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5" d="100"/>
          <a:sy n="55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CDEB-0A30-4161-85C6-0F3EBC71283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04DC20-EA0F-4733-BFB9-0ABBF26F6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F0910-614D-4458-A9BA-BC72D02D325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F3C89-85CC-4831-A9ED-97BAFB423B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3624E-BBFC-41F6-BCAF-52BE4B75E90C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9AFB-D1D2-4F5A-A0C9-CF7052E38F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6DAF9-0050-4F62-985B-719E3871DAC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F5B03-8B40-423A-8A54-AE8C18AAAF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89AAE-4136-4DD8-9B35-8D9C5EE3D295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3D335-2346-4039-B47D-54A32FF907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A8EC-21A7-4BA6-BFFA-833665273F98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594CE-6CF3-4C2E-8974-56E9207FEB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E125E-B21A-4B1C-86C9-8FBDC73E30E9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41DA9-156E-4FD0-B3B3-68FCE6C660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DD742-2BB5-4571-A98A-6245D51B42F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D0D96-7B01-4E2D-81BD-481BC20004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1D93E8A5-DA76-4523-9C1D-C5FE2D6D8DE2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23FAC-234D-4415-A167-D1C015E787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E02E8-CF0C-487A-B3C8-A6C3D1D96C21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C2D34-7671-45D4-A5D1-316C8CCE8F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7E9C-FD63-4EB9-8B4B-9CB1D4148C16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9816C-80A0-489B-8A90-DDEB750E5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01C541-D502-4BB9-A81F-82933B4BEF07}" type="datetimeFigureOut">
              <a:rPr lang="en-US"/>
              <a:pPr>
                <a:defRPr/>
              </a:pPr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CF7F75-F31D-4DDA-9847-8C3EDD46CC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 pitchFamily="34" charset="0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3200"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</a:t>
            </a:r>
            <a:r>
              <a:rPr lang="en-US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2400">
                <a:solidFill>
                  <a:srgbClr val="002060"/>
                </a:solidFill>
                <a:cs typeface="Calibri" pitchFamily="34" charset="0"/>
              </a:rPr>
              <a:t>СТОМАТОЛОГІЇ ДИТЯЧОГО ВІКУ</a:t>
            </a:r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13314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1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</a:t>
            </a:r>
            <a:r>
              <a:rPr lang="en-US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777240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>
                <a:solidFill>
                  <a:schemeClr val="tx1"/>
                </a:solidFill>
                <a:latin typeface="Times New Roman" pitchFamily="18" charset="0"/>
                <a:cs typeface="Calibri" pitchFamily="34" charset="0"/>
              </a:rPr>
              <a:t>ВК № </a:t>
            </a:r>
            <a:r>
              <a:rPr lang="ru-RU" sz="2800" b="1" cap="none" dirty="0">
                <a:latin typeface="Times New Roman" pitchFamily="18" charset="0"/>
              </a:rPr>
              <a:t>5.9 «</a:t>
            </a:r>
            <a:r>
              <a:rPr lang="ru-RU" sz="2800" b="1" cap="none" dirty="0" err="1">
                <a:latin typeface="Times New Roman" pitchFamily="18" charset="0"/>
              </a:rPr>
              <a:t>Діагностика</a:t>
            </a:r>
            <a:r>
              <a:rPr lang="ru-RU" sz="2800" b="1" cap="none" dirty="0">
                <a:latin typeface="Times New Roman" pitchFamily="18" charset="0"/>
              </a:rPr>
              <a:t> </a:t>
            </a:r>
            <a:r>
              <a:rPr lang="ru-RU" sz="2800" b="1" cap="none" dirty="0" err="1">
                <a:latin typeface="Times New Roman" pitchFamily="18" charset="0"/>
              </a:rPr>
              <a:t>захворювань</a:t>
            </a:r>
            <a:r>
              <a:rPr lang="ru-RU" sz="2800" b="1" cap="none" dirty="0">
                <a:latin typeface="Times New Roman" pitchFamily="18" charset="0"/>
              </a:rPr>
              <a:t> СНЩС у </a:t>
            </a:r>
            <a:r>
              <a:rPr lang="ru-RU" sz="2800" b="1" cap="none" dirty="0" err="1">
                <a:latin typeface="Times New Roman" pitchFamily="18" charset="0"/>
              </a:rPr>
              <a:t>дітей</a:t>
            </a:r>
            <a:r>
              <a:rPr lang="ru-RU" sz="2800" b="1" cap="none" dirty="0">
                <a:latin typeface="Times New Roman" pitchFamily="18" charset="0"/>
              </a:rPr>
              <a:t>»</a:t>
            </a:r>
            <a:r>
              <a:rPr lang="uk-UA" sz="2800" cap="none" dirty="0">
                <a:latin typeface="Gill Sans MT" pitchFamily="34" charset="0"/>
              </a:rPr>
              <a:t> </a:t>
            </a:r>
            <a:endParaRPr lang="uk-UA" b="1" cap="none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6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7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sp>
        <p:nvSpPr>
          <p:cNvPr id="13318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uk-UA">
              <a:latin typeface="Corbel" pitchFamily="34" charset="0"/>
            </a:endParaRPr>
          </a:p>
        </p:txBody>
      </p:sp>
      <p:pic>
        <p:nvPicPr>
          <p:cNvPr id="13319" name="imag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5313" y="311150"/>
            <a:ext cx="1760537" cy="186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b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№. </a:t>
            </a:r>
            <a:r>
              <a:rPr lang="ru-RU" sz="2400" b="1" cap="none">
                <a:latin typeface="Arial" charset="0"/>
              </a:rPr>
              <a:t>5.9 «Діагностика захворювань СНЩС у дітей</a:t>
            </a:r>
            <a:r>
              <a:rPr lang="uk-UA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 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Спеціальність: І</a:t>
            </a:r>
            <a:r>
              <a:rPr lang="en-US" sz="2000" dirty="0">
                <a:latin typeface="Times New Roman" pitchFamily="18" charset="0"/>
                <a:cs typeface="Calibri" pitchFamily="34" charset="0"/>
              </a:rPr>
              <a:t>1</a:t>
            </a:r>
            <a:r>
              <a:rPr lang="uk-UA" sz="2000" dirty="0">
                <a:latin typeface="Times New Roman" pitchFamily="18" charset="0"/>
                <a:cs typeface="Calibri" pitchFamily="34" charset="0"/>
              </a:rPr>
              <a:t> Стоматологія</a:t>
            </a:r>
          </a:p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Курс: 5</a:t>
            </a:r>
          </a:p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Кредити: </a:t>
            </a:r>
            <a:r>
              <a:rPr lang="en-US" sz="2000" dirty="0">
                <a:latin typeface="Times New Roman" pitchFamily="18" charset="0"/>
                <a:cs typeface="Calibri" pitchFamily="34" charset="0"/>
              </a:rPr>
              <a:t>3</a:t>
            </a:r>
            <a:endParaRPr lang="uk-UA" sz="2000" dirty="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Мова: </a:t>
            </a:r>
            <a:r>
              <a:rPr lang="uk-UA" sz="2000" dirty="0">
                <a:latin typeface="Arial" charset="0"/>
                <a:cs typeface="Calibri" pitchFamily="34" charset="0"/>
              </a:rPr>
              <a:t>українська, англійська</a:t>
            </a:r>
          </a:p>
          <a:p>
            <a:pPr eaLnBrk="1" hangingPunct="1"/>
            <a:r>
              <a:rPr lang="uk-UA" sz="2000" dirty="0">
                <a:latin typeface="Times New Roman" pitchFamily="18" charset="0"/>
                <a:cs typeface="Calibri" pitchFamily="34" charset="0"/>
              </a:rPr>
              <a:t>Пререквізити: </a:t>
            </a:r>
            <a:r>
              <a:rPr lang="uk-UA" sz="2000" dirty="0">
                <a:latin typeface="Times New Roman" pitchFamily="18" charset="0"/>
              </a:rPr>
              <a:t>а) ґрунтується на попередньому вивченні студентами анатомії людини, гістології, ембріології та цитології, медичної біології, нормальної фізіології, рентгенології</a:t>
            </a:r>
            <a:r>
              <a:rPr lang="en-US" sz="2000" dirty="0">
                <a:latin typeface="Times New Roman" pitchFamily="18" charset="0"/>
              </a:rPr>
              <a:t> </a:t>
            </a:r>
            <a:r>
              <a:rPr lang="uk-UA" sz="2000" dirty="0">
                <a:latin typeface="Times New Roman" pitchFamily="18" charset="0"/>
              </a:rPr>
              <a:t>б) базується на вивченні студентами пропедевтичних дисциплін хірургічного профілю: пропедевтики хірургічної  стоматології й інтегрується з цією дисципліною</a:t>
            </a:r>
            <a:r>
              <a:rPr lang="uk-UA" sz="2000" dirty="0">
                <a:latin typeface="Times New Roman" pitchFamily="18" charset="0"/>
                <a:cs typeface="Calibri" pitchFamily="34" charset="0"/>
              </a:rPr>
              <a:t> </a:t>
            </a:r>
          </a:p>
          <a:p>
            <a:pPr eaLnBrk="1" hangingPunct="1">
              <a:buFont typeface="Arial" charset="0"/>
              <a:buNone/>
            </a:pPr>
            <a:endParaRPr lang="uk-UA" sz="2000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5362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1800">
                <a:solidFill>
                  <a:srgbClr val="262626"/>
                </a:solidFill>
                <a:latin typeface="Times New Roman" pitchFamily="18" charset="0"/>
              </a:rPr>
              <a:t>Дисципліна навчає </a:t>
            </a:r>
            <a:r>
              <a:rPr lang="ru-RU" sz="1800">
                <a:solidFill>
                  <a:srgbClr val="262626"/>
                </a:solidFill>
                <a:latin typeface="Times New Roman" pitchFamily="18" charset="0"/>
              </a:rPr>
              <a:t>методам профілактики захворювань СНЩС у дітей, особливостей клінічної та інструментальної діагностики захворювань СНЩС в умовах дитячого стоматологічного прийому, а також сучасним методам  лікування  захворювань СНЩС</a:t>
            </a:r>
            <a:endParaRPr lang="uk-UA" sz="1800">
              <a:latin typeface="Times New Roman" pitchFamily="18" charset="0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100" y="804863"/>
            <a:ext cx="4856163" cy="3506787"/>
          </a:xfrm>
        </p:spPr>
        <p:txBody>
          <a:bodyPr/>
          <a:lstStyle/>
          <a:p>
            <a:pPr eaLnBrk="1" hangingPunct="1"/>
            <a:endParaRPr lang="uk-UA"/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формує знання анатомії та вікових особливостей СНЩС у дітей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розвиває клінічне мислення для ранньої діагностики та лікування захворювань СНЩС</a:t>
            </a:r>
          </a:p>
          <a:p>
            <a:pPr algn="l" eaLnBrk="1" hangingPunct="1">
              <a:buFont typeface="Arial" charset="0"/>
              <a:buChar char="•"/>
            </a:pPr>
            <a:r>
              <a:rPr lang="uk-UA" sz="2800">
                <a:latin typeface="Times New Roman" pitchFamily="18" charset="0"/>
                <a:cs typeface="Calibri" pitchFamily="34" charset="0"/>
              </a:rPr>
              <a:t>допомагає у розумінні взаємозв'язку між порушеннями прикусу, поставою та патологічними змінами у СНЩС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6461125" y="869950"/>
            <a:ext cx="5280025" cy="51831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uk-UA" sz="1800" i="1">
                <a:latin typeface="Calibri" pitchFamily="34" charset="0"/>
                <a:cs typeface="Calibri" pitchFamily="34" charset="0"/>
              </a:rPr>
              <a:t> </a:t>
            </a:r>
          </a:p>
          <a:p>
            <a:pPr marL="0" indent="0" eaLnBrk="1" hangingPunct="1"/>
            <a:r>
              <a:rPr lang="uk-UA" sz="2400">
                <a:latin typeface="Calibri" pitchFamily="34" charset="0"/>
                <a:cs typeface="Calibri" pitchFamily="34" charset="0"/>
              </a:rPr>
              <a:t>-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алгоритми клінічного обстеження  СНЩС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інструментальні методи обстеження СНЩС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-  вплив патологій СНЩС на подальший ріст нижньої щелепи у дітей та формування патологічного прикусу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ускладнення при лікуванні СНЩС у дітей, їх профілактика;</a:t>
            </a:r>
          </a:p>
          <a:p>
            <a:pPr marL="0" indent="0" eaLnBrk="1" hangingPunct="1"/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-  проведення оперативних втручань у дітей при  захворюваннях СНЩС</a:t>
            </a:r>
            <a:endParaRPr lang="uk-UA" sz="20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753225" y="769938"/>
            <a:ext cx="4816475" cy="5492750"/>
          </a:xfrm>
        </p:spPr>
        <p:txBody>
          <a:bodyPr/>
          <a:lstStyle/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аналізувати дані  КТ, МРТ,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ОПТГ та ТРГ та поставити попередній діагноз у дітей  з  захворюваннями СНЩС.</a:t>
            </a:r>
            <a:endParaRPr lang="uk-UA" sz="200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інтерпретувати 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 дані інструментальних та лабораторних досліджень СНЩС</a:t>
            </a:r>
            <a:endParaRPr lang="uk-UA" sz="2000">
              <a:latin typeface="Times New Roman" pitchFamily="18" charset="0"/>
              <a:cs typeface="Calibri" pitchFamily="34" charset="0"/>
            </a:endParaRP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визначати вроджені, травматичні та  </a:t>
            </a:r>
            <a:r>
              <a:rPr lang="ru-RU" sz="2000">
                <a:solidFill>
                  <a:srgbClr val="262626"/>
                </a:solidFill>
                <a:latin typeface="Times New Roman" pitchFamily="18" charset="0"/>
              </a:rPr>
              <a:t>запальні захворювання СНЩС у дітей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оцінювати етіологічні фактори захворювань СНЩС у дітей; </a:t>
            </a:r>
          </a:p>
          <a:p>
            <a:pPr eaLnBrk="1" hangingPunct="1"/>
            <a:r>
              <a:rPr lang="uk-UA" sz="2000">
                <a:latin typeface="Times New Roman" pitchFamily="18" charset="0"/>
                <a:cs typeface="Calibri" pitchFamily="34" charset="0"/>
              </a:rPr>
              <a:t>застосовувати отримані компетентності для лікування пацієнтів із захворюваннями СНЩС різного віку.</a:t>
            </a:r>
          </a:p>
          <a:p>
            <a:pPr eaLnBrk="1" hangingPunct="1">
              <a:buFont typeface="Arial" charset="0"/>
              <a:buNone/>
            </a:pPr>
            <a:r>
              <a:rPr lang="uk-UA" sz="2000" i="1">
                <a:latin typeface="Times New Roman" pitchFamily="18" charset="0"/>
                <a:cs typeface="Calibri" pitchFamily="34" charset="0"/>
              </a:rPr>
              <a:t>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792163" y="2130425"/>
            <a:ext cx="4816475" cy="2857500"/>
          </a:xfrm>
        </p:spPr>
        <p:txBody>
          <a:bodyPr/>
          <a:lstStyle/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Практичні </a:t>
            </a:r>
            <a:r>
              <a:rPr lang="uk-UA" sz="2800">
                <a:latin typeface="Arial" charset="0"/>
                <a:cs typeface="Calibri" pitchFamily="34" charset="0"/>
              </a:rPr>
              <a:t>заняття</a:t>
            </a:r>
          </a:p>
          <a:p>
            <a:pPr eaLnBrk="1" hangingPunct="1"/>
            <a:r>
              <a:rPr lang="uk-UA" sz="280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>
                <a:latin typeface="Arial" charset="0"/>
                <a:cs typeface="Calibri" pitchFamily="34" charset="0"/>
              </a:rPr>
              <a:t>Форма навчання-очна</a:t>
            </a:r>
          </a:p>
          <a:p>
            <a:pPr eaLnBrk="1" hangingPunct="1"/>
            <a:endParaRPr lang="uk-UA" sz="2800">
              <a:latin typeface="Arial" charset="0"/>
              <a:cs typeface="Calibri" pitchFamily="34" charset="0"/>
            </a:endParaRPr>
          </a:p>
          <a:p>
            <a:pPr eaLnBrk="1" hangingPunct="1"/>
            <a:endParaRPr lang="uk-UA" sz="3200">
              <a:solidFill>
                <a:srgbClr val="262626"/>
              </a:solidFill>
              <a:latin typeface="Gill Sans MT" pitchFamily="34" charset="0"/>
            </a:endParaRP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6710363" y="1974850"/>
            <a:ext cx="5081587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>
                <a:latin typeface="Calibri" pitchFamily="34" charset="0"/>
                <a:cs typeface="Calibri" pitchFamily="34" charset="0"/>
              </a:rPr>
              <a:t> (</a:t>
            </a:r>
            <a:r>
              <a:rPr lang="ru-RU" sz="2800">
                <a:latin typeface="Calibri" pitchFamily="34" charset="0"/>
                <a:cs typeface="Calibri" pitchFamily="34" charset="0"/>
              </a:rPr>
              <a:t>сума балів за всі види навчальної діяльності - </a:t>
            </a:r>
            <a:r>
              <a:rPr lang="en-US" sz="2800">
                <a:latin typeface="Calibri" pitchFamily="34" charset="0"/>
                <a:cs typeface="Calibri" pitchFamily="34" charset="0"/>
              </a:rPr>
              <a:t>122-200 </a:t>
            </a:r>
            <a:r>
              <a:rPr lang="uk-UA" sz="2800">
                <a:latin typeface="Calibri" pitchFamily="34" charset="0"/>
                <a:cs typeface="Calibri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18436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2900" b="1" cap="none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1414462" y="2020599"/>
            <a:ext cx="3606800" cy="2147887"/>
          </a:xfrm>
        </p:spPr>
        <p:txBody>
          <a:bodyPr>
            <a:normAutofit lnSpcReduction="10000"/>
          </a:bodyPr>
          <a:lstStyle/>
          <a:p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Відповідальний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за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курс:доцент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,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к.мед.н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.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Наталія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ІСАКОВА</a:t>
            </a:r>
          </a:p>
          <a:p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Завідувач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кафедри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-проф., </a:t>
            </a:r>
            <a:r>
              <a:rPr lang="ru-RU" sz="2000" dirty="0" err="1">
                <a:solidFill>
                  <a:srgbClr val="262626"/>
                </a:solidFill>
                <a:latin typeface="Times New Roman" pitchFamily="18" charset="0"/>
              </a:rPr>
              <a:t>д.мед.н</a:t>
            </a:r>
            <a:r>
              <a:rPr lang="ru-RU" sz="2000" dirty="0">
                <a:solidFill>
                  <a:srgbClr val="262626"/>
                </a:solidFill>
                <a:latin typeface="Times New Roman" pitchFamily="18" charset="0"/>
              </a:rPr>
              <a:t>. Микола</a:t>
            </a:r>
            <a:r>
              <a:rPr lang="ru-RU" sz="2000" dirty="0">
                <a:solidFill>
                  <a:srgbClr val="262626"/>
                </a:solidFill>
                <a:latin typeface="Arial" charset="0"/>
              </a:rPr>
              <a:t> ДМІТРІЄВ </a:t>
            </a:r>
          </a:p>
          <a:p>
            <a:pPr eaLnBrk="1" hangingPunct="1"/>
            <a:r>
              <a:rPr lang="ru-RU" sz="2000" dirty="0">
                <a:solidFill>
                  <a:srgbClr val="262626"/>
                </a:solidFill>
                <a:latin typeface="Gill Sans MT" pitchFamily="34" charset="0"/>
              </a:rPr>
              <a:t> </a:t>
            </a:r>
            <a:endParaRPr lang="uk-UA" sz="2000" dirty="0">
              <a:solidFill>
                <a:srgbClr val="262626"/>
              </a:solidFill>
              <a:latin typeface="Gill Sans MT" pitchFamily="34" charset="0"/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19461" name="Прямоугольник 4"/>
          <p:cNvSpPr>
            <a:spLocks noChangeArrowheads="1"/>
          </p:cNvSpPr>
          <p:nvPr/>
        </p:nvSpPr>
        <p:spPr bwMode="auto">
          <a:xfrm>
            <a:off x="7035800" y="2408238"/>
            <a:ext cx="45053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Контактна інформація:</a:t>
            </a:r>
            <a:endParaRPr lang="uk-UA" sz="2400">
              <a:solidFill>
                <a:srgbClr val="000000"/>
              </a:solidFill>
              <a:latin typeface="Times New Roman" pitchFamily="18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Вінниця, вул.Пирогова, 56</a:t>
            </a:r>
          </a:p>
          <a:p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Кафедра стоматології дитячого віку </a:t>
            </a:r>
          </a:p>
          <a:p>
            <a:r>
              <a:rPr lang="en-AU" sz="2400">
                <a:latin typeface="Times New Roman" pitchFamily="18" charset="0"/>
              </a:rPr>
              <a:t>child.stom</a:t>
            </a:r>
            <a:r>
              <a:rPr lang="uk-UA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.</a:t>
            </a:r>
            <a:r>
              <a:rPr lang="en-US" sz="2400">
                <a:solidFill>
                  <a:srgbClr val="000000"/>
                </a:solidFill>
                <a:latin typeface="Times New Roman" pitchFamily="18" charset="0"/>
                <a:cs typeface="Calibri" pitchFamily="34" charset="0"/>
              </a:rPr>
              <a:t>@vnmu.edu.ua</a:t>
            </a:r>
            <a:endParaRPr lang="uk-UA" sz="2400">
              <a:solidFill>
                <a:srgbClr val="000000"/>
              </a:solidFill>
              <a:latin typeface="Times New Roman" pitchFamily="18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162</TotalTime>
  <Words>414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Times New Roman</vt:lpstr>
      <vt:lpstr>Parcel</vt:lpstr>
      <vt:lpstr>ВК № 5.9 «Діагностика захворювань СНЩС у дітей» </vt:lpstr>
      <vt:lpstr>ПАСПОРТ ОСВІТНЬОГО КОМПОНЕНТА   ВК №. 5.9 «Діагностика захворювань СНЩС у дітей»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Ростислав Иванов</cp:lastModifiedBy>
  <cp:revision>29</cp:revision>
  <dcterms:created xsi:type="dcterms:W3CDTF">2026-04-08T10:22:59Z</dcterms:created>
  <dcterms:modified xsi:type="dcterms:W3CDTF">2026-09-09T07:53:59Z</dcterms:modified>
</cp:coreProperties>
</file>