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7" r:id="rId3"/>
    <p:sldId id="268" r:id="rId4"/>
    <p:sldId id="258" r:id="rId5"/>
    <p:sldId id="265" r:id="rId6"/>
    <p:sldId id="266" r:id="rId7"/>
    <p:sldId id="259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E38119-BAD6-4903-940F-5B3A12C0D2E9}" type="datetimeFigureOut">
              <a:rPr lang="ru-RU" smtClean="0"/>
              <a:t>15.08.2022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C5C36-FC54-4F73-B427-09F7038EF7C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01872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505C7-38ED-4670-86A8-C3B479D15ADE}" type="datetimeFigureOut">
              <a:rPr lang="ru-RU" smtClean="0"/>
              <a:t>15.08.2022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0D4E1-0CE9-4907-BE04-67D12173893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7592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39F16-2982-45B5-BB31-B981BD3464D8}" type="datetime1">
              <a:rPr lang="ru-RU" smtClean="0"/>
              <a:t>15.08.2022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010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51A2-B5D4-44C2-B82F-C953008FB4F8}" type="datetime1">
              <a:rPr lang="ru-RU" smtClean="0"/>
              <a:t>15.08.2022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885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64038-1EDF-4E70-9FF7-FA9C591FA5B4}" type="datetime1">
              <a:rPr lang="ru-RU" smtClean="0"/>
              <a:t>15.08.2022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0985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0082-5A1E-45AA-B1D8-4738A88C08B7}" type="datetime1">
              <a:rPr lang="ru-RU" smtClean="0"/>
              <a:t>15.08.2022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145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03850-3A2B-422B-BCE0-406D7BE7AC9B}" type="datetime1">
              <a:rPr lang="ru-RU" smtClean="0"/>
              <a:t>15.08.2022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238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47E5-E09A-458A-87A4-2B23CB8C5FA6}" type="datetime1">
              <a:rPr lang="ru-RU" smtClean="0"/>
              <a:t>15.08.2022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946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F1F53-050E-4AA5-AD64-94402A5B7E82}" type="datetime1">
              <a:rPr lang="ru-RU" smtClean="0"/>
              <a:t>15.08.2022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885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6D06C43-406E-40F2-B873-CA7E743D6213}" type="datetime1">
              <a:rPr lang="ru-RU" smtClean="0"/>
              <a:t>15.08.2022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252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E1157-E5B7-4121-BD93-7B9303A1852E}" type="datetime1">
              <a:rPr lang="ru-RU" smtClean="0"/>
              <a:t>15.08.2022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402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B2F9-F2B7-4347-8864-7455D9A56E90}" type="datetime1">
              <a:rPr lang="ru-RU" smtClean="0"/>
              <a:t>15.08.2022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76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D1B60-A4D5-428C-9C53-E0CE409FC255}" type="datetime1">
              <a:rPr lang="ru-RU" smtClean="0"/>
              <a:t>15.08.2022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434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6F7E433-68B2-433D-A45C-D2C4B23D4408}" type="datetime1">
              <a:rPr lang="ru-RU" smtClean="0"/>
              <a:t>15.08.2022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CE08A76-F883-4A93-A53B-AC535C641469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2395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510419"/>
            <a:ext cx="7766936" cy="1840895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chemeClr val="tx1"/>
                </a:solidFill>
              </a:rPr>
              <a:t>МІНІСТЕРСТВО ОХОРОНИ ЗДОРОВ</a:t>
            </a:r>
            <a:r>
              <a:rPr lang="en-US" sz="2800" dirty="0">
                <a:solidFill>
                  <a:schemeClr val="tx1"/>
                </a:solidFill>
              </a:rPr>
              <a:t>’</a:t>
            </a:r>
            <a:r>
              <a:rPr lang="uk-UA" sz="2800" dirty="0">
                <a:solidFill>
                  <a:schemeClr val="tx1"/>
                </a:solidFill>
              </a:rPr>
              <a:t>Я УКРАЇНИ</a:t>
            </a:r>
            <a:br>
              <a:rPr lang="uk-UA" sz="2800" dirty="0">
                <a:solidFill>
                  <a:schemeClr val="tx1"/>
                </a:solidFill>
              </a:rPr>
            </a:br>
            <a:r>
              <a:rPr lang="uk-UA" sz="2800" dirty="0">
                <a:solidFill>
                  <a:schemeClr val="tx1"/>
                </a:solidFill>
              </a:rPr>
              <a:t>Вінницький національний медичний університет ім. М. І. Пирогова</a:t>
            </a:r>
            <a:br>
              <a:rPr lang="uk-UA" sz="2800" dirty="0">
                <a:solidFill>
                  <a:schemeClr val="tx1"/>
                </a:solidFill>
              </a:rPr>
            </a:br>
            <a:r>
              <a:rPr lang="uk-UA" sz="2800" dirty="0">
                <a:solidFill>
                  <a:schemeClr val="tx1"/>
                </a:solidFill>
              </a:rPr>
              <a:t>Кафедра стоматології дитячого віку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872447"/>
            <a:ext cx="7766936" cy="1096899"/>
          </a:xfrm>
        </p:spPr>
        <p:txBody>
          <a:bodyPr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Термін проведення: осінній семестр</a:t>
            </a:r>
          </a:p>
          <a:p>
            <a:pPr algn="ctr"/>
            <a:r>
              <a:rPr lang="uk-UA" dirty="0">
                <a:solidFill>
                  <a:schemeClr val="tx1"/>
                </a:solidFill>
              </a:rPr>
              <a:t>Форма контролю - залік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742198" y="2625636"/>
            <a:ext cx="7766936" cy="17373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dirty="0">
                <a:solidFill>
                  <a:schemeClr val="tx1"/>
                </a:solidFill>
              </a:rPr>
              <a:t>ЕЛЕКТИВНИЙ КУРС</a:t>
            </a:r>
          </a:p>
          <a:p>
            <a:pPr algn="ctr"/>
            <a:r>
              <a:rPr lang="uk-UA" sz="1800" dirty="0">
                <a:solidFill>
                  <a:schemeClr val="tx1"/>
                </a:solidFill>
              </a:rPr>
              <a:t>Для студентів 4 курсу стоматологічного факультету</a:t>
            </a:r>
          </a:p>
          <a:p>
            <a:pPr algn="ctr"/>
            <a:r>
              <a:rPr lang="uk-UA" sz="2000" dirty="0">
                <a:solidFill>
                  <a:schemeClr val="tx1"/>
                </a:solidFill>
              </a:rPr>
              <a:t>«Методи лікування карієсу і його ускладнень у тимчасових і постійних зубах з несформованим коренем»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848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B3E6D-D5F5-4999-A4A0-8CC060459B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7DB6A1-8ACE-43B9-9E15-85A82AEE2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4771" y="634947"/>
            <a:ext cx="6574972" cy="812114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Завдання курсу</a:t>
            </a:r>
            <a:r>
              <a:rPr lang="uk-UA" dirty="0"/>
              <a:t> </a:t>
            </a:r>
            <a:endParaRPr lang="ru-UA" dirty="0"/>
          </a:p>
        </p:txBody>
      </p:sp>
      <p:pic>
        <p:nvPicPr>
          <p:cNvPr id="4" name="Picture 4" descr="Зображення, що містить особа, зуби, чистить, рот&#10;&#10;Автоматично згенерований опис">
            <a:extLst>
              <a:ext uri="{FF2B5EF4-FFF2-40B4-BE49-F238E27FC236}">
                <a16:creationId xmlns:a16="http://schemas.microsoft.com/office/drawing/2014/main" id="{56ED0F4D-C17B-41C4-B2BB-A6FCD56481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2" r="31263" b="-2"/>
          <a:stretch/>
        </p:blipFill>
        <p:spPr bwMode="auto">
          <a:xfrm>
            <a:off x="633999" y="640081"/>
            <a:ext cx="4001315" cy="53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723AC9B-FC09-42DE-AA53-88EF5709B3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74770" y="2086188"/>
            <a:ext cx="608976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9CD733A-DAC0-45C3-B255-8888E3E70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4769" y="2198914"/>
            <a:ext cx="6574973" cy="36701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uk-UA"/>
              <a:t>Вміти діагностувати карієс, пульпіт, </a:t>
            </a:r>
            <a:r>
              <a:rPr lang="uk-UA" err="1"/>
              <a:t>періодонтит</a:t>
            </a:r>
            <a:r>
              <a:rPr lang="uk-UA"/>
              <a:t> в зубах  з несформованими коренями.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/>
              <a:t>Здійснювати диференційну діагностику захворювань.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/>
              <a:t>Вміти інтерпретувати результати основних та додаткових методів дослідження.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/>
              <a:t>Визначити тактику лікування захворювань за результатами досліджень на підставі клінічного діагнозу, використовуючи алгоритми та схеми методів лікування.</a:t>
            </a:r>
          </a:p>
          <a:p>
            <a:pPr>
              <a:buFont typeface="Arial" panose="020B0604020202020204" pitchFamily="34" charset="0"/>
              <a:buChar char="•"/>
            </a:pPr>
            <a:endParaRPr lang="ru-UA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94C9C5-02CC-4871-BD62-21EC292B1E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C73FB3-EFD2-4EDE-90E0-CCEFBD61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12980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6FB3E6D-D5F5-4999-A4A0-8CC060459B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5382A7-56DE-44D5-8CEA-E583135E0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4771" y="634947"/>
            <a:ext cx="6574972" cy="794358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rgbClr val="C00000"/>
                </a:solidFill>
              </a:rPr>
              <a:t>Мета курсу</a:t>
            </a:r>
            <a:endParaRPr lang="ru-UA" dirty="0">
              <a:solidFill>
                <a:srgbClr val="C00000"/>
              </a:solidFill>
            </a:endParaRPr>
          </a:p>
        </p:txBody>
      </p:sp>
      <p:pic>
        <p:nvPicPr>
          <p:cNvPr id="5" name="Picture 4" descr="Кариес у детей">
            <a:extLst>
              <a:ext uri="{FF2B5EF4-FFF2-40B4-BE49-F238E27FC236}">
                <a16:creationId xmlns:a16="http://schemas.microsoft.com/office/drawing/2014/main" id="{9FBAC47A-6DC5-4999-B3E1-44E04DC8F2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6" r="22886" b="-1"/>
          <a:stretch/>
        </p:blipFill>
        <p:spPr bwMode="auto">
          <a:xfrm>
            <a:off x="633999" y="640081"/>
            <a:ext cx="4001315" cy="53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723AC9B-FC09-42DE-AA53-88EF5709B3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74770" y="2086188"/>
            <a:ext cx="608976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078E745-4BDD-41CB-AED6-2EEB0B25F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4769" y="2198914"/>
            <a:ext cx="6574973" cy="3670180"/>
          </a:xfrm>
        </p:spPr>
        <p:txBody>
          <a:bodyPr>
            <a:normAutofit/>
          </a:bodyPr>
          <a:lstStyle/>
          <a:p>
            <a:r>
              <a:rPr lang="uk-UA" sz="2800" dirty="0"/>
              <a:t>Елективний курс присвячений вивченню особливостей клініки та лікування карієсу і його ускладнень у тимчасових і постійних зубах з несформованим коренем. Приділяється увага сучасним неоперативним методам лікування </a:t>
            </a:r>
            <a:r>
              <a:rPr lang="ru-RU" sz="2800" dirty="0" err="1"/>
              <a:t>карієса</a:t>
            </a:r>
            <a:r>
              <a:rPr lang="ru-RU" sz="2800" dirty="0"/>
              <a:t>, </a:t>
            </a:r>
            <a:r>
              <a:rPr lang="ru-RU" sz="2800" dirty="0" err="1"/>
              <a:t>новітнім</a:t>
            </a:r>
            <a:r>
              <a:rPr lang="ru-RU" sz="2800" dirty="0"/>
              <a:t> принципам </a:t>
            </a:r>
            <a:r>
              <a:rPr lang="ru-RU" sz="2800" dirty="0" err="1"/>
              <a:t>лікування</a:t>
            </a:r>
            <a:r>
              <a:rPr lang="ru-RU" sz="2800" dirty="0"/>
              <a:t> </a:t>
            </a:r>
            <a:r>
              <a:rPr lang="ru-RU" sz="2800" dirty="0" err="1"/>
              <a:t>пульпіту</a:t>
            </a:r>
            <a:r>
              <a:rPr lang="ru-RU" sz="2800" dirty="0"/>
              <a:t> і </a:t>
            </a:r>
            <a:r>
              <a:rPr lang="ru-RU" sz="2800" dirty="0" err="1"/>
              <a:t>періодонтиту</a:t>
            </a:r>
            <a:r>
              <a:rPr lang="ru-RU" sz="2800" dirty="0"/>
              <a:t>.</a:t>
            </a:r>
          </a:p>
          <a:p>
            <a:endParaRPr lang="ru-UA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894C9C5-02CC-4871-BD62-21EC292B1E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C73FB3-EFD2-4EDE-90E0-CCEFBD61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DEC4EA6-FB3A-4774-B7EC-E399ABEB1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CE08A76-F883-4A93-A53B-AC535C641469}" type="slidenum">
              <a:rPr lang="ru-RU" smtClean="0"/>
              <a:pPr>
                <a:spcAft>
                  <a:spcPts val="600"/>
                </a:spcAft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994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0" y="6379846"/>
            <a:ext cx="1312025" cy="365125"/>
          </a:xfrm>
        </p:spPr>
        <p:txBody>
          <a:bodyPr/>
          <a:lstStyle/>
          <a:p>
            <a:fld id="{4CE08A76-F883-4A93-A53B-AC535C641469}" type="slidenum">
              <a:rPr lang="ru-RU" sz="4400" b="1" smtClean="0"/>
              <a:t>4</a:t>
            </a:fld>
            <a:endParaRPr lang="ru-RU" sz="4400" b="1" dirty="0"/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22AD698B-275A-4EA3-9807-A3AE3DEC3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213829" y="1387793"/>
            <a:ext cx="2972428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UA"/>
          </a:p>
        </p:txBody>
      </p:sp>
      <p:graphicFrame>
        <p:nvGraphicFramePr>
          <p:cNvPr id="24" name="Місце для вмісту 23">
            <a:extLst>
              <a:ext uri="{FF2B5EF4-FFF2-40B4-BE49-F238E27FC236}">
                <a16:creationId xmlns:a16="http://schemas.microsoft.com/office/drawing/2014/main" id="{FA64C67F-3356-45CF-AEF0-A9BE5305C5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155699"/>
              </p:ext>
            </p:extLst>
          </p:nvPr>
        </p:nvGraphicFramePr>
        <p:xfrm>
          <a:off x="66674" y="0"/>
          <a:ext cx="12125325" cy="5955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5325">
                  <a:extLst>
                    <a:ext uri="{9D8B030D-6E8A-4147-A177-3AD203B41FA5}">
                      <a16:colId xmlns:a16="http://schemas.microsoft.com/office/drawing/2014/main" val="135284360"/>
                    </a:ext>
                  </a:extLst>
                </a:gridCol>
              </a:tblGrid>
              <a:tr h="8402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Зміст курсу:</a:t>
                      </a:r>
                      <a:endParaRPr lang="ru-U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830" marR="102830" marT="44070" marB="44070"/>
                </a:tc>
                <a:extLst>
                  <a:ext uri="{0D108BD9-81ED-4DB2-BD59-A6C34878D82A}">
                    <a16:rowId xmlns:a16="http://schemas.microsoft.com/office/drawing/2014/main" val="2438313737"/>
                  </a:ext>
                </a:extLst>
              </a:tr>
              <a:tr h="51147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1.Карієс тимчасових та постійних  зубів з несформованим коренем. Особливості клінічного перебігу та новітні методи діагностики. Диференційна діагностика. 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2.  Особливості лікування карієсу тимчасових та постійних  зубів з несформованим коренем. Новітні </a:t>
                      </a:r>
                      <a:r>
                        <a:rPr lang="uk-UA" sz="1800" dirty="0" err="1">
                          <a:effectLst/>
                        </a:rPr>
                        <a:t>пломбувальні</a:t>
                      </a:r>
                      <a:r>
                        <a:rPr lang="uk-UA" sz="1800" dirty="0">
                          <a:effectLst/>
                        </a:rPr>
                        <a:t> матеріали та сучасний підхід у лікуванні.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3. Застосування кофердаму, вибір </a:t>
                      </a:r>
                      <a:r>
                        <a:rPr lang="uk-UA" sz="1800" dirty="0" err="1">
                          <a:effectLst/>
                        </a:rPr>
                        <a:t>кламерів</a:t>
                      </a:r>
                      <a:r>
                        <a:rPr lang="uk-UA" sz="1800" dirty="0">
                          <a:effectLst/>
                        </a:rPr>
                        <a:t>, особливості фіксації при лікуванні карієсу тимчасових та постійних зубів у дітей.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4. Види знеболення, показання, протипоказання при лікуванні карієсу тимчасових зубів у дітей.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5.Помилки та ускладнення при лікуванні карієсу та постійних  зубів з несформованим коренем. 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6. Контрольне заняття №1.</a:t>
                      </a:r>
                      <a:endParaRPr lang="ru-U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830" marR="102830" marT="44070" marB="44070"/>
                </a:tc>
                <a:extLst>
                  <a:ext uri="{0D108BD9-81ED-4DB2-BD59-A6C34878D82A}">
                    <a16:rowId xmlns:a16="http://schemas.microsoft.com/office/drawing/2014/main" val="1233706753"/>
                  </a:ext>
                </a:extLst>
              </a:tr>
            </a:tbl>
          </a:graphicData>
        </a:graphic>
      </p:graphicFrame>
      <p:pic>
        <p:nvPicPr>
          <p:cNvPr id="1026" name="Picture 2" descr="Айкон - лечение кариеса без сверления">
            <a:extLst>
              <a:ext uri="{FF2B5EF4-FFF2-40B4-BE49-F238E27FC236}">
                <a16:creationId xmlns:a16="http://schemas.microsoft.com/office/drawing/2014/main" id="{882F3024-972E-4B7B-9D61-9249029A7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18" y="902974"/>
            <a:ext cx="11968308" cy="538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148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B29766-B704-4720-B777-1D88AA6DF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7"/>
            <a:ext cx="10058400" cy="482197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Зміст курсу:</a:t>
            </a:r>
            <a:endParaRPr lang="ru-UA" sz="2000" dirty="0"/>
          </a:p>
        </p:txBody>
      </p:sp>
      <p:graphicFrame>
        <p:nvGraphicFramePr>
          <p:cNvPr id="5" name="Місце для вмісту 4">
            <a:extLst>
              <a:ext uri="{FF2B5EF4-FFF2-40B4-BE49-F238E27FC236}">
                <a16:creationId xmlns:a16="http://schemas.microsoft.com/office/drawing/2014/main" id="{0F994B64-30A6-409E-8602-6D3E5B050E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762310"/>
              </p:ext>
            </p:extLst>
          </p:nvPr>
        </p:nvGraphicFramePr>
        <p:xfrm>
          <a:off x="0" y="1293667"/>
          <a:ext cx="12191999" cy="5018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1999">
                  <a:extLst>
                    <a:ext uri="{9D8B030D-6E8A-4147-A177-3AD203B41FA5}">
                      <a16:colId xmlns:a16="http://schemas.microsoft.com/office/drawing/2014/main" val="4053239485"/>
                    </a:ext>
                  </a:extLst>
                </a:gridCol>
              </a:tblGrid>
              <a:tr h="50183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7. Пульпіт тимчасових та постійних  зубів з несформованим коренем. Особливості клінічного перебігу та сучасні методи діагностики. Диференційна діагностика.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8. Особливості лікування пульпіту тимчасових та постійних  зубів з несформованим коренем. Вибір новітніх </a:t>
                      </a:r>
                      <a:r>
                        <a:rPr lang="uk-UA" sz="1800" dirty="0" err="1">
                          <a:effectLst/>
                        </a:rPr>
                        <a:t>пломбувальних</a:t>
                      </a:r>
                      <a:r>
                        <a:rPr lang="uk-UA" sz="1800" dirty="0">
                          <a:effectLst/>
                        </a:rPr>
                        <a:t> матеріалів та сучасний підхід у лікуванні.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9.Помилки та ускладнення при лікуванні пульпіту тимчасових і постійних зубів з несформованим коренем. 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10. Контрольне заняття №2.</a:t>
                      </a:r>
                      <a:endParaRPr lang="ru-U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830" marR="102830" marT="40064" marB="40064"/>
                </a:tc>
                <a:extLst>
                  <a:ext uri="{0D108BD9-81ED-4DB2-BD59-A6C34878D82A}">
                    <a16:rowId xmlns:a16="http://schemas.microsoft.com/office/drawing/2014/main" val="2914704560"/>
                  </a:ext>
                </a:extLst>
              </a:tr>
            </a:tbl>
          </a:graphicData>
        </a:graphic>
      </p:graphicFrame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93D499C8-D8E4-49FC-91B1-6448F0AB5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8A76-F883-4A93-A53B-AC535C641469}" type="slidenum">
              <a:rPr lang="ru-RU" sz="4000" smtClean="0"/>
              <a:t>5</a:t>
            </a:fld>
            <a:endParaRPr lang="ru-RU" sz="40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3D12F5-3654-4365-9161-D9A23919550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88777" y="1293666"/>
            <a:ext cx="12103222" cy="501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09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98583A-AC2A-406F-BE44-EB7D32B24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457200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Зміст курсу:</a:t>
            </a:r>
            <a:endParaRPr lang="ru-UA" sz="2800" dirty="0"/>
          </a:p>
        </p:txBody>
      </p:sp>
      <p:graphicFrame>
        <p:nvGraphicFramePr>
          <p:cNvPr id="5" name="Місце для вмісту 4">
            <a:extLst>
              <a:ext uri="{FF2B5EF4-FFF2-40B4-BE49-F238E27FC236}">
                <a16:creationId xmlns:a16="http://schemas.microsoft.com/office/drawing/2014/main" id="{4078D9B1-BEF7-4A34-84B9-5C56D47ABD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1849359"/>
              </p:ext>
            </p:extLst>
          </p:nvPr>
        </p:nvGraphicFramePr>
        <p:xfrm>
          <a:off x="0" y="1120562"/>
          <a:ext cx="12192000" cy="3416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30020924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11. </a:t>
                      </a:r>
                      <a:r>
                        <a:rPr lang="uk-UA" sz="1800" dirty="0" err="1">
                          <a:effectLst/>
                        </a:rPr>
                        <a:t>Періодонтит</a:t>
                      </a:r>
                      <a:r>
                        <a:rPr lang="uk-UA" sz="1800" dirty="0">
                          <a:effectLst/>
                        </a:rPr>
                        <a:t> тимчасових та постійних  зубів з несформованим коренем. Особливості клінічного перебігу та новітні методи діагностики. Диференційна діагностика.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12..Новітні </a:t>
                      </a:r>
                      <a:r>
                        <a:rPr lang="uk-UA" sz="1800" dirty="0" err="1">
                          <a:effectLst/>
                        </a:rPr>
                        <a:t>ендодонтичні</a:t>
                      </a:r>
                      <a:r>
                        <a:rPr lang="uk-UA" sz="1800" dirty="0">
                          <a:effectLst/>
                        </a:rPr>
                        <a:t> машинні інструменти, класифікація, особливості їх застосування при </a:t>
                      </a:r>
                      <a:r>
                        <a:rPr lang="uk-UA" sz="1800" dirty="0" err="1">
                          <a:effectLst/>
                        </a:rPr>
                        <a:t>ендодонтичному</a:t>
                      </a:r>
                      <a:r>
                        <a:rPr lang="uk-UA" sz="1800" dirty="0">
                          <a:effectLst/>
                        </a:rPr>
                        <a:t> лікуванні тимчасових та постійних зубів у дітей.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13. Лікування </a:t>
                      </a:r>
                      <a:r>
                        <a:rPr lang="uk-UA" sz="1800" dirty="0" err="1">
                          <a:effectLst/>
                        </a:rPr>
                        <a:t>періодонтиту</a:t>
                      </a:r>
                      <a:r>
                        <a:rPr lang="uk-UA" sz="1800" dirty="0">
                          <a:effectLst/>
                        </a:rPr>
                        <a:t> тимчасових </a:t>
                      </a:r>
                      <a:r>
                        <a:rPr lang="uk-UA" sz="1800" dirty="0" err="1">
                          <a:effectLst/>
                        </a:rPr>
                        <a:t>зубівта</a:t>
                      </a:r>
                      <a:r>
                        <a:rPr lang="uk-UA" sz="1800" dirty="0">
                          <a:effectLst/>
                        </a:rPr>
                        <a:t> постійних  зубів з несформованим коренем. Особливості механічної та медикаментозної обробки і пломбування кореневих каналів. Види новітніх </a:t>
                      </a:r>
                      <a:r>
                        <a:rPr lang="uk-UA" sz="1800" dirty="0" err="1">
                          <a:effectLst/>
                        </a:rPr>
                        <a:t>пломбувальних</a:t>
                      </a:r>
                      <a:r>
                        <a:rPr lang="uk-UA" sz="1800" dirty="0">
                          <a:effectLst/>
                        </a:rPr>
                        <a:t> матеріалів, які використовуються для </a:t>
                      </a:r>
                      <a:r>
                        <a:rPr lang="uk-UA" sz="1800" dirty="0" err="1">
                          <a:effectLst/>
                        </a:rPr>
                        <a:t>апексогензу</a:t>
                      </a:r>
                      <a:r>
                        <a:rPr lang="uk-UA" sz="1800" dirty="0">
                          <a:effectLst/>
                        </a:rPr>
                        <a:t>.  Помилки та ускладнення при лікуванні </a:t>
                      </a:r>
                      <a:r>
                        <a:rPr lang="uk-UA" sz="1800" dirty="0" err="1">
                          <a:effectLst/>
                        </a:rPr>
                        <a:t>періодонтиту</a:t>
                      </a:r>
                      <a:r>
                        <a:rPr lang="uk-UA" sz="1800" dirty="0">
                          <a:effectLst/>
                        </a:rPr>
                        <a:t> тимчасових і постійних зубів з несформованим коренем.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800" dirty="0">
                          <a:effectLst/>
                        </a:rPr>
                        <a:t>14. Контрольне заняття № 3.</a:t>
                      </a:r>
                      <a:endParaRPr lang="ru-UA" sz="18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U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830" marR="102830" marT="44070" marB="44070"/>
                </a:tc>
                <a:extLst>
                  <a:ext uri="{0D108BD9-81ED-4DB2-BD59-A6C34878D82A}">
                    <a16:rowId xmlns:a16="http://schemas.microsoft.com/office/drawing/2014/main" val="626803612"/>
                  </a:ext>
                </a:extLst>
              </a:tr>
            </a:tbl>
          </a:graphicData>
        </a:graphic>
      </p:graphicFrame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CD4992C-43B7-42BB-B8B7-423E89B7F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17707" y="6399290"/>
            <a:ext cx="1312025" cy="344211"/>
          </a:xfrm>
        </p:spPr>
        <p:txBody>
          <a:bodyPr/>
          <a:lstStyle/>
          <a:p>
            <a:fld id="{4CE08A76-F883-4A93-A53B-AC535C641469}" type="slidenum">
              <a:rPr lang="ru-RU" sz="4000" smtClean="0"/>
              <a:t>6</a:t>
            </a:fld>
            <a:endParaRPr lang="ru-RU" sz="4000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CFC8C766-5F59-4283-A4F0-1E52392067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F7D88B7-6478-4B9B-87A5-086A5BB6035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0" y="-93307"/>
            <a:ext cx="12191999" cy="683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35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Рентгенограма тимчасових зубів після лікування пульпіту</a:t>
            </a:r>
            <a:endParaRPr lang="ru-RU" dirty="0"/>
          </a:p>
        </p:txBody>
      </p:sp>
      <p:pic>
        <p:nvPicPr>
          <p:cNvPr id="4" name="Объект 3" descr="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26" y="2489428"/>
            <a:ext cx="3420580" cy="317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981" y="2489428"/>
            <a:ext cx="3247782" cy="319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638" y="2489428"/>
            <a:ext cx="3523117" cy="317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>
          <a:xfrm>
            <a:off x="0" y="6421494"/>
            <a:ext cx="1312025" cy="365125"/>
          </a:xfrm>
        </p:spPr>
        <p:txBody>
          <a:bodyPr/>
          <a:lstStyle/>
          <a:p>
            <a:fld id="{4CE08A76-F883-4A93-A53B-AC535C641469}" type="slidenum">
              <a:rPr lang="ru-RU" sz="4400" b="1" smtClean="0"/>
              <a:t>7</a:t>
            </a:fld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193962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264773" y="241164"/>
            <a:ext cx="6719888" cy="1219200"/>
          </a:xfrm>
        </p:spPr>
        <p:txBody>
          <a:bodyPr/>
          <a:lstStyle/>
          <a:p>
            <a:pPr algn="ctr"/>
            <a:r>
              <a:rPr lang="ru-RU" altLang="ru-RU" sz="3600" dirty="0" err="1"/>
              <a:t>Стадії</a:t>
            </a:r>
            <a:r>
              <a:rPr lang="ru-RU" altLang="ru-RU" sz="3600" dirty="0"/>
              <a:t> </a:t>
            </a:r>
            <a:r>
              <a:rPr lang="ru-RU" altLang="ru-RU" sz="3600" dirty="0" err="1"/>
              <a:t>формування</a:t>
            </a:r>
            <a:r>
              <a:rPr lang="ru-RU" altLang="ru-RU" sz="3600" dirty="0"/>
              <a:t> </a:t>
            </a:r>
            <a:r>
              <a:rPr lang="ru-RU" altLang="ru-RU" sz="3600" dirty="0" err="1"/>
              <a:t>кореня</a:t>
            </a:r>
            <a:r>
              <a:rPr lang="ru-RU" altLang="ru-RU" sz="3600" dirty="0"/>
              <a:t> зуба</a:t>
            </a: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793786" y="2185851"/>
            <a:ext cx="4487862" cy="338455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2800" dirty="0" err="1"/>
              <a:t>Ріст</a:t>
            </a:r>
            <a:r>
              <a:rPr lang="ru-RU" altLang="ru-RU" sz="2800" dirty="0"/>
              <a:t> </a:t>
            </a:r>
            <a:r>
              <a:rPr lang="ru-RU" altLang="ru-RU" sz="2800" dirty="0" err="1"/>
              <a:t>кореня</a:t>
            </a:r>
            <a:r>
              <a:rPr lang="ru-RU" altLang="ru-RU" sz="2800" dirty="0"/>
              <a:t> в </a:t>
            </a:r>
            <a:r>
              <a:rPr lang="ru-RU" altLang="ru-RU" sz="2800" dirty="0" err="1"/>
              <a:t>довжину</a:t>
            </a:r>
            <a:r>
              <a:rPr lang="ru-RU" altLang="ru-RU" sz="2800" dirty="0"/>
              <a:t>;</a:t>
            </a:r>
          </a:p>
          <a:p>
            <a:r>
              <a:rPr lang="ru-RU" altLang="ru-RU" sz="2800" dirty="0" err="1"/>
              <a:t>Стадія</a:t>
            </a:r>
            <a:r>
              <a:rPr lang="ru-RU" altLang="ru-RU" sz="2800" dirty="0"/>
              <a:t> </a:t>
            </a:r>
            <a:r>
              <a:rPr lang="ru-RU" altLang="ru-RU" sz="2800" dirty="0" err="1"/>
              <a:t>несформованої</a:t>
            </a:r>
            <a:r>
              <a:rPr lang="ru-RU" altLang="ru-RU" sz="2800" dirty="0"/>
              <a:t> </a:t>
            </a:r>
            <a:r>
              <a:rPr lang="ru-RU" altLang="ru-RU" sz="2800" dirty="0" err="1"/>
              <a:t>верхівки</a:t>
            </a:r>
            <a:r>
              <a:rPr lang="ru-RU" altLang="ru-RU" sz="2800" dirty="0"/>
              <a:t>;</a:t>
            </a:r>
          </a:p>
          <a:p>
            <a:endParaRPr lang="ru-RU" altLang="ru-RU" sz="2800" dirty="0"/>
          </a:p>
          <a:p>
            <a:r>
              <a:rPr lang="ru-RU" altLang="ru-RU" sz="2800" dirty="0" err="1"/>
              <a:t>Стадія</a:t>
            </a:r>
            <a:r>
              <a:rPr lang="ru-RU" altLang="ru-RU" sz="2800" dirty="0"/>
              <a:t> </a:t>
            </a:r>
            <a:r>
              <a:rPr lang="ru-RU" altLang="ru-RU" sz="2800" dirty="0" err="1"/>
              <a:t>незакритої</a:t>
            </a:r>
            <a:r>
              <a:rPr lang="ru-RU" altLang="ru-RU" sz="2800" dirty="0"/>
              <a:t> </a:t>
            </a:r>
            <a:r>
              <a:rPr lang="ru-RU" altLang="ru-RU" sz="2800" dirty="0" err="1"/>
              <a:t>верхівки</a:t>
            </a:r>
            <a:r>
              <a:rPr lang="ru-RU" altLang="ru-RU" sz="2800" dirty="0"/>
              <a:t>.</a:t>
            </a:r>
          </a:p>
        </p:txBody>
      </p:sp>
      <p:pic>
        <p:nvPicPr>
          <p:cNvPr id="6" name="Picture 3" descr="сверхкомплектный рентген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2611" y="1752464"/>
            <a:ext cx="3995737" cy="21669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Line 9"/>
          <p:cNvSpPr>
            <a:spLocks noChangeShapeType="1"/>
          </p:cNvSpPr>
          <p:nvPr/>
        </p:nvSpPr>
        <p:spPr bwMode="auto">
          <a:xfrm flipH="1" flipV="1">
            <a:off x="4064998" y="2185851"/>
            <a:ext cx="1871663" cy="287338"/>
          </a:xfrm>
          <a:prstGeom prst="line">
            <a:avLst/>
          </a:prstGeom>
          <a:noFill/>
          <a:ln w="28575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 flipH="1">
            <a:off x="5433423" y="2976426"/>
            <a:ext cx="503238" cy="73025"/>
          </a:xfrm>
          <a:prstGeom prst="line">
            <a:avLst/>
          </a:prstGeom>
          <a:noFill/>
          <a:ln w="28575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H="1" flipV="1">
            <a:off x="2193336" y="3336789"/>
            <a:ext cx="3816350" cy="1081087"/>
          </a:xfrm>
          <a:prstGeom prst="line">
            <a:avLst/>
          </a:prstGeom>
          <a:noFill/>
          <a:ln w="28575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0" y="6394471"/>
            <a:ext cx="1312025" cy="365125"/>
          </a:xfrm>
        </p:spPr>
        <p:txBody>
          <a:bodyPr/>
          <a:lstStyle/>
          <a:p>
            <a:fld id="{4CE08A76-F883-4A93-A53B-AC535C641469}" type="slidenum">
              <a:rPr lang="ru-RU" sz="4400" b="1" smtClean="0"/>
              <a:t>8</a:t>
            </a:fld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946166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796" y="2327118"/>
            <a:ext cx="2119313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946" y="2327118"/>
            <a:ext cx="2070100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390" y="2327118"/>
            <a:ext cx="2049462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196" y="2298543"/>
            <a:ext cx="2070100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319349" y="432854"/>
            <a:ext cx="92109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 </a:t>
            </a:r>
            <a:r>
              <a:rPr lang="ru-RU" sz="2800" dirty="0" err="1"/>
              <a:t>Динаміка</a:t>
            </a:r>
            <a:r>
              <a:rPr lang="ru-RU" sz="2800" dirty="0"/>
              <a:t> </a:t>
            </a:r>
            <a:r>
              <a:rPr lang="ru-RU" sz="2800" dirty="0" err="1"/>
              <a:t>рентгенологічних</a:t>
            </a:r>
            <a:r>
              <a:rPr lang="ru-RU" sz="2800" dirty="0"/>
              <a:t> </a:t>
            </a:r>
            <a:r>
              <a:rPr lang="ru-RU" sz="2800" dirty="0" err="1"/>
              <a:t>показників</a:t>
            </a:r>
            <a:r>
              <a:rPr lang="ru-RU" sz="2800" dirty="0"/>
              <a:t> у </a:t>
            </a:r>
            <a:r>
              <a:rPr lang="ru-RU" sz="2800" dirty="0" err="1"/>
              <a:t>процесі</a:t>
            </a:r>
            <a:r>
              <a:rPr lang="ru-RU" sz="2800" dirty="0"/>
              <a:t> </a:t>
            </a:r>
            <a:r>
              <a:rPr lang="ru-RU" sz="2800" dirty="0" err="1"/>
              <a:t>лікування</a:t>
            </a:r>
            <a:r>
              <a:rPr lang="ru-RU" sz="2800" dirty="0"/>
              <a:t> </a:t>
            </a:r>
            <a:r>
              <a:rPr lang="ru-RU" sz="2800" dirty="0" err="1"/>
              <a:t>пульпіту</a:t>
            </a:r>
            <a:r>
              <a:rPr lang="ru-RU" sz="2800" dirty="0"/>
              <a:t> методом </a:t>
            </a:r>
            <a:r>
              <a:rPr lang="ru-RU" sz="2800" dirty="0" err="1"/>
              <a:t>экстирпації</a:t>
            </a:r>
            <a:r>
              <a:rPr lang="ru-RU" sz="2800" dirty="0"/>
              <a:t> у </a:t>
            </a:r>
            <a:r>
              <a:rPr lang="ru-RU" sz="2800" dirty="0" err="1"/>
              <a:t>постійному</a:t>
            </a:r>
            <a:r>
              <a:rPr lang="ru-RU" sz="2800" dirty="0"/>
              <a:t> </a:t>
            </a:r>
            <a:r>
              <a:rPr lang="ru-RU" sz="2800" dirty="0" err="1"/>
              <a:t>зубі</a:t>
            </a:r>
            <a:r>
              <a:rPr lang="ru-RU" sz="2800" dirty="0"/>
              <a:t> з </a:t>
            </a:r>
            <a:r>
              <a:rPr lang="ru-RU" sz="2800" dirty="0" err="1"/>
              <a:t>несформованим</a:t>
            </a:r>
            <a:r>
              <a:rPr lang="ru-RU" sz="2800" dirty="0"/>
              <a:t> </a:t>
            </a:r>
            <a:r>
              <a:rPr lang="ru-RU" sz="2800" dirty="0" err="1"/>
              <a:t>коренем</a:t>
            </a:r>
            <a:endParaRPr lang="ru-RU" sz="2800" dirty="0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>
          <a:xfrm>
            <a:off x="0" y="6394471"/>
            <a:ext cx="1312025" cy="365125"/>
          </a:xfrm>
        </p:spPr>
        <p:txBody>
          <a:bodyPr/>
          <a:lstStyle/>
          <a:p>
            <a:fld id="{4CE08A76-F883-4A93-A53B-AC535C641469}" type="slidenum">
              <a:rPr lang="ru-RU" sz="4400" b="1" smtClean="0"/>
              <a:t>9</a:t>
            </a:fld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359329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Приклад </a:t>
            </a:r>
            <a:r>
              <a:rPr lang="uk-UA" dirty="0" err="1"/>
              <a:t>періодонтиту</a:t>
            </a:r>
            <a:r>
              <a:rPr lang="uk-UA" dirty="0"/>
              <a:t> постійного зубу у дитини 12 років</a:t>
            </a:r>
            <a:endParaRPr lang="ru-RU" dirty="0"/>
          </a:p>
        </p:txBody>
      </p:sp>
      <p:pic>
        <p:nvPicPr>
          <p:cNvPr id="5" name="Picture 4" descr="04_0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35772" y="1978840"/>
            <a:ext cx="6981416" cy="375714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0" y="6407534"/>
            <a:ext cx="1312025" cy="365125"/>
          </a:xfrm>
        </p:spPr>
        <p:txBody>
          <a:bodyPr/>
          <a:lstStyle/>
          <a:p>
            <a:fld id="{4CE08A76-F883-4A93-A53B-AC535C641469}" type="slidenum">
              <a:rPr lang="ru-RU" sz="4400" b="1" smtClean="0"/>
              <a:t>10</a:t>
            </a:fld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017025239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rgbClr val="FFFFFF"/>
      </a:lt1>
      <a:dk2>
        <a:srgbClr val="46464A"/>
      </a:dk2>
      <a:lt2>
        <a:srgbClr val="D1D9E1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180</TotalTime>
  <Words>473</Words>
  <Application>Microsoft Office PowerPoint</Application>
  <PresentationFormat>Широкий екран</PresentationFormat>
  <Paragraphs>46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Ретро</vt:lpstr>
      <vt:lpstr>МІНІСТЕРСТВО ОХОРОНИ ЗДОРОВ’Я УКРАЇНИ Вінницький національний медичний університет ім. М. І. Пирогова Кафедра стоматології дитячого віку</vt:lpstr>
      <vt:lpstr>Завдання курсу </vt:lpstr>
      <vt:lpstr>Мета курсу</vt:lpstr>
      <vt:lpstr>Презентація PowerPoint</vt:lpstr>
      <vt:lpstr>Зміст курсу:</vt:lpstr>
      <vt:lpstr>Зміст курсу:</vt:lpstr>
      <vt:lpstr>Рентгенограма тимчасових зубів після лікування пульпіту</vt:lpstr>
      <vt:lpstr>Стадії формування кореня зуба</vt:lpstr>
      <vt:lpstr>Презентація PowerPoint</vt:lpstr>
      <vt:lpstr>Приклад періодонтиту постійного зубу у дитини 12 років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 ім. М. І. Пирогова Кафедра стоматології дитячого віку</dc:title>
  <dc:creator>Пользователь</dc:creator>
  <cp:lastModifiedBy>Олена Дудік</cp:lastModifiedBy>
  <cp:revision>40</cp:revision>
  <dcterms:created xsi:type="dcterms:W3CDTF">2020-12-25T10:55:41Z</dcterms:created>
  <dcterms:modified xsi:type="dcterms:W3CDTF">2022-08-15T06:54:23Z</dcterms:modified>
</cp:coreProperties>
</file>