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5427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461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3246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1888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1047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7028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11303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241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1885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0809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170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45A0C85-EAF9-4FA2-8BC0-41D25F2F7FD7}" type="datetimeFigureOut">
              <a:rPr lang="uk-UA" smtClean="0"/>
              <a:t>06.02.2026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8C7ECC5-2007-4580-B312-C40F9A7F792E}" type="slidenum">
              <a:rPr lang="uk-UA" smtClean="0"/>
              <a:t>‹#›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004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6717" y="2018939"/>
            <a:ext cx="9144000" cy="2387600"/>
          </a:xfrm>
        </p:spPr>
        <p:txBody>
          <a:bodyPr>
            <a:noAutofit/>
          </a:bodyPr>
          <a:lstStyle/>
          <a:p>
            <a:r>
              <a:rPr lang="uk-UA" sz="3200" dirty="0" smtClean="0"/>
              <a:t>ПРЕЗЕНТАЦІЯ</a:t>
            </a:r>
            <a:br>
              <a:rPr lang="uk-UA" sz="3200" dirty="0" smtClean="0"/>
            </a:br>
            <a:r>
              <a:rPr lang="uk-UA" sz="3200" dirty="0" smtClean="0"/>
              <a:t>навчальної дисципліни </a:t>
            </a:r>
            <a:br>
              <a:rPr lang="uk-UA" sz="3200" dirty="0" smtClean="0"/>
            </a:br>
            <a:r>
              <a:rPr lang="uk-UA" sz="3200" dirty="0" smtClean="0"/>
              <a:t>«Судова медицина» (вибіркова) </a:t>
            </a:r>
            <a:br>
              <a:rPr lang="uk-UA" sz="3200" dirty="0" smtClean="0"/>
            </a:br>
            <a:r>
              <a:rPr lang="uk-UA" sz="3200" dirty="0" smtClean="0"/>
              <a:t>для здобувачів третього (</a:t>
            </a:r>
            <a:r>
              <a:rPr lang="uk-UA" sz="3200" dirty="0" err="1" smtClean="0"/>
              <a:t>освітньо</a:t>
            </a:r>
            <a:r>
              <a:rPr lang="uk-UA" sz="3200" dirty="0" smtClean="0"/>
              <a:t>-наукового) рівня вищої освіти (</a:t>
            </a:r>
            <a:r>
              <a:rPr lang="de-AT" sz="3200" dirty="0" err="1" smtClean="0"/>
              <a:t>PhD</a:t>
            </a:r>
            <a:r>
              <a:rPr lang="de-AT" sz="3200" dirty="0" smtClean="0"/>
              <a:t>)</a:t>
            </a:r>
            <a:r>
              <a:rPr lang="uk-UA" sz="3200" dirty="0"/>
              <a:t> </a:t>
            </a:r>
            <a:r>
              <a:rPr lang="uk-UA" sz="3200" dirty="0" smtClean="0"/>
              <a:t>за спеціальністю:</a:t>
            </a:r>
            <a:br>
              <a:rPr lang="uk-UA" sz="3200" dirty="0" smtClean="0"/>
            </a:br>
            <a:r>
              <a:rPr lang="uk-UA" sz="3200" dirty="0" smtClean="0"/>
              <a:t> </a:t>
            </a:r>
            <a:r>
              <a:rPr lang="uk-UA" sz="3200" dirty="0" smtClean="0"/>
              <a:t>222 «Медицина» (галузь знань 22 «Охорона здоров’я») </a:t>
            </a:r>
            <a:r>
              <a:rPr lang="uk-UA" sz="3200" dirty="0"/>
              <a:t>та </a:t>
            </a:r>
            <a:r>
              <a:rPr lang="uk-UA" sz="3200" dirty="0" smtClean="0"/>
              <a:t>І2 «Медицина» (</a:t>
            </a:r>
            <a:r>
              <a:rPr lang="uk-UA" sz="3200" dirty="0"/>
              <a:t>галузь знань </a:t>
            </a:r>
            <a:r>
              <a:rPr lang="ru-RU" sz="3200" dirty="0" smtClean="0"/>
              <a:t>І «</a:t>
            </a:r>
            <a:r>
              <a:rPr lang="ru-RU" sz="3200" dirty="0" err="1" smtClean="0"/>
              <a:t>Охорона</a:t>
            </a:r>
            <a:r>
              <a:rPr lang="ru-RU" sz="3200" dirty="0" smtClean="0"/>
              <a:t> </a:t>
            </a:r>
            <a:r>
              <a:rPr lang="ru-RU" sz="3200" dirty="0" err="1"/>
              <a:t>здоров’я</a:t>
            </a:r>
            <a:r>
              <a:rPr lang="ru-RU" sz="3200" dirty="0"/>
              <a:t> та </a:t>
            </a:r>
            <a:r>
              <a:rPr lang="ru-RU" sz="3200" dirty="0" err="1"/>
              <a:t>соціальне</a:t>
            </a:r>
            <a:r>
              <a:rPr lang="ru-RU" sz="3200" dirty="0"/>
              <a:t> </a:t>
            </a:r>
            <a:r>
              <a:rPr lang="ru-RU" sz="3200" dirty="0" err="1" smtClean="0"/>
              <a:t>забезпечення</a:t>
            </a:r>
            <a:r>
              <a:rPr lang="ru-RU" sz="3200" dirty="0" smtClean="0"/>
              <a:t>»)</a:t>
            </a:r>
            <a:endParaRPr lang="uk-UA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7941" y="4590010"/>
            <a:ext cx="11479794" cy="1655762"/>
          </a:xfrm>
        </p:spPr>
        <p:txBody>
          <a:bodyPr>
            <a:normAutofit/>
          </a:bodyPr>
          <a:lstStyle/>
          <a:p>
            <a:r>
              <a:rPr lang="ru-RU" dirty="0" err="1"/>
              <a:t>Обсяг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: 8 </a:t>
            </a:r>
            <a:r>
              <a:rPr lang="ru-RU" dirty="0" err="1"/>
              <a:t>кредитів</a:t>
            </a:r>
            <a:r>
              <a:rPr lang="ru-RU" dirty="0"/>
              <a:t> ЄКТС (240 годин</a:t>
            </a:r>
            <a:r>
              <a:rPr lang="ru-RU" dirty="0" smtClean="0"/>
              <a:t>) 222 «Медицина»</a:t>
            </a:r>
          </a:p>
          <a:p>
            <a:r>
              <a:rPr lang="ru-RU" dirty="0" err="1"/>
              <a:t>Обсяг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: </a:t>
            </a:r>
            <a:r>
              <a:rPr lang="ru-RU" dirty="0" smtClean="0"/>
              <a:t>6 </a:t>
            </a:r>
            <a:r>
              <a:rPr lang="ru-RU" dirty="0" err="1"/>
              <a:t>кредитів</a:t>
            </a:r>
            <a:r>
              <a:rPr lang="ru-RU" dirty="0"/>
              <a:t> ЄКТС </a:t>
            </a:r>
            <a:r>
              <a:rPr lang="ru-RU" dirty="0" smtClean="0"/>
              <a:t>(180 </a:t>
            </a:r>
            <a:r>
              <a:rPr lang="ru-RU" dirty="0"/>
              <a:t>годин</a:t>
            </a:r>
            <a:r>
              <a:rPr lang="ru-RU" dirty="0" smtClean="0"/>
              <a:t>)</a:t>
            </a:r>
            <a:r>
              <a:rPr lang="uk-UA" dirty="0"/>
              <a:t> І2 «Медицина»</a:t>
            </a:r>
            <a:endParaRPr lang="ru-RU" dirty="0"/>
          </a:p>
          <a:p>
            <a:endParaRPr lang="ru-RU" dirty="0" smtClean="0"/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4491" y="199673"/>
            <a:ext cx="76230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Вінницький національний медичний університет ім. М. І. Пирогова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5213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Коротко про курс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Курс спрямований на поглиблене опанування сучасної судово-медичної експертизи як складової професійної та дослідницько-інноваційної діяльності здобувача </a:t>
            </a:r>
            <a:r>
              <a:rPr lang="de-AT" dirty="0" err="1"/>
              <a:t>PhD</a:t>
            </a:r>
            <a:r>
              <a:rPr lang="de-AT" dirty="0"/>
              <a:t>, </a:t>
            </a:r>
            <a:r>
              <a:rPr lang="uk-UA" dirty="0"/>
              <a:t>що підсилює здатність продукувати нові ідеї та розв’язувати комплексні проблеми галузі. </a:t>
            </a:r>
            <a:r>
              <a:rPr lang="uk-UA" dirty="0" smtClean="0"/>
              <a:t>Аспірант </a:t>
            </a:r>
            <a:r>
              <a:rPr lang="uk-UA" dirty="0"/>
              <a:t>опановує актуальні наукові підходи до проведення експертиз у структурних підрозділах обласного бюро СМЕ (експертиза померлих, потерпілих/звинувачених, комісійні експертизи, речові докази).</a:t>
            </a:r>
          </a:p>
        </p:txBody>
      </p:sp>
    </p:spTree>
    <p:extLst>
      <p:ext uri="{BB962C8B-B14F-4D97-AF65-F5344CB8AC3E}">
        <p14:creationId xmlns:p14="http://schemas.microsoft.com/office/powerpoint/2010/main" val="70089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Мета і завдання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Мета дисципліни — сформувати в аспірантів знання, уміння та практичні навички у сфері судово-медичної експертизи, достатні для виконання оригінального наукового дослідження, отримання нових фактів і впровадження результатів у практичну медицину та інші сфери життя. </a:t>
            </a:r>
            <a:endParaRPr lang="uk-UA" dirty="0" smtClean="0"/>
          </a:p>
          <a:p>
            <a:r>
              <a:rPr lang="uk-UA" dirty="0" smtClean="0"/>
              <a:t>Завдання </a:t>
            </a:r>
            <a:r>
              <a:rPr lang="uk-UA" dirty="0"/>
              <a:t>курсу — розвиток системи професійних умінь, педагогічної майстерності, дослідницько-інноваційних </a:t>
            </a:r>
            <a:r>
              <a:rPr lang="uk-UA" dirty="0" err="1"/>
              <a:t>компетентностей</a:t>
            </a:r>
            <a:r>
              <a:rPr lang="uk-UA" dirty="0"/>
              <a:t> і практичних навичок, необхідних під час проведення судово-медичної експертизи.</a:t>
            </a:r>
          </a:p>
        </p:txBody>
      </p:sp>
    </p:spTree>
    <p:extLst>
      <p:ext uri="{BB962C8B-B14F-4D97-AF65-F5344CB8AC3E}">
        <p14:creationId xmlns:p14="http://schemas.microsoft.com/office/powerpoint/2010/main" val="243599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Міждисциплінарність</a:t>
            </a:r>
            <a:r>
              <a:rPr lang="uk-UA" dirty="0"/>
              <a:t> і місце в освітній програмі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Дисципліна інтегрується з методологічними та етичними компонентами підготовки (історія філософії, медична етика, культура мови лікаря, </a:t>
            </a:r>
            <a:r>
              <a:rPr lang="uk-UA" dirty="0" err="1"/>
              <a:t>біоетичні</a:t>
            </a:r>
            <a:r>
              <a:rPr lang="uk-UA" dirty="0"/>
              <a:t> та медико-правові основи досліджень, академічна комунікація тощо</a:t>
            </a:r>
            <a:r>
              <a:rPr lang="uk-UA" dirty="0" smtClean="0"/>
              <a:t>).</a:t>
            </a:r>
          </a:p>
          <a:p>
            <a:r>
              <a:rPr lang="uk-UA" dirty="0"/>
              <a:t>Водночас курс створює основу для поглибленого вивчення низки клінічних і теоретичних дисциплін (внутрішні хвороби, кардіологія, фармакологія/біохімія, морфологія, анатомія, фізіологія, гістологія та ін.).</a:t>
            </a:r>
          </a:p>
        </p:txBody>
      </p:sp>
    </p:spTree>
    <p:extLst>
      <p:ext uri="{BB962C8B-B14F-4D97-AF65-F5344CB8AC3E}">
        <p14:creationId xmlns:p14="http://schemas.microsoft.com/office/powerpoint/2010/main" val="196207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Зміст курсу: ключові напрями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Предметом </a:t>
            </a:r>
            <a:r>
              <a:rPr lang="ru-RU" dirty="0" err="1"/>
              <a:t>вивчення</a:t>
            </a:r>
            <a:r>
              <a:rPr lang="ru-RU" dirty="0"/>
              <a:t> є </a:t>
            </a:r>
            <a:r>
              <a:rPr lang="ru-RU" dirty="0" err="1"/>
              <a:t>судово-медична</a:t>
            </a:r>
            <a:r>
              <a:rPr lang="ru-RU" dirty="0"/>
              <a:t> </a:t>
            </a:r>
            <a:r>
              <a:rPr lang="ru-RU" dirty="0" err="1"/>
              <a:t>експертиза</a:t>
            </a:r>
            <a:r>
              <a:rPr lang="ru-RU" dirty="0"/>
              <a:t> у </a:t>
            </a:r>
            <a:r>
              <a:rPr lang="ru-RU" dirty="0" err="1"/>
              <a:t>випадках</a:t>
            </a:r>
            <a:r>
              <a:rPr lang="ru-RU" dirty="0"/>
              <a:t> </a:t>
            </a:r>
            <a:r>
              <a:rPr lang="ru-RU" dirty="0" err="1"/>
              <a:t>насильницької</a:t>
            </a:r>
            <a:r>
              <a:rPr lang="ru-RU" dirty="0"/>
              <a:t> та </a:t>
            </a:r>
            <a:r>
              <a:rPr lang="ru-RU" dirty="0" err="1"/>
              <a:t>ненасильницької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, </a:t>
            </a:r>
            <a:r>
              <a:rPr lang="ru-RU" dirty="0" err="1"/>
              <a:t>експертиза</a:t>
            </a:r>
            <a:r>
              <a:rPr lang="ru-RU" dirty="0"/>
              <a:t> </a:t>
            </a:r>
            <a:r>
              <a:rPr lang="ru-RU" dirty="0" err="1"/>
              <a:t>потерпілих</a:t>
            </a:r>
            <a:r>
              <a:rPr lang="ru-RU" dirty="0"/>
              <a:t>/</a:t>
            </a:r>
            <a:r>
              <a:rPr lang="ru-RU" dirty="0" err="1"/>
              <a:t>звинувачених</a:t>
            </a:r>
            <a:r>
              <a:rPr lang="ru-RU" dirty="0"/>
              <a:t> та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осіб</a:t>
            </a:r>
            <a:r>
              <a:rPr lang="ru-RU" dirty="0"/>
              <a:t>, </a:t>
            </a:r>
            <a:r>
              <a:rPr lang="ru-RU" dirty="0" err="1"/>
              <a:t>речових</a:t>
            </a:r>
            <a:r>
              <a:rPr lang="ru-RU" dirty="0"/>
              <a:t> </a:t>
            </a:r>
            <a:r>
              <a:rPr lang="ru-RU" dirty="0" err="1"/>
              <a:t>доказів</a:t>
            </a:r>
            <a:r>
              <a:rPr lang="ru-RU" dirty="0"/>
              <a:t> і </a:t>
            </a:r>
            <a:r>
              <a:rPr lang="ru-RU" dirty="0" err="1"/>
              <a:t>матеріалів</a:t>
            </a:r>
            <a:r>
              <a:rPr lang="ru-RU" dirty="0"/>
              <a:t> «</a:t>
            </a:r>
            <a:r>
              <a:rPr lang="ru-RU" dirty="0" err="1"/>
              <a:t>лікарських</a:t>
            </a:r>
            <a:r>
              <a:rPr lang="ru-RU" dirty="0"/>
              <a:t> справ». </a:t>
            </a:r>
            <a:endParaRPr lang="ru-RU" dirty="0" smtClean="0"/>
          </a:p>
          <a:p>
            <a:r>
              <a:rPr lang="ru-RU" dirty="0"/>
              <a:t>На початку курсу </a:t>
            </a:r>
            <a:r>
              <a:rPr lang="ru-RU" dirty="0" err="1"/>
              <a:t>розглядаються</a:t>
            </a:r>
            <a:r>
              <a:rPr lang="ru-RU" dirty="0"/>
              <a:t> </a:t>
            </a:r>
            <a:r>
              <a:rPr lang="ru-RU" dirty="0" err="1"/>
              <a:t>базові</a:t>
            </a:r>
            <a:r>
              <a:rPr lang="ru-RU" dirty="0"/>
              <a:t> </a:t>
            </a:r>
            <a:r>
              <a:rPr lang="ru-RU" dirty="0" err="1"/>
              <a:t>поняття</a:t>
            </a:r>
            <a:r>
              <a:rPr lang="ru-RU" dirty="0"/>
              <a:t> («</a:t>
            </a:r>
            <a:r>
              <a:rPr lang="ru-RU" dirty="0" err="1"/>
              <a:t>судова</a:t>
            </a:r>
            <a:r>
              <a:rPr lang="ru-RU" dirty="0"/>
              <a:t> медицина», «</a:t>
            </a:r>
            <a:r>
              <a:rPr lang="ru-RU" dirty="0" err="1"/>
              <a:t>судово-медична</a:t>
            </a:r>
            <a:r>
              <a:rPr lang="ru-RU" dirty="0"/>
              <a:t> </a:t>
            </a:r>
            <a:r>
              <a:rPr lang="ru-RU" dirty="0" err="1"/>
              <a:t>експертиза</a:t>
            </a:r>
            <a:r>
              <a:rPr lang="ru-RU" dirty="0"/>
              <a:t>», «</a:t>
            </a:r>
            <a:r>
              <a:rPr lang="ru-RU" dirty="0" err="1"/>
              <a:t>судовий</a:t>
            </a:r>
            <a:r>
              <a:rPr lang="ru-RU" dirty="0"/>
              <a:t> </a:t>
            </a:r>
            <a:r>
              <a:rPr lang="ru-RU" dirty="0" err="1"/>
              <a:t>експерт</a:t>
            </a:r>
            <a:r>
              <a:rPr lang="ru-RU" dirty="0"/>
              <a:t>»), </a:t>
            </a:r>
            <a:r>
              <a:rPr lang="ru-RU" dirty="0" err="1"/>
              <a:t>історія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та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в </a:t>
            </a:r>
            <a:r>
              <a:rPr lang="ru-RU" dirty="0" err="1"/>
              <a:t>системі</a:t>
            </a:r>
            <a:r>
              <a:rPr lang="ru-RU" dirty="0"/>
              <a:t> </a:t>
            </a:r>
            <a:r>
              <a:rPr lang="ru-RU" dirty="0" err="1"/>
              <a:t>сучасних</a:t>
            </a:r>
            <a:r>
              <a:rPr lang="ru-RU" dirty="0"/>
              <a:t> </a:t>
            </a:r>
            <a:r>
              <a:rPr lang="ru-RU" dirty="0" err="1"/>
              <a:t>медичних</a:t>
            </a:r>
            <a:r>
              <a:rPr lang="ru-RU" dirty="0"/>
              <a:t> </a:t>
            </a:r>
            <a:r>
              <a:rPr lang="ru-RU" dirty="0" err="1"/>
              <a:t>знань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правова</a:t>
            </a:r>
            <a:r>
              <a:rPr lang="ru-RU" dirty="0"/>
              <a:t> </a:t>
            </a:r>
            <a:r>
              <a:rPr lang="ru-RU" dirty="0" err="1"/>
              <a:t>регламентація</a:t>
            </a:r>
            <a:r>
              <a:rPr lang="ru-RU" dirty="0"/>
              <a:t> </a:t>
            </a:r>
            <a:r>
              <a:rPr lang="ru-RU" dirty="0" err="1"/>
              <a:t>експертизи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8611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Практичні</a:t>
            </a:r>
            <a:r>
              <a:rPr lang="ru-RU" dirty="0"/>
              <a:t> </a:t>
            </a:r>
            <a:r>
              <a:rPr lang="ru-RU" dirty="0" err="1"/>
              <a:t>компетентності</a:t>
            </a:r>
            <a:r>
              <a:rPr lang="ru-RU" dirty="0"/>
              <a:t>,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набуває</a:t>
            </a:r>
            <a:r>
              <a:rPr lang="ru-RU" dirty="0"/>
              <a:t> </a:t>
            </a:r>
            <a:r>
              <a:rPr lang="ru-RU" dirty="0" err="1"/>
              <a:t>здобувач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Після опанування дисципліни здобувач вміє проводити диференційну діагностику повішання та задушення, прижиттєвого/посмертного перебування в атмосфері полум’я, прижиттєвих і посмертних ушкоджень тіла</a:t>
            </a:r>
            <a:r>
              <a:rPr lang="uk-UA" dirty="0" smtClean="0"/>
              <a:t>.</a:t>
            </a:r>
          </a:p>
          <a:p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формуються</a:t>
            </a:r>
            <a:r>
              <a:rPr lang="ru-RU" dirty="0"/>
              <a:t> </a:t>
            </a:r>
            <a:r>
              <a:rPr lang="ru-RU" dirty="0" err="1"/>
              <a:t>навички</a:t>
            </a:r>
            <a:r>
              <a:rPr lang="ru-RU" dirty="0"/>
              <a:t> </a:t>
            </a:r>
            <a:r>
              <a:rPr lang="ru-RU" dirty="0" err="1"/>
              <a:t>огляду</a:t>
            </a:r>
            <a:r>
              <a:rPr lang="ru-RU" dirty="0"/>
              <a:t> </a:t>
            </a:r>
            <a:r>
              <a:rPr lang="ru-RU" dirty="0" err="1"/>
              <a:t>осіб</a:t>
            </a:r>
            <a:r>
              <a:rPr lang="ru-RU" dirty="0"/>
              <a:t> у справах про </a:t>
            </a:r>
            <a:r>
              <a:rPr lang="ru-RU" dirty="0" err="1"/>
              <a:t>сексуальне</a:t>
            </a:r>
            <a:r>
              <a:rPr lang="ru-RU" dirty="0"/>
              <a:t> </a:t>
            </a:r>
            <a:r>
              <a:rPr lang="ru-RU" dirty="0" err="1"/>
              <a:t>насильство</a:t>
            </a:r>
            <a:r>
              <a:rPr lang="ru-RU" dirty="0"/>
              <a:t>, </a:t>
            </a:r>
            <a:r>
              <a:rPr lang="ru-RU" dirty="0" err="1"/>
              <a:t>проведення</a:t>
            </a:r>
            <a:r>
              <a:rPr lang="ru-RU" dirty="0"/>
              <a:t> </a:t>
            </a:r>
            <a:r>
              <a:rPr lang="ru-RU" dirty="0" err="1"/>
              <a:t>експертиз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визначення</a:t>
            </a:r>
            <a:r>
              <a:rPr lang="ru-RU" dirty="0"/>
              <a:t>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тяжкості</a:t>
            </a:r>
            <a:r>
              <a:rPr lang="ru-RU" dirty="0"/>
              <a:t> </a:t>
            </a:r>
            <a:r>
              <a:rPr lang="ru-RU" dirty="0" err="1"/>
              <a:t>тілесних</a:t>
            </a:r>
            <a:r>
              <a:rPr lang="ru-RU" dirty="0"/>
              <a:t> </a:t>
            </a:r>
            <a:r>
              <a:rPr lang="ru-RU" dirty="0" err="1"/>
              <a:t>ушкоджень</a:t>
            </a:r>
            <a:r>
              <a:rPr lang="ru-RU" dirty="0"/>
              <a:t>, </a:t>
            </a:r>
            <a:r>
              <a:rPr lang="ru-RU" dirty="0" err="1"/>
              <a:t>розуміння</a:t>
            </a:r>
            <a:r>
              <a:rPr lang="ru-RU" dirty="0"/>
              <a:t> </a:t>
            </a:r>
            <a:r>
              <a:rPr lang="ru-RU" dirty="0" err="1"/>
              <a:t>принципів</a:t>
            </a:r>
            <a:r>
              <a:rPr lang="ru-RU" dirty="0"/>
              <a:t> </a:t>
            </a:r>
            <a:r>
              <a:rPr lang="ru-RU" dirty="0" err="1"/>
              <a:t>сучасної</a:t>
            </a:r>
            <a:r>
              <a:rPr lang="ru-RU" dirty="0"/>
              <a:t> </a:t>
            </a:r>
            <a:r>
              <a:rPr lang="ru-RU" dirty="0" err="1"/>
              <a:t>лабораторної</a:t>
            </a:r>
            <a:r>
              <a:rPr lang="ru-RU" dirty="0"/>
              <a:t> </a:t>
            </a:r>
            <a:r>
              <a:rPr lang="ru-RU" dirty="0" err="1"/>
              <a:t>діагностики</a:t>
            </a:r>
            <a:r>
              <a:rPr lang="ru-RU" dirty="0"/>
              <a:t> </a:t>
            </a:r>
            <a:r>
              <a:rPr lang="ru-RU" dirty="0" err="1"/>
              <a:t>ушкоджень</a:t>
            </a:r>
            <a:r>
              <a:rPr lang="ru-RU" dirty="0"/>
              <a:t> (</a:t>
            </a:r>
            <a:r>
              <a:rPr lang="ru-RU" dirty="0" err="1"/>
              <a:t>зокрема</a:t>
            </a:r>
            <a:r>
              <a:rPr lang="ru-RU" dirty="0"/>
              <a:t> </a:t>
            </a:r>
            <a:r>
              <a:rPr lang="ru-RU" dirty="0" err="1"/>
              <a:t>вогнепальних</a:t>
            </a:r>
            <a:r>
              <a:rPr lang="ru-RU" dirty="0"/>
              <a:t>) і </a:t>
            </a:r>
            <a:r>
              <a:rPr lang="ru-RU" dirty="0" err="1"/>
              <a:t>знання</a:t>
            </a:r>
            <a:r>
              <a:rPr lang="ru-RU" dirty="0"/>
              <a:t> </a:t>
            </a:r>
            <a:r>
              <a:rPr lang="ru-RU" dirty="0" err="1"/>
              <a:t>основних</a:t>
            </a:r>
            <a:r>
              <a:rPr lang="ru-RU" dirty="0"/>
              <a:t> </a:t>
            </a:r>
            <a:r>
              <a:rPr lang="ru-RU" dirty="0" err="1"/>
              <a:t>нормативних</a:t>
            </a:r>
            <a:r>
              <a:rPr lang="ru-RU" dirty="0"/>
              <a:t> </a:t>
            </a:r>
            <a:r>
              <a:rPr lang="ru-RU" dirty="0" err="1"/>
              <a:t>актів</a:t>
            </a:r>
            <a:r>
              <a:rPr lang="ru-RU" dirty="0"/>
              <a:t> та </a:t>
            </a:r>
            <a:r>
              <a:rPr lang="ru-RU" dirty="0" err="1"/>
              <a:t>міжнародних</a:t>
            </a:r>
            <a:r>
              <a:rPr lang="ru-RU" dirty="0"/>
              <a:t> </a:t>
            </a:r>
            <a:r>
              <a:rPr lang="ru-RU" dirty="0" err="1"/>
              <a:t>протоколів</a:t>
            </a:r>
            <a:r>
              <a:rPr lang="ru-RU" dirty="0"/>
              <a:t> у </a:t>
            </a:r>
            <a:r>
              <a:rPr lang="ru-RU" dirty="0" err="1"/>
              <a:t>сфері</a:t>
            </a:r>
            <a:r>
              <a:rPr lang="ru-RU" dirty="0"/>
              <a:t> </a:t>
            </a:r>
            <a:r>
              <a:rPr lang="ru-RU" dirty="0" err="1"/>
              <a:t>судово-медичної</a:t>
            </a:r>
            <a:r>
              <a:rPr lang="ru-RU" dirty="0"/>
              <a:t> </a:t>
            </a:r>
            <a:r>
              <a:rPr lang="ru-RU" dirty="0" err="1"/>
              <a:t>експертизи</a:t>
            </a:r>
            <a:r>
              <a:rPr lang="ru-RU" dirty="0"/>
              <a:t>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8017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Самостійна</a:t>
            </a:r>
            <a:r>
              <a:rPr lang="ru-RU" dirty="0"/>
              <a:t> робота та </a:t>
            </a:r>
            <a:r>
              <a:rPr lang="ru-RU" dirty="0" err="1"/>
              <a:t>індивідуальні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Індивідуальна</a:t>
            </a:r>
            <a:r>
              <a:rPr lang="ru-RU" dirty="0"/>
              <a:t> робота </a:t>
            </a:r>
            <a:r>
              <a:rPr lang="ru-RU" dirty="0" err="1"/>
              <a:t>передбачає</a:t>
            </a:r>
            <a:r>
              <a:rPr lang="ru-RU" dirty="0"/>
              <a:t> </a:t>
            </a:r>
            <a:r>
              <a:rPr lang="ru-RU" dirty="0" err="1"/>
              <a:t>реферативні</a:t>
            </a:r>
            <a:r>
              <a:rPr lang="ru-RU" dirty="0"/>
              <a:t> </a:t>
            </a:r>
            <a:r>
              <a:rPr lang="ru-RU" dirty="0" err="1"/>
              <a:t>повідомлення</a:t>
            </a:r>
            <a:r>
              <a:rPr lang="ru-RU" dirty="0"/>
              <a:t>, </a:t>
            </a:r>
            <a:r>
              <a:rPr lang="ru-RU" dirty="0" err="1"/>
              <a:t>підготовку</a:t>
            </a:r>
            <a:r>
              <a:rPr lang="ru-RU" dirty="0"/>
              <a:t> </a:t>
            </a:r>
            <a:r>
              <a:rPr lang="ru-RU" dirty="0" err="1"/>
              <a:t>доповідей</a:t>
            </a:r>
            <a:r>
              <a:rPr lang="ru-RU" dirty="0"/>
              <a:t>, участь у </a:t>
            </a:r>
            <a:r>
              <a:rPr lang="ru-RU" dirty="0" err="1"/>
              <a:t>науково-практичних</a:t>
            </a:r>
            <a:r>
              <a:rPr lang="ru-RU" dirty="0"/>
              <a:t> </a:t>
            </a:r>
            <a:r>
              <a:rPr lang="ru-RU" dirty="0" err="1"/>
              <a:t>конференціях</a:t>
            </a:r>
            <a:r>
              <a:rPr lang="ru-RU" dirty="0"/>
              <a:t> і </a:t>
            </a:r>
            <a:r>
              <a:rPr lang="ru-RU" dirty="0" err="1"/>
              <a:t>засвоєння</a:t>
            </a:r>
            <a:r>
              <a:rPr lang="ru-RU" dirty="0"/>
              <a:t> </a:t>
            </a:r>
            <a:r>
              <a:rPr lang="ru-RU" dirty="0" err="1"/>
              <a:t>ключових</a:t>
            </a:r>
            <a:r>
              <a:rPr lang="ru-RU" dirty="0"/>
              <a:t> </a:t>
            </a:r>
            <a:r>
              <a:rPr lang="ru-RU" dirty="0" err="1"/>
              <a:t>методів</a:t>
            </a:r>
            <a:r>
              <a:rPr lang="ru-RU" dirty="0"/>
              <a:t> </a:t>
            </a:r>
            <a:r>
              <a:rPr lang="ru-RU" dirty="0" err="1"/>
              <a:t>проведення</a:t>
            </a:r>
            <a:r>
              <a:rPr lang="ru-RU" dirty="0"/>
              <a:t> </a:t>
            </a:r>
            <a:r>
              <a:rPr lang="ru-RU" dirty="0" err="1"/>
              <a:t>судово-медичної</a:t>
            </a:r>
            <a:r>
              <a:rPr lang="ru-RU" dirty="0"/>
              <a:t> </a:t>
            </a:r>
            <a:r>
              <a:rPr lang="ru-RU" dirty="0" err="1"/>
              <a:t>експертизи</a:t>
            </a:r>
            <a:r>
              <a:rPr lang="ru-RU" dirty="0" smtClean="0"/>
              <a:t>.</a:t>
            </a:r>
          </a:p>
          <a:p>
            <a:r>
              <a:rPr lang="uk-UA" dirty="0"/>
              <a:t>Самостійна підготовка включає опрацювання тем за планом, розв’язання ситуаційних задач, моделювання клінічних ситуацій, пошук </a:t>
            </a:r>
            <a:r>
              <a:rPr lang="de-AT" dirty="0"/>
              <a:t>on-line </a:t>
            </a:r>
            <a:r>
              <a:rPr lang="uk-UA" dirty="0"/>
              <a:t>спеціалізованих ресурсів із презентацією сучасних методів судово-медичного дослідження</a:t>
            </a:r>
            <a:r>
              <a:rPr lang="uk-UA" dirty="0" smtClean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9166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Методи навчання та оцінювання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У навчанні поєднуються пояснення та бесіди з елементами організації дослідження, клінічно-дослідних робіт, навчальних дискусій і моделювання життєвих ситуацій, що забезпечує практико-орієнтований формат підготовки</a:t>
            </a:r>
            <a:r>
              <a:rPr lang="uk-UA" dirty="0" smtClean="0"/>
              <a:t>.</a:t>
            </a: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269881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Навчальні ресурси (рекомендована література)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Основна література включає сучасні міжнародні підручники та керівництва з судової медицини й суміжних напрямів (зокрема </a:t>
            </a:r>
            <a:r>
              <a:rPr lang="de-AT" dirty="0" err="1"/>
              <a:t>Simpson’s</a:t>
            </a:r>
            <a:r>
              <a:rPr lang="de-AT" dirty="0"/>
              <a:t> </a:t>
            </a:r>
            <a:r>
              <a:rPr lang="de-AT" dirty="0" err="1"/>
              <a:t>Forensic</a:t>
            </a:r>
            <a:r>
              <a:rPr lang="de-AT" dirty="0"/>
              <a:t> </a:t>
            </a:r>
            <a:r>
              <a:rPr lang="de-AT" dirty="0" err="1"/>
              <a:t>Medicine</a:t>
            </a:r>
            <a:r>
              <a:rPr lang="de-AT" dirty="0"/>
              <a:t>; </a:t>
            </a:r>
            <a:r>
              <a:rPr lang="de-AT" dirty="0" err="1"/>
              <a:t>DiMaio’s</a:t>
            </a:r>
            <a:r>
              <a:rPr lang="de-AT" dirty="0"/>
              <a:t> </a:t>
            </a:r>
            <a:r>
              <a:rPr lang="de-AT" dirty="0" err="1"/>
              <a:t>Forensic</a:t>
            </a:r>
            <a:r>
              <a:rPr lang="de-AT" dirty="0"/>
              <a:t> </a:t>
            </a:r>
            <a:r>
              <a:rPr lang="de-AT" dirty="0" err="1"/>
              <a:t>Pathology</a:t>
            </a:r>
            <a:r>
              <a:rPr lang="de-AT" dirty="0"/>
              <a:t>; Essentials </a:t>
            </a:r>
            <a:r>
              <a:rPr lang="de-AT" dirty="0" err="1"/>
              <a:t>of</a:t>
            </a:r>
            <a:r>
              <a:rPr lang="de-AT" dirty="0"/>
              <a:t> </a:t>
            </a:r>
            <a:r>
              <a:rPr lang="de-AT" dirty="0" err="1"/>
              <a:t>Forensic</a:t>
            </a:r>
            <a:r>
              <a:rPr lang="de-AT" dirty="0"/>
              <a:t> </a:t>
            </a:r>
            <a:r>
              <a:rPr lang="de-AT" dirty="0" err="1"/>
              <a:t>Medicine</a:t>
            </a:r>
            <a:r>
              <a:rPr lang="de-AT" dirty="0"/>
              <a:t> </a:t>
            </a:r>
            <a:r>
              <a:rPr lang="de-AT" dirty="0" err="1"/>
              <a:t>and</a:t>
            </a:r>
            <a:r>
              <a:rPr lang="de-AT" dirty="0"/>
              <a:t> </a:t>
            </a:r>
            <a:r>
              <a:rPr lang="de-AT" dirty="0" err="1"/>
              <a:t>Toxicology</a:t>
            </a:r>
            <a:r>
              <a:rPr lang="de-AT" dirty="0"/>
              <a:t>), </a:t>
            </a:r>
            <a:r>
              <a:rPr lang="uk-UA" dirty="0"/>
              <a:t>а також українське видання «Судова медицина» (</a:t>
            </a:r>
            <a:r>
              <a:rPr lang="uk-UA" dirty="0" err="1"/>
              <a:t>Мішалов</a:t>
            </a:r>
            <a:r>
              <a:rPr lang="uk-UA" dirty="0"/>
              <a:t> та </a:t>
            </a:r>
            <a:r>
              <a:rPr lang="uk-UA" dirty="0" err="1"/>
              <a:t>співавт</a:t>
            </a:r>
            <a:r>
              <a:rPr lang="uk-UA" dirty="0" smtClean="0"/>
              <a:t>.).</a:t>
            </a:r>
          </a:p>
          <a:p>
            <a:r>
              <a:rPr lang="ru-RU" dirty="0" err="1"/>
              <a:t>Допоміжні</a:t>
            </a:r>
            <a:r>
              <a:rPr lang="ru-RU" dirty="0"/>
              <a:t> </a:t>
            </a:r>
            <a:r>
              <a:rPr lang="ru-RU" dirty="0" err="1"/>
              <a:t>джерела</a:t>
            </a:r>
            <a:r>
              <a:rPr lang="ru-RU" dirty="0"/>
              <a:t> </a:t>
            </a:r>
            <a:r>
              <a:rPr lang="ru-RU" dirty="0" err="1"/>
              <a:t>охоплюють</a:t>
            </a:r>
            <a:r>
              <a:rPr lang="ru-RU" dirty="0"/>
              <a:t> нормативно-</a:t>
            </a:r>
            <a:r>
              <a:rPr lang="ru-RU" dirty="0" err="1"/>
              <a:t>правову</a:t>
            </a:r>
            <a:r>
              <a:rPr lang="ru-RU" dirty="0"/>
              <a:t> базу (</a:t>
            </a:r>
            <a:r>
              <a:rPr lang="ru-RU" dirty="0" err="1"/>
              <a:t>Кримінальний</a:t>
            </a:r>
            <a:r>
              <a:rPr lang="ru-RU" dirty="0"/>
              <a:t> кодекс </a:t>
            </a:r>
            <a:r>
              <a:rPr lang="ru-RU" dirty="0" err="1"/>
              <a:t>України</a:t>
            </a:r>
            <a:r>
              <a:rPr lang="ru-RU" dirty="0"/>
              <a:t>, КПК </a:t>
            </a:r>
            <a:r>
              <a:rPr lang="ru-RU" dirty="0" err="1"/>
              <a:t>України</a:t>
            </a:r>
            <a:r>
              <a:rPr lang="ru-RU" dirty="0"/>
              <a:t>, Закон «Про </a:t>
            </a:r>
            <a:r>
              <a:rPr lang="ru-RU" dirty="0" err="1"/>
              <a:t>судову</a:t>
            </a:r>
            <a:r>
              <a:rPr lang="ru-RU" dirty="0"/>
              <a:t> </a:t>
            </a:r>
            <a:r>
              <a:rPr lang="ru-RU" dirty="0" err="1"/>
              <a:t>експертизу</a:t>
            </a:r>
            <a:r>
              <a:rPr lang="ru-RU" dirty="0"/>
              <a:t>», </a:t>
            </a:r>
            <a:r>
              <a:rPr lang="ru-RU" dirty="0" err="1"/>
              <a:t>накази</a:t>
            </a:r>
            <a:r>
              <a:rPr lang="ru-RU" dirty="0"/>
              <a:t> МОЗ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судово-медичної</a:t>
            </a:r>
            <a:r>
              <a:rPr lang="ru-RU" dirty="0"/>
              <a:t> </a:t>
            </a:r>
            <a:r>
              <a:rPr lang="ru-RU" dirty="0" err="1"/>
              <a:t>служби</a:t>
            </a:r>
            <a:r>
              <a:rPr lang="ru-RU" dirty="0"/>
              <a:t>).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9343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</TotalTime>
  <Words>529</Words>
  <Application>Microsoft Office PowerPoint</Application>
  <PresentationFormat>Широкоэкранный</PresentationFormat>
  <Paragraphs>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Calibri</vt:lpstr>
      <vt:lpstr>Calibri Light</vt:lpstr>
      <vt:lpstr>Ретро</vt:lpstr>
      <vt:lpstr>ПРЕЗЕНТАЦІЯ навчальної дисципліни  «Судова медицина» (вибіркова)  для здобувачів третього (освітньо-наукового) рівня вищої освіти (PhD) за спеціальністю:  222 «Медицина» (галузь знань 22 «Охорона здоров’я») та І2 «Медицина» (галузь знань І «Охорона здоров’я та соціальне забезпечення»)</vt:lpstr>
      <vt:lpstr>Коротко про курс</vt:lpstr>
      <vt:lpstr>Мета і завдання</vt:lpstr>
      <vt:lpstr>Міждисциплінарність і місце в освітній програмі</vt:lpstr>
      <vt:lpstr>Зміст курсу: ключові напрями</vt:lpstr>
      <vt:lpstr>Практичні компетентності, яких набуває здобувач</vt:lpstr>
      <vt:lpstr>Самостійна робота та індивідуальні завдання</vt:lpstr>
      <vt:lpstr>Методи навчання та оцінювання</vt:lpstr>
      <vt:lpstr>Навчальні ресурси (рекомендована література)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навчальної дисципліни  «Судова медицина» (вибіркова)  для здобувачів третього (освітньо-наукового) рівня вищої освіти (PhD)  за спеціальністю 222 «Медицина» (галузь знань 22 «Охорона здоров’я») </dc:title>
  <dc:creator>user</dc:creator>
  <cp:lastModifiedBy>user</cp:lastModifiedBy>
  <cp:revision>3</cp:revision>
  <dcterms:created xsi:type="dcterms:W3CDTF">2025-12-25T11:37:12Z</dcterms:created>
  <dcterms:modified xsi:type="dcterms:W3CDTF">2026-02-06T10:35:04Z</dcterms:modified>
</cp:coreProperties>
</file>