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725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D35E3-FAC9-4067-A8F8-389A077F97B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B6A2D-A5F0-4EE4-8929-0C2B7691B3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98C66-D01C-4370-8BE0-0CE9A5D60DB4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FF260-E1C7-47F8-BC73-0EF22E7F6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BBD6A-A6AA-47DD-90BE-662B9468856B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DDCB6-81DB-4632-AAA4-ED62EEA0ED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2B8EC-2607-4B84-8EFE-94929718973F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E3A9D-C46E-4733-848C-89D29E1262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AEFED-F752-4D3F-89CD-8F15B67A47C3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3B8A3-12B3-438B-AD7C-3244B9CB57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38790-A02B-4043-A218-92B7EE34DDCB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FDF1A-1B5B-4A17-A095-10D169578C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A0C42-FA8C-4181-813C-B02B559E1EBE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62000-CB9E-4D17-AA27-2F0464DE98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54C82-E560-45F8-A71A-D2DFE0CCD44C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E1A3B-2FAE-4FD6-9250-A7E7431388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E331D3DD-CF4A-468E-B0CC-CC7BB77D9522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0FF97-20FE-4F36-947A-DC8CC42637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4BDF6-D3D2-4C8F-A6BA-C81FF6B2096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025D3-3D61-4F3E-9FF3-8E22029D96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6E847-3DA2-42E8-B888-C214A43A1F20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A7EE2-FEAC-4B9E-A0E1-9673B1787E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D3A9D7-F9AA-4011-B1AC-14F6D963F7DF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AA33C2-B4E6-4BCE-AD65-5AB3B38FF2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3200"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ru-RU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СТОМАТОЛОГІЇ ДИТЯЧОГО ВІКУ</a:t>
            </a:r>
            <a:endParaRPr lang="ru-RU" sz="240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166938" y="4225925"/>
            <a:ext cx="814705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en-US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221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en-US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166938"/>
            <a:ext cx="8029575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ru-RU" sz="2800" b="1" cap="none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ВК 4.12</a:t>
            </a:r>
            <a:r>
              <a:rPr lang="uk-UA" sz="2800" b="1" cap="none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lang="uk-UA" sz="2800" b="1" cap="none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2800" b="1" cap="none" dirty="0">
                <a:ea typeface="Calibri" pitchFamily="34" charset="0"/>
                <a:cs typeface="Times New Roman" pitchFamily="18" charset="0"/>
              </a:rPr>
              <a:t>ХІРУРГІЧНО-ОРТОДОНТИЧНЕ ЛІКУВАННЯ АНОМАЛІЙ ПРИКУСУ У ДІТЕЙ</a:t>
            </a:r>
            <a:endParaRPr lang="uk-UA" sz="2800" b="1" cap="none" dirty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6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sp>
        <p:nvSpPr>
          <p:cNvPr id="13317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sp>
        <p:nvSpPr>
          <p:cNvPr id="13318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pic>
        <p:nvPicPr>
          <p:cNvPr id="13319" name="image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1788" y="1357313"/>
            <a:ext cx="1760537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593725"/>
            <a:ext cx="9636125" cy="164941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</a:t>
            </a:r>
            <a:r>
              <a:rPr lang="ru-RU" sz="2900" b="1" cap="none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900" cap="none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4.12</a:t>
            </a:r>
            <a:r>
              <a:rPr lang="uk-UA" sz="2900" b="1" cap="none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lang="uk-UA" sz="2900" b="1" cap="none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2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«</a:t>
            </a:r>
            <a:r>
              <a:rPr lang="uk-UA" sz="2000" b="1" cap="none"/>
              <a:t>ХІРУРГІЧНО-ОРТОДОНТИЧНЕ ЛІКУВАННЯ АНОМАЛІЙ ПРИКУСУ У ДІТЕЙ</a:t>
            </a:r>
            <a:r>
              <a:rPr lang="uk-UA" sz="2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  <a:endParaRPr lang="uk-UA" sz="2900" b="1" cap="none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en-US" sz="1600" dirty="0">
                <a:latin typeface="Calibri" pitchFamily="34" charset="0"/>
                <a:cs typeface="Calibri" pitchFamily="34" charset="0"/>
              </a:rPr>
              <a:t>221</a:t>
            </a:r>
            <a:r>
              <a:rPr lang="uk-UA" sz="1600" dirty="0">
                <a:latin typeface="Calibri" pitchFamily="34" charset="0"/>
                <a:cs typeface="Calibri" pitchFamily="34" charset="0"/>
              </a:rPr>
              <a:t>Стоматологія</a:t>
            </a: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Курс: 4</a:t>
            </a: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Кредити: </a:t>
            </a:r>
            <a:r>
              <a:rPr lang="en-US" sz="1600" dirty="0">
                <a:latin typeface="Calibri" pitchFamily="34" charset="0"/>
                <a:cs typeface="Calibri" pitchFamily="34" charset="0"/>
              </a:rPr>
              <a:t>3</a:t>
            </a:r>
            <a:endParaRPr lang="uk-UA" sz="1600" dirty="0">
              <a:latin typeface="Calibri" pitchFamily="34" charset="0"/>
              <a:cs typeface="Calibri" pitchFamily="34" charset="0"/>
            </a:endParaRP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Мова: </a:t>
            </a:r>
            <a:r>
              <a:rPr lang="uk-UA" sz="1600" dirty="0" err="1">
                <a:latin typeface="Arial" charset="0"/>
                <a:cs typeface="Calibri" pitchFamily="34" charset="0"/>
              </a:rPr>
              <a:t>українська,англійська</a:t>
            </a:r>
            <a:endParaRPr lang="uk-UA" sz="1600" dirty="0">
              <a:latin typeface="Arial" charset="0"/>
              <a:cs typeface="Calibri" pitchFamily="34" charset="0"/>
            </a:endParaRPr>
          </a:p>
          <a:p>
            <a:pPr eaLnBrk="1" hangingPunct="1"/>
            <a:r>
              <a:rPr lang="uk-UA" sz="1600" dirty="0">
                <a:latin typeface="Calibri" pitchFamily="34" charset="0"/>
                <a:cs typeface="Calibri" pitchFamily="34" charset="0"/>
              </a:rPr>
              <a:t>Пререквізити: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а) ґрунтується на попередньому вивченні студентами анатомії людини, гістології, ембріології та цитології, медичної біології, біологічної та біоорганічної хімії, мікробіології, вірусології та імунології;</a:t>
            </a:r>
          </a:p>
          <a:p>
            <a:pPr eaLnBrk="1" hangingPunct="1"/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б) базується на вивченні студентами пропедевтичних дисциплін хірургічного профілю: пропедевтики хірургічної стоматології  й інтегрується з цією дисципліною</a:t>
            </a:r>
          </a:p>
          <a:p>
            <a:pPr eaLnBrk="1" hangingPunct="1"/>
            <a:endParaRPr lang="uk-UA" sz="2800" i="1" dirty="0">
              <a:latin typeface="Gill Sans MT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ru-RU" sz="15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algn="just" eaLnBrk="1" hangingPunct="1">
              <a:lnSpc>
                <a:spcPct val="80000"/>
              </a:lnSpc>
            </a:pPr>
            <a:r>
              <a:rPr lang="uk-UA" sz="1400">
                <a:latin typeface="Times New Roman" pitchFamily="18" charset="0"/>
              </a:rPr>
              <a:t>Курс навчить діагностувати та складати план лікування найскладніших  клінічних випадків  пацієнтів з вродженими вадами розвитку</a:t>
            </a:r>
          </a:p>
          <a:p>
            <a:pPr marL="0" indent="0" algn="just" eaLnBrk="1" hangingPunct="1">
              <a:lnSpc>
                <a:spcPct val="80000"/>
              </a:lnSpc>
            </a:pPr>
            <a:r>
              <a:rPr lang="uk-UA" sz="1400">
                <a:latin typeface="Times New Roman" pitchFamily="18" charset="0"/>
              </a:rPr>
              <a:t>Курс надасть чіткі протоколи хірургічно-ортодонтичного лікування дистопованих, ретинованих зубів, </a:t>
            </a:r>
            <a:r>
              <a:rPr lang="en-US" sz="1400">
                <a:latin typeface="Times New Roman" pitchFamily="18" charset="0"/>
              </a:rPr>
              <a:t> </a:t>
            </a:r>
            <a:r>
              <a:rPr lang="uk-UA" sz="1400">
                <a:latin typeface="Times New Roman" pitchFamily="18" charset="0"/>
              </a:rPr>
              <a:t>вроджених вад розвитку</a:t>
            </a:r>
          </a:p>
          <a:p>
            <a:pPr marL="0" indent="0" algn="just" eaLnBrk="1" hangingPunct="1">
              <a:lnSpc>
                <a:spcPct val="80000"/>
              </a:lnSpc>
            </a:pPr>
            <a:r>
              <a:rPr lang="uk-UA" sz="1400">
                <a:latin typeface="Times New Roman" pitchFamily="18" charset="0"/>
              </a:rPr>
              <a:t>Отриманні знання допоможуть правильно діагностувати, складати план лікування та  мінімізувати ризик рецидивів після ортодонтичного  лікування</a:t>
            </a:r>
          </a:p>
          <a:p>
            <a:pPr marL="0" indent="0" algn="just" eaLnBrk="1" hangingPunct="1">
              <a:lnSpc>
                <a:spcPct val="80000"/>
              </a:lnSpc>
            </a:pPr>
            <a:endParaRPr lang="uk-UA" sz="1400">
              <a:latin typeface="Times New Roman" pitchFamily="18" charset="0"/>
            </a:endParaRPr>
          </a:p>
          <a:p>
            <a:pPr marL="0" indent="0" algn="just" eaLnBrk="1" hangingPunct="1">
              <a:lnSpc>
                <a:spcPct val="80000"/>
              </a:lnSpc>
            </a:pPr>
            <a:endParaRPr lang="uk-UA" sz="1400">
              <a:latin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</a:pPr>
            <a:endParaRPr lang="uk-UA" sz="1400">
              <a:latin typeface="Times New Roman" pitchFamily="18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100" y="804863"/>
            <a:ext cx="4856163" cy="3506787"/>
          </a:xfrm>
        </p:spPr>
        <p:txBody>
          <a:bodyPr/>
          <a:lstStyle/>
          <a:p>
            <a:pPr eaLnBrk="1" hangingPunct="1"/>
            <a:endParaRPr lang="uk-UA"/>
          </a:p>
          <a:p>
            <a:pPr algn="l" eaLnBrk="1" hangingPunct="1">
              <a:buFont typeface="Arial" charset="0"/>
              <a:buChar char="•"/>
            </a:pPr>
            <a:r>
              <a:rPr lang="uk-UA" sz="1800">
                <a:latin typeface="Times New Roman" pitchFamily="18" charset="0"/>
                <a:cs typeface="Calibri" pitchFamily="34" charset="0"/>
              </a:rPr>
              <a:t>Формує діагностичні, клінічні, міждисциплінарні навички, необхідні для лікування пацієнтів із складними зубощелепними аномаліями</a:t>
            </a:r>
          </a:p>
          <a:p>
            <a:pPr algn="l" eaLnBrk="1" hangingPunct="1">
              <a:buFont typeface="Arial" charset="0"/>
              <a:buChar char="•"/>
            </a:pPr>
            <a:r>
              <a:rPr lang="uk-UA" sz="1800">
                <a:latin typeface="Times New Roman" pitchFamily="18" charset="0"/>
                <a:cs typeface="Calibri" pitchFamily="34" charset="0"/>
              </a:rPr>
              <a:t>розвиває з</a:t>
            </a:r>
            <a:r>
              <a:rPr lang="ru-RU" sz="1800">
                <a:solidFill>
                  <a:srgbClr val="262626"/>
                </a:solidFill>
                <a:latin typeface="Times New Roman" pitchFamily="18" charset="0"/>
              </a:rPr>
              <a:t>датність до абстрактного мислення, аналізу складної клінічної ситуації, здатність застосовувати знання у практичній діяльності</a:t>
            </a:r>
            <a:endParaRPr lang="uk-UA" sz="1800">
              <a:latin typeface="Times New Roman" pitchFamily="18" charset="0"/>
              <a:cs typeface="Calibri" pitchFamily="34" charset="0"/>
            </a:endParaRPr>
          </a:p>
          <a:p>
            <a:pPr algn="l" eaLnBrk="1" hangingPunct="1">
              <a:buFont typeface="Arial" charset="0"/>
              <a:buChar char="•"/>
            </a:pPr>
            <a:r>
              <a:rPr lang="uk-UA" sz="1800">
                <a:latin typeface="Times New Roman" pitchFamily="18" charset="0"/>
                <a:cs typeface="Calibri" pitchFamily="34" charset="0"/>
              </a:rPr>
              <a:t>допомагає розшифрувати ТРГ, КТ,ОПТГ, моделювати хірургічно-ортодонтичне лікування залежно від віку пацієнтів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69950"/>
            <a:ext cx="5280025" cy="51831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uk-UA" sz="1800" i="1">
              <a:latin typeface="Calibri" pitchFamily="34" charset="0"/>
              <a:cs typeface="Calibri" pitchFamily="34" charset="0"/>
            </a:endParaRP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вивчення корекції аномалій розмірів, форми та положення щелеп за допомогою кістковопластичних операцій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вивчення хірургічно-ортодонтичного лікування дітей з вродженими вадами розвитку ЩЛД</a:t>
            </a:r>
            <a:r>
              <a:rPr lang="uk-UA" sz="2000">
                <a:latin typeface="Times New Roman" pitchFamily="18" charset="0"/>
                <a:cs typeface="Calibri" pitchFamily="34" charset="0"/>
              </a:rPr>
              <a:t> </a:t>
            </a:r>
          </a:p>
          <a:p>
            <a:pPr marL="0" indent="0"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вивчення показів, техніки операції по встановленню мікроімплантів</a:t>
            </a:r>
          </a:p>
          <a:p>
            <a:pPr marL="0" indent="0"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вивчення показів, етапів операції видалення зубів у пацієнтів із зубощелепними аномаліями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753225" y="769938"/>
            <a:ext cx="4816475" cy="5492750"/>
          </a:xfrm>
        </p:spPr>
        <p:txBody>
          <a:bodyPr/>
          <a:lstStyle/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аналізувати  ТРГ, ОПТГ, КТ, скани щелеп пацієнтів із зубощелепнми аномаліями  </a:t>
            </a:r>
          </a:p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інтерпретувати результати клініко-лабораторних досліджень; </a:t>
            </a:r>
          </a:p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визначати зубощелепні аномалії, необхідність видалення зубів, корекції мілкого присінку порожнини рота,коротких вуздечок губ, язика, встановлення мікроімплантів</a:t>
            </a:r>
          </a:p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оцінювати необхідність хірургічно-ортодонтичного лікування у пацієнтів різного віку; </a:t>
            </a:r>
          </a:p>
          <a:p>
            <a:pPr eaLnBrk="1" hangingPunct="1"/>
            <a:r>
              <a:rPr lang="uk-UA" sz="1800">
                <a:latin typeface="Times New Roman" pitchFamily="18" charset="0"/>
                <a:cs typeface="Calibri" pitchFamily="34" charset="0"/>
              </a:rPr>
              <a:t>застосовувати клінічні та хірургічні навички , вміння працювати із ортодонтичними апаратами, фіксувати мікроімпланти для лікування зубощелепних аномалій</a:t>
            </a:r>
            <a:endParaRPr lang="uk-UA" sz="1800" i="1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2130425"/>
            <a:ext cx="4816475" cy="2857500"/>
          </a:xfrm>
        </p:spPr>
        <p:txBody>
          <a:bodyPr/>
          <a:lstStyle/>
          <a:p>
            <a:pPr eaLnBrk="1" hangingPunct="1"/>
            <a:r>
              <a:rPr lang="uk-UA" sz="2800">
                <a:latin typeface="Arial" charset="0"/>
                <a:cs typeface="Calibri" pitchFamily="34" charset="0"/>
              </a:rPr>
              <a:t>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Практичні </a:t>
            </a:r>
            <a:r>
              <a:rPr lang="uk-UA" sz="2800">
                <a:latin typeface="Arial" charset="0"/>
                <a:cs typeface="Calibri" pitchFamily="34" charset="0"/>
              </a:rPr>
              <a:t>заняття</a:t>
            </a:r>
          </a:p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>
                <a:latin typeface="Arial" charset="0"/>
                <a:cs typeface="Calibri" pitchFamily="34" charset="0"/>
              </a:rPr>
              <a:t>Форма навчання-очна</a:t>
            </a:r>
          </a:p>
          <a:p>
            <a:pPr eaLnBrk="1" hangingPunct="1"/>
            <a:endParaRPr lang="uk-UA" sz="2800">
              <a:latin typeface="Arial" charset="0"/>
              <a:cs typeface="Calibri" pitchFamily="34" charset="0"/>
            </a:endParaRP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146175" y="4348163"/>
            <a:ext cx="3606800" cy="2147887"/>
          </a:xfrm>
        </p:spPr>
        <p:txBody>
          <a:bodyPr/>
          <a:lstStyle/>
          <a:p>
            <a:pPr eaLnBrk="1" hangingPunct="1"/>
            <a:r>
              <a:rPr lang="ru-RU" sz="2800" dirty="0">
                <a:latin typeface="Arial" charset="0"/>
                <a:cs typeface="Calibri" pitchFamily="34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Відповідальний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 за курс: доцент,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к.мед.н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Наталія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 ІСАКОВА</a:t>
            </a:r>
          </a:p>
          <a:p>
            <a:pPr eaLnBrk="1" hangingPunct="1"/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Завідувач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кафедри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-проф., </a:t>
            </a:r>
            <a:r>
              <a:rPr lang="ru-RU" sz="2000" dirty="0" err="1">
                <a:latin typeface="Times New Roman" pitchFamily="18" charset="0"/>
                <a:cs typeface="Calibri" pitchFamily="34" charset="0"/>
              </a:rPr>
              <a:t>д.мед.н</a:t>
            </a:r>
            <a:r>
              <a:rPr lang="ru-RU" sz="2000" dirty="0">
                <a:latin typeface="Times New Roman" pitchFamily="18" charset="0"/>
                <a:cs typeface="Calibri" pitchFamily="34" charset="0"/>
              </a:rPr>
              <a:t>. Микола ДМІТРІЄВ </a:t>
            </a:r>
          </a:p>
          <a:p>
            <a:pPr eaLnBrk="1" hangingPunct="1">
              <a:buFont typeface="Arial" charset="0"/>
              <a:buNone/>
            </a:pPr>
            <a:r>
              <a:rPr lang="ru-RU" sz="2800" dirty="0">
                <a:latin typeface="Calibri" pitchFamily="34" charset="0"/>
                <a:cs typeface="Calibri" pitchFamily="34" charset="0"/>
              </a:rPr>
              <a:t> </a:t>
            </a:r>
            <a:endParaRPr lang="uk-UA" sz="2800" dirty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uk-UA" sz="2800" dirty="0">
              <a:latin typeface="Arial" charset="0"/>
              <a:cs typeface="Calibri" pitchFamily="34" charset="0"/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862013" y="1927225"/>
            <a:ext cx="4486275" cy="1963738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БАЖАНО ДОДАТИ ФОТО РОЗРОБНИКІВ</a:t>
            </a: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вул.Пирогова,56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стоматології дитячого віку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AU" sz="2400">
                <a:latin typeface="Gill Sans MT" pitchFamily="34" charset="0"/>
              </a:rPr>
              <a:t>child.stom@vnmu.edu.ua</a:t>
            </a:r>
            <a:endParaRPr lang="uk-UA" sz="24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225</TotalTime>
  <Words>456</Words>
  <Application>Microsoft Office PowerPoint</Application>
  <PresentationFormat>Широкоэкранный</PresentationFormat>
  <Paragraphs>57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4.12  ХІРУРГІЧНО-ОРТОДОНТИЧНЕ ЛІКУВАННЯ АНОМАЛІЙ ПРИКУСУ У ДІТЕЙ</vt:lpstr>
      <vt:lpstr>ПАСПОРТ ОСВІТНЬОГО КОМПОНЕНТА  ВК 4.12  «ХІРУРГІЧНО-ОРТОДОНТИЧНЕ ЛІКУВАННЯ АНОМАЛІЙ ПРИКУСУ У ДІТЕЙ»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45</cp:revision>
  <dcterms:created xsi:type="dcterms:W3CDTF">2026-04-08T10:22:59Z</dcterms:created>
  <dcterms:modified xsi:type="dcterms:W3CDTF">2026-09-09T07:50:43Z</dcterms:modified>
</cp:coreProperties>
</file>