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9" r:id="rId4"/>
    <p:sldId id="290" r:id="rId5"/>
    <p:sldId id="283" r:id="rId6"/>
    <p:sldId id="261" r:id="rId7"/>
    <p:sldId id="259" r:id="rId8"/>
    <p:sldId id="275" r:id="rId9"/>
    <p:sldId id="262" r:id="rId10"/>
    <p:sldId id="260" r:id="rId11"/>
    <p:sldId id="272" r:id="rId12"/>
    <p:sldId id="263" r:id="rId13"/>
    <p:sldId id="273" r:id="rId14"/>
    <p:sldId id="264" r:id="rId15"/>
    <p:sldId id="265" r:id="rId16"/>
    <p:sldId id="266" r:id="rId17"/>
    <p:sldId id="276" r:id="rId18"/>
    <p:sldId id="267" r:id="rId19"/>
    <p:sldId id="279" r:id="rId20"/>
    <p:sldId id="268" r:id="rId21"/>
    <p:sldId id="280" r:id="rId22"/>
    <p:sldId id="269" r:id="rId23"/>
    <p:sldId id="281" r:id="rId24"/>
    <p:sldId id="270" r:id="rId25"/>
    <p:sldId id="271" r:id="rId26"/>
    <p:sldId id="278" r:id="rId27"/>
  </p:sldIdLst>
  <p:sldSz cx="12192000" cy="6858000"/>
  <p:notesSz cx="6858000" cy="9144000"/>
  <p:defaultTextStyle>
    <a:defPPr>
      <a:defRPr lang="ru-RU"/>
    </a:defPPr>
    <a:lvl1pPr algn="r" rtl="0" fontAlgn="base">
      <a:spcBef>
        <a:spcPct val="0"/>
      </a:spcBef>
      <a:spcAft>
        <a:spcPct val="0"/>
      </a:spcAft>
      <a:defRPr kern="1200">
        <a:solidFill>
          <a:schemeClr val="tx1"/>
        </a:solidFill>
        <a:latin typeface="Arial" charset="0"/>
        <a:ea typeface="+mn-ea"/>
        <a:cs typeface="Arial" charset="0"/>
      </a:defRPr>
    </a:lvl1pPr>
    <a:lvl2pPr marL="457200" algn="r" rtl="0" fontAlgn="base">
      <a:spcBef>
        <a:spcPct val="0"/>
      </a:spcBef>
      <a:spcAft>
        <a:spcPct val="0"/>
      </a:spcAft>
      <a:defRPr kern="1200">
        <a:solidFill>
          <a:schemeClr val="tx1"/>
        </a:solidFill>
        <a:latin typeface="Arial" charset="0"/>
        <a:ea typeface="+mn-ea"/>
        <a:cs typeface="Arial" charset="0"/>
      </a:defRPr>
    </a:lvl2pPr>
    <a:lvl3pPr marL="914400" algn="r" rtl="0" fontAlgn="base">
      <a:spcBef>
        <a:spcPct val="0"/>
      </a:spcBef>
      <a:spcAft>
        <a:spcPct val="0"/>
      </a:spcAft>
      <a:defRPr kern="1200">
        <a:solidFill>
          <a:schemeClr val="tx1"/>
        </a:solidFill>
        <a:latin typeface="Arial" charset="0"/>
        <a:ea typeface="+mn-ea"/>
        <a:cs typeface="Arial" charset="0"/>
      </a:defRPr>
    </a:lvl3pPr>
    <a:lvl4pPr marL="1371600" algn="r" rtl="0" fontAlgn="base">
      <a:spcBef>
        <a:spcPct val="0"/>
      </a:spcBef>
      <a:spcAft>
        <a:spcPct val="0"/>
      </a:spcAft>
      <a:defRPr kern="1200">
        <a:solidFill>
          <a:schemeClr val="tx1"/>
        </a:solidFill>
        <a:latin typeface="Arial" charset="0"/>
        <a:ea typeface="+mn-ea"/>
        <a:cs typeface="Arial" charset="0"/>
      </a:defRPr>
    </a:lvl4pPr>
    <a:lvl5pPr marL="1828800" algn="r"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lvl1pPr>
              <a:defRPr/>
            </a:lvl1pPr>
          </a:lstStyle>
          <a:p>
            <a:pPr>
              <a:defRPr/>
            </a:pPr>
            <a:fld id="{8A365B27-1CB0-4AB2-BFDB-78B6076C86F0}" type="datetimeFigureOut">
              <a:rPr lang="ru-RU"/>
              <a:pPr>
                <a:defRPr/>
              </a:pPr>
              <a:t>31.08.2022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F9A05B7-73DB-4629-B497-69A97FEA2DA3}"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86B431BA-FD93-419C-9799-8FB0E1A729D1}" type="datetimeFigureOut">
              <a:rPr lang="ru-RU"/>
              <a:pPr>
                <a:defRPr/>
              </a:pPr>
              <a:t>31.08.2022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746741D-CE98-4D04-A8C7-79D1AB8C1282}"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lvl1pPr>
              <a:defRPr/>
            </a:lvl1pPr>
          </a:lstStyle>
          <a:p>
            <a:pPr>
              <a:defRPr/>
            </a:pPr>
            <a:fld id="{E19D4990-D6CE-4D9A-A126-1DA26198E387}" type="datetimeFigureOut">
              <a:rPr lang="ru-RU"/>
              <a:pPr>
                <a:defRPr/>
              </a:pPr>
              <a:t>31.08.2022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AE8D0F9-19B3-4C93-9207-24394DAD6B21}"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3"/>
          <p:cNvSpPr>
            <a:spLocks noGrp="1"/>
          </p:cNvSpPr>
          <p:nvPr>
            <p:ph type="dt" sz="half" idx="10"/>
          </p:nvPr>
        </p:nvSpPr>
        <p:spPr/>
        <p:txBody>
          <a:bodyPr/>
          <a:lstStyle>
            <a:lvl1pPr>
              <a:defRPr/>
            </a:lvl1pPr>
          </a:lstStyle>
          <a:p>
            <a:pPr>
              <a:defRPr/>
            </a:pPr>
            <a:fld id="{81C96F9C-998B-4157-A2B9-15DE5FE06FC4}" type="datetimeFigureOut">
              <a:rPr lang="ru-RU"/>
              <a:pPr>
                <a:defRPr/>
              </a:pPr>
              <a:t>31.08.2022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51E712AA-5D90-4408-A366-46C3E11F4996}"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3"/>
          <p:cNvSpPr>
            <a:spLocks noGrp="1"/>
          </p:cNvSpPr>
          <p:nvPr>
            <p:ph type="dt" sz="half" idx="10"/>
          </p:nvPr>
        </p:nvSpPr>
        <p:spPr/>
        <p:txBody>
          <a:bodyPr/>
          <a:lstStyle>
            <a:lvl1pPr>
              <a:defRPr/>
            </a:lvl1pPr>
          </a:lstStyle>
          <a:p>
            <a:pPr>
              <a:defRPr/>
            </a:pPr>
            <a:fld id="{A181C34A-8983-4A88-ABBA-3CF939C5C7F8}" type="datetimeFigureOut">
              <a:rPr lang="ru-RU"/>
              <a:pPr>
                <a:defRPr/>
              </a:pPr>
              <a:t>31.08.2022</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0ADFC0A1-C172-4606-9C48-11AC6227C472}"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3"/>
          <p:cNvSpPr>
            <a:spLocks noGrp="1"/>
          </p:cNvSpPr>
          <p:nvPr>
            <p:ph type="dt" sz="half" idx="10"/>
          </p:nvPr>
        </p:nvSpPr>
        <p:spPr/>
        <p:txBody>
          <a:bodyPr/>
          <a:lstStyle>
            <a:lvl1pPr>
              <a:defRPr/>
            </a:lvl1pPr>
          </a:lstStyle>
          <a:p>
            <a:pPr>
              <a:defRPr/>
            </a:pPr>
            <a:fld id="{391E098B-6DA3-4A7A-9515-260D2E0AB6ED}" type="datetimeFigureOut">
              <a:rPr lang="ru-RU"/>
              <a:pPr>
                <a:defRPr/>
              </a:pPr>
              <a:t>31.08.2022</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6E5A453B-5F52-402B-9389-C5A02F3D3606}"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63D45B13-D7C3-42BB-A576-3D4C7BE97FE8}" type="datetimeFigureOut">
              <a:rPr lang="ru-RU"/>
              <a:pPr>
                <a:defRPr/>
              </a:pPr>
              <a:t>31.08.2022</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CBA2C1AB-EFB2-4135-86BB-F3436B08F717}"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3"/>
          <p:cNvSpPr>
            <a:spLocks noGrp="1"/>
          </p:cNvSpPr>
          <p:nvPr>
            <p:ph type="dt" sz="half" idx="10"/>
          </p:nvPr>
        </p:nvSpPr>
        <p:spPr/>
        <p:txBody>
          <a:bodyPr/>
          <a:lstStyle>
            <a:lvl1pPr>
              <a:defRPr/>
            </a:lvl1pPr>
          </a:lstStyle>
          <a:p>
            <a:pPr>
              <a:defRPr/>
            </a:pPr>
            <a:fld id="{B0C08A89-8992-4216-BDEE-710FDD57ED2B}" type="datetimeFigureOut">
              <a:rPr lang="ru-RU"/>
              <a:pPr>
                <a:defRPr/>
              </a:pPr>
              <a:t>31.08.2022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A1D014ED-EBA4-46E5-A64B-750E27C22EEA}"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3"/>
          <p:cNvSpPr>
            <a:spLocks noGrp="1"/>
          </p:cNvSpPr>
          <p:nvPr>
            <p:ph type="dt" sz="half" idx="10"/>
          </p:nvPr>
        </p:nvSpPr>
        <p:spPr/>
        <p:txBody>
          <a:bodyPr/>
          <a:lstStyle>
            <a:lvl1pPr>
              <a:defRPr/>
            </a:lvl1pPr>
          </a:lstStyle>
          <a:p>
            <a:pPr>
              <a:defRPr/>
            </a:pPr>
            <a:fld id="{85DB1B88-36E5-4DA3-910D-97608733F7AA}" type="datetimeFigureOut">
              <a:rPr lang="ru-RU"/>
              <a:pPr>
                <a:defRPr/>
              </a:pPr>
              <a:t>31.08.2022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B75F4A0B-E369-4E3C-8FA8-60D1677FBF04}"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3BEA8EDF-D5BB-4012-A9B7-CA2C8F7C714B}" type="datetimeFigureOut">
              <a:rPr lang="ru-RU"/>
              <a:pPr>
                <a:defRPr/>
              </a:pPr>
              <a:t>31.08.2022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3A9D90F7-7C1F-44FD-8AD2-F872280DE4DE}"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lvl1pPr>
          </a:lstStyle>
          <a:p>
            <a:pPr>
              <a:defRPr/>
            </a:pPr>
            <a:fld id="{3BF1B578-F633-478F-B572-2C1A323BA628}" type="datetimeFigureOut">
              <a:rPr lang="ru-RU"/>
              <a:pPr>
                <a:defRPr/>
              </a:pPr>
              <a:t>31.08.2022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DEA5CBB-5BF3-409F-8B45-EC077C5FBA7B}"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a:t>Образец заголовка</a:t>
            </a:r>
          </a:p>
        </p:txBody>
      </p:sp>
      <p:sp>
        <p:nvSpPr>
          <p:cNvPr id="1027" name="Текст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6525718D-9F7A-483A-8311-0A637D333C86}" type="datetimeFigureOut">
              <a:rPr lang="ru-RU"/>
              <a:pPr>
                <a:defRPr/>
              </a:pPr>
              <a:t>31.08.2022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827BDF1B-2E5F-455C-91C6-520E83AA6982}"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638300" y="257175"/>
            <a:ext cx="9144000" cy="1270000"/>
          </a:xfrm>
        </p:spPr>
        <p:txBody>
          <a:bodyPr>
            <a:normAutofit fontScale="90000"/>
          </a:bodyPr>
          <a:lstStyle/>
          <a:p>
            <a:r>
              <a:rPr lang="uk-UA" sz="2200">
                <a:latin typeface="Times New Roman" pitchFamily="18" charset="0"/>
                <a:cs typeface="Times New Roman" pitchFamily="18" charset="0"/>
              </a:rPr>
              <a:t>МОЗ України</a:t>
            </a:r>
            <a:br>
              <a:rPr lang="uk-UA" sz="2200">
                <a:latin typeface="Times New Roman" pitchFamily="18" charset="0"/>
                <a:cs typeface="Times New Roman" pitchFamily="18" charset="0"/>
              </a:rPr>
            </a:br>
            <a:r>
              <a:rPr lang="uk-UA" sz="2200">
                <a:latin typeface="Times New Roman" pitchFamily="18" charset="0"/>
                <a:cs typeface="Times New Roman" pitchFamily="18" charset="0"/>
              </a:rPr>
              <a:t>Вінницький національний медичний  </a:t>
            </a:r>
            <a:br>
              <a:rPr lang="uk-UA" sz="2200">
                <a:latin typeface="Times New Roman" pitchFamily="18" charset="0"/>
                <a:cs typeface="Times New Roman" pitchFamily="18" charset="0"/>
              </a:rPr>
            </a:br>
            <a:r>
              <a:rPr lang="uk-UA" sz="2200">
                <a:latin typeface="Times New Roman" pitchFamily="18" charset="0"/>
                <a:cs typeface="Times New Roman" pitchFamily="18" charset="0"/>
              </a:rPr>
              <a:t>університет ім. М.І.Пирогова</a:t>
            </a:r>
            <a:br>
              <a:rPr lang="uk-UA" sz="2200">
                <a:latin typeface="Times New Roman" pitchFamily="18" charset="0"/>
                <a:cs typeface="Times New Roman" pitchFamily="18" charset="0"/>
              </a:rPr>
            </a:br>
            <a:r>
              <a:rPr lang="uk-UA" sz="2200">
                <a:latin typeface="Times New Roman" pitchFamily="18" charset="0"/>
                <a:cs typeface="Times New Roman" pitchFamily="18" charset="0"/>
              </a:rPr>
              <a:t>кафедра стоматології дитячого віку</a:t>
            </a:r>
            <a:endParaRPr lang="ru-RU" sz="2200">
              <a:latin typeface="Times New Roman" pitchFamily="18" charset="0"/>
              <a:cs typeface="Times New Roman" pitchFamily="18" charset="0"/>
            </a:endParaRPr>
          </a:p>
        </p:txBody>
      </p:sp>
      <p:sp>
        <p:nvSpPr>
          <p:cNvPr id="13314" name="Подзаголовок 2"/>
          <p:cNvSpPr>
            <a:spLocks noGrp="1"/>
          </p:cNvSpPr>
          <p:nvPr>
            <p:ph type="subTitle" idx="1"/>
          </p:nvPr>
        </p:nvSpPr>
        <p:spPr/>
        <p:txBody>
          <a:bodyPr/>
          <a:lstStyle/>
          <a:p>
            <a:endParaRPr lang="ru-RU"/>
          </a:p>
        </p:txBody>
      </p:sp>
      <p:pic>
        <p:nvPicPr>
          <p:cNvPr id="13315" name="Рисунок 3"/>
          <p:cNvPicPr>
            <a:picLocks noChangeAspect="1"/>
          </p:cNvPicPr>
          <p:nvPr/>
        </p:nvPicPr>
        <p:blipFill>
          <a:blip r:embed="rId2"/>
          <a:srcRect/>
          <a:stretch>
            <a:fillRect/>
          </a:stretch>
        </p:blipFill>
        <p:spPr bwMode="auto">
          <a:xfrm>
            <a:off x="955675" y="1589088"/>
            <a:ext cx="10058400" cy="50292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normAutofit/>
          </a:bodyPr>
          <a:lstStyle/>
          <a:p>
            <a:pPr algn="ctr" fontAlgn="auto">
              <a:spcAft>
                <a:spcPts val="0"/>
              </a:spcAft>
              <a:defRPr/>
            </a:pPr>
            <a:r>
              <a:rPr lang="uk-UA" dirty="0" smtClean="0">
                <a:solidFill>
                  <a:schemeClr val="accent2">
                    <a:lumMod val="75000"/>
                  </a:schemeClr>
                </a:solidFill>
                <a:latin typeface="Times New Roman" panose="02020603050405020304" pitchFamily="18" charset="0"/>
                <a:cs typeface="Times New Roman" panose="02020603050405020304" pitchFamily="18" charset="0"/>
              </a:rPr>
              <a:t>Підходи </a:t>
            </a:r>
            <a:r>
              <a:rPr lang="uk-UA" dirty="0" err="1" smtClean="0">
                <a:solidFill>
                  <a:schemeClr val="accent2">
                    <a:lumMod val="75000"/>
                  </a:schemeClr>
                </a:solidFill>
                <a:latin typeface="Times New Roman" panose="02020603050405020304" pitchFamily="18" charset="0"/>
                <a:cs typeface="Times New Roman" panose="02020603050405020304" pitchFamily="18" charset="0"/>
              </a:rPr>
              <a:t>ортодонтичного</a:t>
            </a:r>
            <a:r>
              <a:rPr lang="uk-UA" dirty="0" smtClean="0">
                <a:solidFill>
                  <a:schemeClr val="accent2">
                    <a:lumMod val="75000"/>
                  </a:schemeClr>
                </a:solidFill>
                <a:latin typeface="Times New Roman" panose="02020603050405020304" pitchFamily="18" charset="0"/>
                <a:cs typeface="Times New Roman" panose="02020603050405020304" pitchFamily="18" charset="0"/>
              </a:rPr>
              <a:t> </a:t>
            </a:r>
            <a:r>
              <a:rPr lang="uk-UA" dirty="0">
                <a:solidFill>
                  <a:schemeClr val="accent2">
                    <a:lumMod val="75000"/>
                  </a:schemeClr>
                </a:solidFill>
                <a:latin typeface="Times New Roman" panose="02020603050405020304" pitchFamily="18" charset="0"/>
                <a:cs typeface="Times New Roman" panose="02020603050405020304" pitchFamily="18" charset="0"/>
              </a:rPr>
              <a:t>лікування у постійному прикусі</a:t>
            </a:r>
            <a:endParaRPr lang="ru-RU" dirty="0"/>
          </a:p>
        </p:txBody>
      </p:sp>
      <p:sp>
        <p:nvSpPr>
          <p:cNvPr id="3" name="Текст 2"/>
          <p:cNvSpPr>
            <a:spLocks noGrp="1"/>
          </p:cNvSpPr>
          <p:nvPr>
            <p:ph type="body" idx="1"/>
          </p:nvPr>
        </p:nvSpPr>
        <p:spPr>
          <a:xfrm>
            <a:off x="839788" y="1681163"/>
            <a:ext cx="11023600" cy="3535362"/>
          </a:xfrm>
        </p:spPr>
        <p:txBody>
          <a:bodyPr rtlCol="0">
            <a:normAutofit/>
          </a:bodyPr>
          <a:lstStyle/>
          <a:p>
            <a:pPr algn="ctr" fontAlgn="auto">
              <a:spcAft>
                <a:spcPts val="0"/>
              </a:spcAft>
              <a:buFont typeface="Arial" panose="020B0604020202020204" pitchFamily="34" charset="0"/>
              <a:buNone/>
              <a:defRPr/>
            </a:pPr>
            <a:r>
              <a:rPr lang="ru-RU" b="0" dirty="0">
                <a:solidFill>
                  <a:schemeClr val="accent6">
                    <a:lumMod val="75000"/>
                  </a:schemeClr>
                </a:solidFill>
                <a:latin typeface="Times New Roman" panose="02020603050405020304" pitchFamily="18" charset="0"/>
                <a:cs typeface="Times New Roman" panose="02020603050405020304" pitchFamily="18" charset="0"/>
              </a:rPr>
              <a:t>Головне </a:t>
            </a:r>
            <a:r>
              <a:rPr lang="ru-RU" b="0" dirty="0" err="1">
                <a:solidFill>
                  <a:schemeClr val="accent6">
                    <a:lumMod val="75000"/>
                  </a:schemeClr>
                </a:solidFill>
                <a:latin typeface="Times New Roman" panose="02020603050405020304" pitchFamily="18" charset="0"/>
                <a:cs typeface="Times New Roman" panose="02020603050405020304" pitchFamily="18" charset="0"/>
              </a:rPr>
              <a:t>завдання</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сучасної</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ортодонтії</a:t>
            </a:r>
            <a:r>
              <a:rPr lang="ru-RU" b="0" dirty="0">
                <a:solidFill>
                  <a:schemeClr val="accent6">
                    <a:lumMod val="75000"/>
                  </a:schemeClr>
                </a:solidFill>
                <a:latin typeface="Times New Roman" panose="02020603050405020304" pitchFamily="18" charset="0"/>
                <a:cs typeface="Times New Roman" panose="02020603050405020304" pitchFamily="18" charset="0"/>
              </a:rPr>
              <a:t> - </a:t>
            </a:r>
            <a:r>
              <a:rPr lang="ru-RU" b="0" dirty="0" err="1">
                <a:solidFill>
                  <a:schemeClr val="accent6">
                    <a:lumMod val="75000"/>
                  </a:schemeClr>
                </a:solidFill>
                <a:latin typeface="Times New Roman" panose="02020603050405020304" pitchFamily="18" charset="0"/>
                <a:cs typeface="Times New Roman" panose="02020603050405020304" pitchFamily="18" charset="0"/>
              </a:rPr>
              <a:t>безболісне</a:t>
            </a:r>
            <a:r>
              <a:rPr lang="ru-RU" b="0" dirty="0">
                <a:solidFill>
                  <a:schemeClr val="accent6">
                    <a:lumMod val="75000"/>
                  </a:schemeClr>
                </a:solidFill>
                <a:latin typeface="Times New Roman" panose="02020603050405020304" pitchFamily="18" charset="0"/>
                <a:cs typeface="Times New Roman" panose="02020603050405020304" pitchFamily="18" charset="0"/>
              </a:rPr>
              <a:t> і </a:t>
            </a:r>
            <a:r>
              <a:rPr lang="ru-RU" b="0" dirty="0" err="1">
                <a:solidFill>
                  <a:schemeClr val="accent6">
                    <a:lumMod val="75000"/>
                  </a:schemeClr>
                </a:solidFill>
                <a:latin typeface="Times New Roman" panose="02020603050405020304" pitchFamily="18" charset="0"/>
                <a:cs typeface="Times New Roman" panose="02020603050405020304" pitchFamily="18" charset="0"/>
              </a:rPr>
              <a:t>швидке</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виправлення</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аномалій</a:t>
            </a:r>
            <a:r>
              <a:rPr lang="ru-RU" b="0" dirty="0">
                <a:solidFill>
                  <a:schemeClr val="accent6">
                    <a:lumMod val="75000"/>
                  </a:schemeClr>
                </a:solidFill>
                <a:latin typeface="Times New Roman" panose="02020603050405020304" pitchFamily="18" charset="0"/>
                <a:cs typeface="Times New Roman" panose="02020603050405020304" pitchFamily="18" charset="0"/>
              </a:rPr>
              <a:t> зубного ряду. </a:t>
            </a:r>
            <a:r>
              <a:rPr lang="ru-RU" b="0" dirty="0" err="1">
                <a:solidFill>
                  <a:schemeClr val="accent6">
                    <a:lumMod val="75000"/>
                  </a:schemeClr>
                </a:solidFill>
                <a:latin typeface="Times New Roman" panose="02020603050405020304" pitchFamily="18" charset="0"/>
                <a:cs typeface="Times New Roman" panose="02020603050405020304" pitchFamily="18" charset="0"/>
              </a:rPr>
              <a:t>Це</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завдання</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успішно</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вирішується</a:t>
            </a:r>
            <a:r>
              <a:rPr lang="ru-RU" b="0" dirty="0">
                <a:solidFill>
                  <a:schemeClr val="accent6">
                    <a:lumMod val="75000"/>
                  </a:schemeClr>
                </a:solidFill>
                <a:latin typeface="Times New Roman" panose="02020603050405020304" pitchFamily="18" charset="0"/>
                <a:cs typeface="Times New Roman" panose="02020603050405020304" pitchFamily="18" charset="0"/>
              </a:rPr>
              <a:t> за </a:t>
            </a:r>
            <a:r>
              <a:rPr lang="ru-RU" b="0" dirty="0" err="1">
                <a:solidFill>
                  <a:schemeClr val="accent6">
                    <a:lumMod val="75000"/>
                  </a:schemeClr>
                </a:solidFill>
                <a:latin typeface="Times New Roman" panose="02020603050405020304" pitchFamily="18" charset="0"/>
                <a:cs typeface="Times New Roman" panose="02020603050405020304" pitchFamily="18" charset="0"/>
              </a:rPr>
              <a:t>допомогою</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міні-імплантів</a:t>
            </a:r>
            <a:r>
              <a:rPr lang="ru-RU" b="0" dirty="0">
                <a:solidFill>
                  <a:schemeClr val="accent6">
                    <a:lumMod val="75000"/>
                  </a:schemeClr>
                </a:solidFill>
                <a:latin typeface="Times New Roman" panose="02020603050405020304" pitchFamily="18" charset="0"/>
                <a:cs typeface="Times New Roman" panose="02020603050405020304" pitchFamily="18" charset="0"/>
              </a:rPr>
              <a:t> - тонких </a:t>
            </a:r>
            <a:r>
              <a:rPr lang="ru-RU" b="0" dirty="0" err="1">
                <a:solidFill>
                  <a:schemeClr val="accent6">
                    <a:lumMod val="75000"/>
                  </a:schemeClr>
                </a:solidFill>
                <a:latin typeface="Times New Roman" panose="02020603050405020304" pitchFamily="18" charset="0"/>
                <a:cs typeface="Times New Roman" panose="02020603050405020304" pitchFamily="18" charset="0"/>
              </a:rPr>
              <a:t>титанових</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шурупів</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довжиною</a:t>
            </a:r>
            <a:r>
              <a:rPr lang="ru-RU" b="0" dirty="0">
                <a:solidFill>
                  <a:schemeClr val="accent6">
                    <a:lumMod val="75000"/>
                  </a:schemeClr>
                </a:solidFill>
                <a:latin typeface="Times New Roman" panose="02020603050405020304" pitchFamily="18" charset="0"/>
                <a:cs typeface="Times New Roman" panose="02020603050405020304" pitchFamily="18" charset="0"/>
              </a:rPr>
              <a:t> 6-10мм. Вони </a:t>
            </a:r>
            <a:r>
              <a:rPr lang="ru-RU" b="0" dirty="0" err="1">
                <a:solidFill>
                  <a:schemeClr val="accent6">
                    <a:lumMod val="75000"/>
                  </a:schemeClr>
                </a:solidFill>
                <a:latin typeface="Times New Roman" panose="02020603050405020304" pitchFamily="18" charset="0"/>
                <a:cs typeface="Times New Roman" panose="02020603050405020304" pitchFamily="18" charset="0"/>
              </a:rPr>
              <a:t>імплантуються</a:t>
            </a:r>
            <a:r>
              <a:rPr lang="ru-RU" b="0" dirty="0">
                <a:solidFill>
                  <a:schemeClr val="accent6">
                    <a:lumMod val="75000"/>
                  </a:schemeClr>
                </a:solidFill>
                <a:latin typeface="Times New Roman" panose="02020603050405020304" pitchFamily="18" charset="0"/>
                <a:cs typeface="Times New Roman" panose="02020603050405020304" pitchFamily="18" charset="0"/>
              </a:rPr>
              <a:t> в </a:t>
            </a:r>
            <a:r>
              <a:rPr lang="ru-RU" b="0" dirty="0" err="1">
                <a:solidFill>
                  <a:schemeClr val="accent6">
                    <a:lumMod val="75000"/>
                  </a:schemeClr>
                </a:solidFill>
                <a:latin typeface="Times New Roman" panose="02020603050405020304" pitchFamily="18" charset="0"/>
                <a:cs typeface="Times New Roman" panose="02020603050405020304" pitchFamily="18" charset="0"/>
              </a:rPr>
              <a:t>кісткову</a:t>
            </a:r>
            <a:r>
              <a:rPr lang="ru-RU" b="0" dirty="0">
                <a:solidFill>
                  <a:schemeClr val="accent6">
                    <a:lumMod val="75000"/>
                  </a:schemeClr>
                </a:solidFill>
                <a:latin typeface="Times New Roman" panose="02020603050405020304" pitchFamily="18" charset="0"/>
                <a:cs typeface="Times New Roman" panose="02020603050405020304" pitchFamily="18" charset="0"/>
              </a:rPr>
              <a:t> тканину і </a:t>
            </a:r>
            <a:r>
              <a:rPr lang="ru-RU" b="0" dirty="0" err="1">
                <a:solidFill>
                  <a:schemeClr val="accent6">
                    <a:lumMod val="75000"/>
                  </a:schemeClr>
                </a:solidFill>
                <a:latin typeface="Times New Roman" panose="02020603050405020304" pitchFamily="18" charset="0"/>
                <a:cs typeface="Times New Roman" panose="02020603050405020304" pitchFamily="18" charset="0"/>
              </a:rPr>
              <a:t>служать</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додатковою</a:t>
            </a:r>
            <a:r>
              <a:rPr lang="ru-RU" b="0" dirty="0">
                <a:solidFill>
                  <a:schemeClr val="accent6">
                    <a:lumMod val="75000"/>
                  </a:schemeClr>
                </a:solidFill>
                <a:latin typeface="Times New Roman" panose="02020603050405020304" pitchFamily="18" charset="0"/>
                <a:cs typeface="Times New Roman" panose="02020603050405020304" pitchFamily="18" charset="0"/>
              </a:rPr>
              <a:t> опорою для </a:t>
            </a:r>
            <a:r>
              <a:rPr lang="ru-RU" b="0" dirty="0" err="1">
                <a:solidFill>
                  <a:schemeClr val="accent6">
                    <a:lumMod val="75000"/>
                  </a:schemeClr>
                </a:solidFill>
                <a:latin typeface="Times New Roman" panose="02020603050405020304" pitchFamily="18" charset="0"/>
                <a:cs typeface="Times New Roman" panose="02020603050405020304" pitchFamily="18" charset="0"/>
              </a:rPr>
              <a:t>брекет</a:t>
            </a:r>
            <a:r>
              <a:rPr lang="ru-RU" b="0" dirty="0">
                <a:solidFill>
                  <a:schemeClr val="accent6">
                    <a:lumMod val="75000"/>
                  </a:schemeClr>
                </a:solidFill>
                <a:latin typeface="Times New Roman" panose="02020603050405020304" pitchFamily="18" charset="0"/>
                <a:cs typeface="Times New Roman" panose="02020603050405020304" pitchFamily="18" charset="0"/>
              </a:rPr>
              <a:t>-систем, </a:t>
            </a:r>
            <a:r>
              <a:rPr lang="ru-RU" b="0" dirty="0" err="1">
                <a:solidFill>
                  <a:schemeClr val="accent6">
                    <a:lumMod val="75000"/>
                  </a:schemeClr>
                </a:solidFill>
                <a:latin typeface="Times New Roman" panose="02020603050405020304" pitchFamily="18" charset="0"/>
                <a:cs typeface="Times New Roman" panose="02020603050405020304" pitchFamily="18" charset="0"/>
              </a:rPr>
              <a:t>дозволяючи</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збільшити</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тиск</a:t>
            </a:r>
            <a:r>
              <a:rPr lang="ru-RU" b="0" dirty="0">
                <a:solidFill>
                  <a:schemeClr val="accent6">
                    <a:lumMod val="75000"/>
                  </a:schemeClr>
                </a:solidFill>
                <a:latin typeface="Times New Roman" panose="02020603050405020304" pitchFamily="18" charset="0"/>
                <a:cs typeface="Times New Roman" panose="02020603050405020304" pitchFamily="18" charset="0"/>
              </a:rPr>
              <a:t> на </a:t>
            </a:r>
            <a:r>
              <a:rPr lang="ru-RU" b="0" dirty="0" err="1">
                <a:solidFill>
                  <a:schemeClr val="accent6">
                    <a:lumMod val="75000"/>
                  </a:schemeClr>
                </a:solidFill>
                <a:latin typeface="Times New Roman" panose="02020603050405020304" pitchFamily="18" charset="0"/>
                <a:cs typeface="Times New Roman" panose="02020603050405020304" pitchFamily="18" charset="0"/>
              </a:rPr>
              <a:t>випрямляти</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зуби</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Міні-імпланти</a:t>
            </a:r>
            <a:r>
              <a:rPr lang="ru-RU" b="0" dirty="0">
                <a:solidFill>
                  <a:schemeClr val="accent6">
                    <a:lumMod val="75000"/>
                  </a:schemeClr>
                </a:solidFill>
                <a:latin typeface="Times New Roman" panose="02020603050405020304" pitchFamily="18" charset="0"/>
                <a:cs typeface="Times New Roman" panose="02020603050405020304" pitchFamily="18" charset="0"/>
              </a:rPr>
              <a:t> в </a:t>
            </a:r>
            <a:r>
              <a:rPr lang="ru-RU" b="0" dirty="0" err="1">
                <a:solidFill>
                  <a:schemeClr val="accent6">
                    <a:lumMod val="75000"/>
                  </a:schemeClr>
                </a:solidFill>
                <a:latin typeface="Times New Roman" panose="02020603050405020304" pitchFamily="18" charset="0"/>
                <a:cs typeface="Times New Roman" panose="02020603050405020304" pitchFamily="18" charset="0"/>
              </a:rPr>
              <a:t>ортодонтіінашлі</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широке</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застосування</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завдяки</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своїм</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перевагам</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простоті</a:t>
            </a:r>
            <a:r>
              <a:rPr lang="ru-RU" b="0" dirty="0">
                <a:solidFill>
                  <a:schemeClr val="accent6">
                    <a:lumMod val="75000"/>
                  </a:schemeClr>
                </a:solidFill>
                <a:latin typeface="Times New Roman" panose="02020603050405020304" pitchFamily="18" charset="0"/>
                <a:cs typeface="Times New Roman" panose="02020603050405020304" pitchFamily="18" charset="0"/>
              </a:rPr>
              <a:t> в </a:t>
            </a:r>
            <a:r>
              <a:rPr lang="ru-RU" b="0" dirty="0" err="1">
                <a:solidFill>
                  <a:schemeClr val="accent6">
                    <a:lumMod val="75000"/>
                  </a:schemeClr>
                </a:solidFill>
                <a:latin typeface="Times New Roman" panose="02020603050405020304" pitchFamily="18" charset="0"/>
                <a:cs typeface="Times New Roman" panose="02020603050405020304" pitchFamily="18" charset="0"/>
              </a:rPr>
              <a:t>установці</a:t>
            </a:r>
            <a:r>
              <a:rPr lang="ru-RU" b="0" dirty="0">
                <a:solidFill>
                  <a:schemeClr val="accent6">
                    <a:lumMod val="75000"/>
                  </a:schemeClr>
                </a:solidFill>
                <a:latin typeface="Times New Roman" panose="02020603050405020304" pitchFamily="18" charset="0"/>
                <a:cs typeface="Times New Roman" panose="02020603050405020304" pitchFamily="18" charset="0"/>
              </a:rPr>
              <a:t> і </a:t>
            </a:r>
            <a:r>
              <a:rPr lang="ru-RU" b="0" dirty="0" err="1">
                <a:solidFill>
                  <a:schemeClr val="accent6">
                    <a:lumMod val="75000"/>
                  </a:schemeClr>
                </a:solidFill>
                <a:latin typeface="Times New Roman" panose="02020603050405020304" pitchFamily="18" charset="0"/>
                <a:cs typeface="Times New Roman" panose="02020603050405020304" pitchFamily="18" charset="0"/>
              </a:rPr>
              <a:t>високу</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ефективність</a:t>
            </a:r>
            <a:r>
              <a:rPr lang="ru-RU" b="0" dirty="0">
                <a:solidFill>
                  <a:schemeClr val="accent6">
                    <a:lumMod val="75000"/>
                  </a:schemeClr>
                </a:solidFill>
                <a:latin typeface="Times New Roman" panose="02020603050405020304" pitchFamily="18" charset="0"/>
                <a:cs typeface="Times New Roman" panose="02020603050405020304" pitchFamily="18" charset="0"/>
              </a:rPr>
              <a:t>. За </a:t>
            </a:r>
            <a:r>
              <a:rPr lang="ru-RU" b="0" dirty="0" err="1">
                <a:solidFill>
                  <a:schemeClr val="accent6">
                    <a:lumMod val="75000"/>
                  </a:schemeClr>
                </a:solidFill>
                <a:latin typeface="Times New Roman" panose="02020603050405020304" pitchFamily="18" charset="0"/>
                <a:cs typeface="Times New Roman" panose="02020603050405020304" pitchFamily="18" charset="0"/>
              </a:rPr>
              <a:t>допомогою</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імплантів</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можна</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значно</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скоротити</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тривалість</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лікування</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що</a:t>
            </a:r>
            <a:r>
              <a:rPr lang="ru-RU" b="0" dirty="0">
                <a:solidFill>
                  <a:schemeClr val="accent6">
                    <a:lumMod val="75000"/>
                  </a:schemeClr>
                </a:solidFill>
                <a:latin typeface="Times New Roman" panose="02020603050405020304" pitchFamily="18" charset="0"/>
                <a:cs typeface="Times New Roman" panose="02020603050405020304" pitchFamily="18" charset="0"/>
              </a:rPr>
              <a:t> не </a:t>
            </a:r>
            <a:r>
              <a:rPr lang="ru-RU" b="0" dirty="0" err="1">
                <a:solidFill>
                  <a:schemeClr val="accent6">
                    <a:lumMod val="75000"/>
                  </a:schemeClr>
                </a:solidFill>
                <a:latin typeface="Times New Roman" panose="02020603050405020304" pitchFamily="18" charset="0"/>
                <a:cs typeface="Times New Roman" panose="02020603050405020304" pitchFamily="18" charset="0"/>
              </a:rPr>
              <a:t>може</a:t>
            </a:r>
            <a:r>
              <a:rPr lang="ru-RU" b="0" dirty="0">
                <a:solidFill>
                  <a:schemeClr val="accent6">
                    <a:lumMod val="75000"/>
                  </a:schemeClr>
                </a:solidFill>
                <a:latin typeface="Times New Roman" panose="02020603050405020304" pitchFamily="18" charset="0"/>
                <a:cs typeface="Times New Roman" panose="02020603050405020304" pitchFamily="18" charset="0"/>
              </a:rPr>
              <a:t> не </a:t>
            </a:r>
            <a:r>
              <a:rPr lang="ru-RU" b="0" dirty="0" err="1">
                <a:solidFill>
                  <a:schemeClr val="accent6">
                    <a:lumMod val="75000"/>
                  </a:schemeClr>
                </a:solidFill>
                <a:latin typeface="Times New Roman" panose="02020603050405020304" pitchFamily="18" charset="0"/>
                <a:cs typeface="Times New Roman" panose="02020603050405020304" pitchFamily="18" charset="0"/>
              </a:rPr>
              <a:t>радувати</a:t>
            </a:r>
            <a:r>
              <a:rPr lang="ru-RU" b="0" dirty="0">
                <a:solidFill>
                  <a:schemeClr val="accent6">
                    <a:lumMod val="75000"/>
                  </a:schemeClr>
                </a:solidFill>
                <a:latin typeface="Times New Roman" panose="02020603050405020304" pitchFamily="18" charset="0"/>
                <a:cs typeface="Times New Roman" panose="02020603050405020304" pitchFamily="18" charset="0"/>
              </a:rPr>
              <a:t> </a:t>
            </a:r>
            <a:r>
              <a:rPr lang="ru-RU" b="0" dirty="0" err="1">
                <a:solidFill>
                  <a:schemeClr val="accent6">
                    <a:lumMod val="75000"/>
                  </a:schemeClr>
                </a:solidFill>
                <a:latin typeface="Times New Roman" panose="02020603050405020304" pitchFamily="18" charset="0"/>
                <a:cs typeface="Times New Roman" panose="02020603050405020304" pitchFamily="18" charset="0"/>
              </a:rPr>
              <a:t>пацієнтів</a:t>
            </a:r>
            <a:r>
              <a:rPr lang="ru-RU" b="0" dirty="0">
                <a:solidFill>
                  <a:schemeClr val="accent6">
                    <a:lumMod val="75000"/>
                  </a:schemeClr>
                </a:solidFill>
                <a:latin typeface="Times New Roman" panose="02020603050405020304" pitchFamily="18" charset="0"/>
                <a:cs typeface="Times New Roman" panose="02020603050405020304" pitchFamily="18" charset="0"/>
              </a:rPr>
              <a:t>.</a:t>
            </a:r>
            <a:endParaRPr lang="ru-RU" dirty="0">
              <a:solidFill>
                <a:schemeClr val="accent6">
                  <a:lumMod val="75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146957"/>
            <a:ext cx="12001500" cy="6580414"/>
          </a:xfrm>
        </p:spPr>
        <p:txBody>
          <a:bodyPr/>
          <a:lstStyle/>
          <a:p>
            <a:pPr algn="ctr"/>
            <a:r>
              <a:rPr lang="uk-UA" sz="4400" b="1" dirty="0">
                <a:latin typeface="Times New Roman" panose="02020603050405020304" pitchFamily="18" charset="0"/>
                <a:cs typeface="Times New Roman" panose="02020603050405020304" pitchFamily="18" charset="0"/>
              </a:rPr>
              <a:t>Мета курсу:</a:t>
            </a:r>
          </a:p>
          <a:p>
            <a:pPr algn="ctr"/>
            <a:endParaRPr lang="uk-UA" sz="4400" b="1" dirty="0">
              <a:latin typeface="Times New Roman" panose="02020603050405020304" pitchFamily="18" charset="0"/>
              <a:cs typeface="Times New Roman" panose="02020603050405020304" pitchFamily="18" charset="0"/>
            </a:endParaRPr>
          </a:p>
          <a:p>
            <a:pPr algn="ctr"/>
            <a:endParaRPr lang="uk-UA" sz="4400" b="1" dirty="0">
              <a:latin typeface="Times New Roman" panose="02020603050405020304" pitchFamily="18" charset="0"/>
              <a:cs typeface="Times New Roman" panose="02020603050405020304" pitchFamily="18" charset="0"/>
            </a:endParaRPr>
          </a:p>
          <a:p>
            <a:pPr algn="ctr"/>
            <a:endParaRPr lang="uk-UA" sz="4400" b="1" dirty="0">
              <a:latin typeface="Times New Roman" panose="02020603050405020304" pitchFamily="18" charset="0"/>
              <a:cs typeface="Times New Roman" panose="02020603050405020304" pitchFamily="18" charset="0"/>
            </a:endParaRPr>
          </a:p>
          <a:p>
            <a:r>
              <a:rPr lang="uk-UA" dirty="0"/>
              <a:t>  </a:t>
            </a:r>
            <a:r>
              <a:rPr lang="uk-UA" sz="4400" i="1" dirty="0">
                <a:latin typeface="Times New Roman" panose="02020603050405020304" pitchFamily="18" charset="0"/>
                <a:cs typeface="Times New Roman" panose="02020603050405020304" pitchFamily="18" charset="0"/>
              </a:rPr>
              <a:t>Вивчити особливості лікування ортодонтичних хворих сучасними методами міні-</a:t>
            </a:r>
            <a:r>
              <a:rPr lang="uk-UA" sz="4400" i="1" dirty="0" err="1">
                <a:latin typeface="Times New Roman" panose="02020603050405020304" pitchFamily="18" charset="0"/>
                <a:cs typeface="Times New Roman" panose="02020603050405020304" pitchFamily="18" charset="0"/>
              </a:rPr>
              <a:t>імплантантами</a:t>
            </a:r>
            <a:r>
              <a:rPr lang="uk-UA" sz="4400" i="1" dirty="0">
                <a:latin typeface="Times New Roman" panose="02020603050405020304" pitchFamily="18" charset="0"/>
                <a:cs typeface="Times New Roman" panose="02020603050405020304" pitchFamily="18" charset="0"/>
              </a:rPr>
              <a:t>.</a:t>
            </a:r>
            <a:endParaRPr lang="ru-RU" sz="44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9474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89807" y="171451"/>
            <a:ext cx="11993336" cy="6555920"/>
          </a:xfrm>
        </p:spPr>
        <p:txBody>
          <a:bodyPr/>
          <a:lstStyle/>
          <a:p>
            <a:pPr algn="ctr"/>
            <a:r>
              <a:rPr lang="uk-UA" sz="4000" dirty="0">
                <a:latin typeface="Times New Roman" panose="02020603050405020304" pitchFamily="18" charset="0"/>
                <a:cs typeface="Times New Roman" panose="02020603050405020304" pitchFamily="18" charset="0"/>
              </a:rPr>
              <a:t>Завдання курсу:</a:t>
            </a:r>
          </a:p>
          <a:p>
            <a:pPr algn="ctr"/>
            <a:endParaRPr lang="uk-UA" sz="4000" dirty="0">
              <a:latin typeface="Times New Roman" panose="02020603050405020304" pitchFamily="18" charset="0"/>
              <a:cs typeface="Times New Roman" panose="02020603050405020304" pitchFamily="18" charset="0"/>
            </a:endParaRPr>
          </a:p>
          <a:p>
            <a:pPr algn="just"/>
            <a:endParaRPr lang="uk-UA" sz="4000" dirty="0">
              <a:latin typeface="Times New Roman" panose="02020603050405020304" pitchFamily="18" charset="0"/>
              <a:cs typeface="Times New Roman" panose="02020603050405020304" pitchFamily="18" charset="0"/>
            </a:endParaRPr>
          </a:p>
          <a:p>
            <a:pPr marL="457200" indent="-457200" algn="just">
              <a:buAutoNum type="arabicPeriod"/>
            </a:pPr>
            <a:r>
              <a:rPr lang="uk-UA" dirty="0">
                <a:latin typeface="Times New Roman" panose="02020603050405020304" pitchFamily="18" charset="0"/>
                <a:cs typeface="Times New Roman" panose="02020603050405020304" pitchFamily="18" charset="0"/>
              </a:rPr>
              <a:t>Вміти застосовувати сучасні технології при лікуванні ортодонтичних хворих мініімплантантами.</a:t>
            </a:r>
          </a:p>
          <a:p>
            <a:pPr marL="457200" indent="-457200" algn="just">
              <a:buAutoNum type="arabicPeriod"/>
            </a:pPr>
            <a:r>
              <a:rPr lang="uk-UA" dirty="0">
                <a:latin typeface="Times New Roman" panose="02020603050405020304" pitchFamily="18" charset="0"/>
                <a:cs typeface="Times New Roman" panose="02020603050405020304" pitchFamily="18" charset="0"/>
              </a:rPr>
              <a:t>Визначити тактику лікування ортодонтичних хворих </a:t>
            </a:r>
            <a:r>
              <a:rPr lang="uk-UA" dirty="0" err="1">
                <a:latin typeface="Times New Roman" panose="02020603050405020304" pitchFamily="18" charset="0"/>
                <a:cs typeface="Times New Roman" panose="02020603050405020304" pitchFamily="18" charset="0"/>
              </a:rPr>
              <a:t>мініімплантантами</a:t>
            </a:r>
            <a:r>
              <a:rPr lang="uk-UA"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31909051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204106" y="97971"/>
            <a:ext cx="11854543" cy="6653893"/>
          </a:xfrm>
        </p:spPr>
        <p:txBody>
          <a:bodyPr>
            <a:normAutofit fontScale="62500" lnSpcReduction="20000"/>
          </a:bodyPr>
          <a:lstStyle/>
          <a:p>
            <a:pPr algn="ctr"/>
            <a:r>
              <a:rPr lang="uk-UA" dirty="0">
                <a:latin typeface="Times New Roman" panose="02020603050405020304" pitchFamily="18" charset="0"/>
                <a:cs typeface="Times New Roman" panose="02020603050405020304" pitchFamily="18" charset="0"/>
              </a:rPr>
              <a:t>Зміст курсу:</a:t>
            </a:r>
          </a:p>
          <a:p>
            <a:pPr algn="l"/>
            <a:r>
              <a:rPr lang="uk-UA" dirty="0">
                <a:latin typeface="Times New Roman" panose="02020603050405020304" pitchFamily="18" charset="0"/>
                <a:cs typeface="Times New Roman" panose="02020603050405020304" pitchFamily="18" charset="0"/>
              </a:rPr>
              <a:t>1.   Сучасні підходи ортодонтичного лікування дітей.</a:t>
            </a:r>
          </a:p>
          <a:p>
            <a:pPr algn="l"/>
            <a:r>
              <a:rPr lang="uk-UA" dirty="0">
                <a:latin typeface="Times New Roman" panose="02020603050405020304" pitchFamily="18" charset="0"/>
                <a:cs typeface="Times New Roman" panose="02020603050405020304" pitchFamily="18" charset="0"/>
              </a:rPr>
              <a:t>2.   Клініко-біологічне обґрунтування ортодонтичного лікування дітей.</a:t>
            </a:r>
          </a:p>
          <a:p>
            <a:pPr algn="l"/>
            <a:r>
              <a:rPr lang="uk-UA" dirty="0">
                <a:latin typeface="Times New Roman" panose="02020603050405020304" pitchFamily="18" charset="0"/>
                <a:cs typeface="Times New Roman" panose="02020603050405020304" pitchFamily="18" charset="0"/>
              </a:rPr>
              <a:t>3.   Етіологія, патогенез зубощелепних аномалій.</a:t>
            </a:r>
          </a:p>
          <a:p>
            <a:pPr algn="l"/>
            <a:r>
              <a:rPr lang="uk-UA" dirty="0">
                <a:latin typeface="Times New Roman" panose="02020603050405020304" pitchFamily="18" charset="0"/>
                <a:cs typeface="Times New Roman" panose="02020603050405020304" pitchFamily="18" charset="0"/>
              </a:rPr>
              <a:t>4.   Класифікація зубощелепових аномалій.</a:t>
            </a:r>
          </a:p>
          <a:p>
            <a:pPr algn="l"/>
            <a:r>
              <a:rPr lang="uk-UA" dirty="0">
                <a:latin typeface="Times New Roman" panose="02020603050405020304" pitchFamily="18" charset="0"/>
                <a:cs typeface="Times New Roman" panose="02020603050405020304" pitchFamily="18" charset="0"/>
              </a:rPr>
              <a:t>5.   Принципи диференційної діагностики зубощелепних аномалій.</a:t>
            </a:r>
          </a:p>
          <a:p>
            <a:pPr algn="l"/>
            <a:r>
              <a:rPr lang="uk-UA" dirty="0">
                <a:latin typeface="Times New Roman" panose="02020603050405020304" pitchFamily="18" charset="0"/>
                <a:cs typeface="Times New Roman" panose="02020603050405020304" pitchFamily="18" charset="0"/>
              </a:rPr>
              <a:t>6.   Комплексне лікування ортодонтичних хворих сучасними підходами.</a:t>
            </a:r>
          </a:p>
          <a:p>
            <a:pPr algn="l"/>
            <a:r>
              <a:rPr lang="uk-UA" dirty="0">
                <a:latin typeface="Times New Roman" panose="02020603050405020304" pitchFamily="18" charset="0"/>
                <a:cs typeface="Times New Roman" panose="02020603050405020304" pitchFamily="18" charset="0"/>
              </a:rPr>
              <a:t>7.   Основні принципи лікування та профілактики зубощелепних аномалій та деформацій.</a:t>
            </a:r>
          </a:p>
          <a:p>
            <a:pPr algn="l"/>
            <a:r>
              <a:rPr lang="uk-UA" dirty="0">
                <a:latin typeface="Times New Roman" panose="02020603050405020304" pitchFamily="18" charset="0"/>
                <a:cs typeface="Times New Roman" panose="02020603050405020304" pitchFamily="18" charset="0"/>
              </a:rPr>
              <a:t>8.   Незнімні конструкції зубних протезів у дітей.</a:t>
            </a:r>
          </a:p>
          <a:p>
            <a:pPr algn="l"/>
            <a:r>
              <a:rPr lang="uk-UA" dirty="0">
                <a:latin typeface="Times New Roman" panose="02020603050405020304" pitchFamily="18" charset="0"/>
                <a:cs typeface="Times New Roman" panose="02020603050405020304" pitchFamily="18" charset="0"/>
              </a:rPr>
              <a:t>9.   Показання та протипоказання до використання незнімних конструкцій, особливості конструювання, способи    фіксації, строки заміни, можливі ускладнення.</a:t>
            </a:r>
          </a:p>
          <a:p>
            <a:pPr algn="l"/>
            <a:r>
              <a:rPr lang="uk-UA" dirty="0">
                <a:latin typeface="Times New Roman" panose="02020603050405020304" pitchFamily="18" charset="0"/>
                <a:cs typeface="Times New Roman" panose="02020603050405020304" pitchFamily="18" charset="0"/>
              </a:rPr>
              <a:t>10. Міні-</a:t>
            </a:r>
            <a:r>
              <a:rPr lang="uk-UA" dirty="0" err="1">
                <a:latin typeface="Times New Roman" panose="02020603050405020304" pitchFamily="18" charset="0"/>
                <a:cs typeface="Times New Roman" panose="02020603050405020304" pitchFamily="18" charset="0"/>
              </a:rPr>
              <a:t>імплантанти</a:t>
            </a:r>
            <a:r>
              <a:rPr lang="uk-UA" dirty="0">
                <a:latin typeface="Times New Roman" panose="02020603050405020304" pitchFamily="18" charset="0"/>
                <a:cs typeface="Times New Roman" panose="02020603050405020304" pitchFamily="18" charset="0"/>
              </a:rPr>
              <a:t>, покази до використання.</a:t>
            </a:r>
          </a:p>
          <a:p>
            <a:pPr algn="l"/>
            <a:r>
              <a:rPr lang="uk-UA" dirty="0">
                <a:latin typeface="Times New Roman" panose="02020603050405020304" pitchFamily="18" charset="0"/>
                <a:cs typeface="Times New Roman" panose="02020603050405020304" pitchFamily="18" charset="0"/>
              </a:rPr>
              <a:t>11. Конструктивні особливості імплантантів.</a:t>
            </a:r>
          </a:p>
          <a:p>
            <a:pPr algn="l"/>
            <a:r>
              <a:rPr lang="uk-UA" dirty="0">
                <a:latin typeface="Times New Roman" panose="02020603050405020304" pitchFamily="18" charset="0"/>
                <a:cs typeface="Times New Roman" panose="02020603050405020304" pitchFamily="18" charset="0"/>
              </a:rPr>
              <a:t>12. Правила постановки міни-імплантантів в кісткову тканину щелеп.</a:t>
            </a:r>
          </a:p>
          <a:p>
            <a:pPr algn="l"/>
            <a:r>
              <a:rPr lang="uk-UA" dirty="0">
                <a:latin typeface="Times New Roman" panose="02020603050405020304" pitchFamily="18" charset="0"/>
                <a:cs typeface="Times New Roman" panose="02020603050405020304" pitchFamily="18" charset="0"/>
              </a:rPr>
              <a:t>13. Сертифікати якості різних виробників імплантантів.</a:t>
            </a:r>
          </a:p>
          <a:p>
            <a:pPr algn="l"/>
            <a:r>
              <a:rPr lang="uk-UA" dirty="0">
                <a:latin typeface="Times New Roman" panose="02020603050405020304" pitchFamily="18" charset="0"/>
                <a:cs typeface="Times New Roman" panose="02020603050405020304" pitchFamily="18" charset="0"/>
              </a:rPr>
              <a:t>14. Механізм дії мікроімплантантів.</a:t>
            </a:r>
          </a:p>
          <a:p>
            <a:pPr algn="l"/>
            <a:r>
              <a:rPr lang="uk-UA" dirty="0">
                <a:latin typeface="Times New Roman" panose="02020603050405020304" pitchFamily="18" charset="0"/>
                <a:cs typeface="Times New Roman" panose="02020603050405020304" pitchFamily="18" charset="0"/>
              </a:rPr>
              <a:t>15. Показання та протипоказання для встановлення та лікування мікроімплантантів.</a:t>
            </a:r>
          </a:p>
          <a:p>
            <a:pPr algn="l"/>
            <a:r>
              <a:rPr lang="uk-UA" dirty="0">
                <a:latin typeface="Times New Roman" panose="02020603050405020304" pitchFamily="18" charset="0"/>
                <a:cs typeface="Times New Roman" panose="02020603050405020304" pitchFamily="18" charset="0"/>
              </a:rPr>
              <a:t>16. Недоліки даної конструкції.</a:t>
            </a:r>
          </a:p>
          <a:p>
            <a:pPr algn="l"/>
            <a:r>
              <a:rPr lang="uk-UA" dirty="0">
                <a:latin typeface="Times New Roman" panose="02020603050405020304" pitchFamily="18" charset="0"/>
                <a:cs typeface="Times New Roman" panose="02020603050405020304" pitchFamily="18" charset="0"/>
              </a:rPr>
              <a:t>17. Терміни служби, догляду за мікроімплантантами.</a:t>
            </a:r>
          </a:p>
          <a:p>
            <a:pPr algn="l"/>
            <a:r>
              <a:rPr lang="uk-UA" dirty="0">
                <a:latin typeface="Times New Roman" panose="02020603050405020304" pitchFamily="18" charset="0"/>
                <a:cs typeface="Times New Roman" panose="02020603050405020304" pitchFamily="18" charset="0"/>
              </a:rPr>
              <a:t>18. Відмінності від звичайних систем лікування зубощелепових аномалій.</a:t>
            </a:r>
          </a:p>
          <a:p>
            <a:pPr algn="l"/>
            <a:r>
              <a:rPr lang="uk-UA" dirty="0">
                <a:latin typeface="Times New Roman" panose="02020603050405020304" pitchFamily="18" charset="0"/>
                <a:cs typeface="Times New Roman" panose="02020603050405020304" pitchFamily="18" charset="0"/>
              </a:rPr>
              <a:t>19. Комплексне лікування зубощелепових аномалій та його прогнозування.</a:t>
            </a:r>
          </a:p>
          <a:p>
            <a:pPr algn="l"/>
            <a:r>
              <a:rPr lang="uk-UA" dirty="0">
                <a:latin typeface="Times New Roman" panose="02020603050405020304" pitchFamily="18" charset="0"/>
                <a:cs typeface="Times New Roman" panose="02020603050405020304" pitchFamily="18" charset="0"/>
              </a:rPr>
              <a:t>20. Сучасні принципи лікування мікроімплантантами, диспансеризація та реабілітація хворих дітей з зубощелепними аномаліями.</a:t>
            </a:r>
          </a:p>
          <a:p>
            <a:endParaRPr lang="ru-RU" dirty="0"/>
          </a:p>
        </p:txBody>
      </p:sp>
    </p:spTree>
    <p:extLst>
      <p:ext uri="{BB962C8B-B14F-4D97-AF65-F5344CB8AC3E}">
        <p14:creationId xmlns:p14="http://schemas.microsoft.com/office/powerpoint/2010/main" val="26503451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Рисунок 2"/>
          <p:cNvPicPr>
            <a:picLocks noChangeAspect="1"/>
          </p:cNvPicPr>
          <p:nvPr/>
        </p:nvPicPr>
        <p:blipFill>
          <a:blip r:embed="rId2"/>
          <a:srcRect/>
          <a:stretch>
            <a:fillRect/>
          </a:stretch>
        </p:blipFill>
        <p:spPr bwMode="auto">
          <a:xfrm>
            <a:off x="838200" y="242888"/>
            <a:ext cx="5419725" cy="5634037"/>
          </a:xfrm>
          <a:prstGeom prst="rect">
            <a:avLst/>
          </a:prstGeom>
          <a:noFill/>
          <a:ln w="9525">
            <a:noFill/>
            <a:miter lim="800000"/>
            <a:headEnd/>
            <a:tailEnd/>
          </a:ln>
        </p:spPr>
      </p:pic>
      <p:pic>
        <p:nvPicPr>
          <p:cNvPr id="15362" name="Рисунок 3"/>
          <p:cNvPicPr>
            <a:picLocks noChangeAspect="1"/>
          </p:cNvPicPr>
          <p:nvPr/>
        </p:nvPicPr>
        <p:blipFill>
          <a:blip r:embed="rId3"/>
          <a:srcRect/>
          <a:stretch>
            <a:fillRect/>
          </a:stretch>
        </p:blipFill>
        <p:spPr bwMode="auto">
          <a:xfrm>
            <a:off x="5843588" y="557213"/>
            <a:ext cx="5510212" cy="5195887"/>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Заголовок 1"/>
          <p:cNvSpPr>
            <a:spLocks noGrp="1"/>
          </p:cNvSpPr>
          <p:nvPr>
            <p:ph type="title"/>
          </p:nvPr>
        </p:nvSpPr>
        <p:spPr>
          <a:xfrm>
            <a:off x="838200" y="365125"/>
            <a:ext cx="10515600" cy="6165850"/>
          </a:xfrm>
        </p:spPr>
        <p:txBody>
          <a:bodyPr/>
          <a:lstStyle/>
          <a:p>
            <a:pPr algn="ctr"/>
            <a:r>
              <a:rPr lang="ru-RU" sz="2200">
                <a:solidFill>
                  <a:srgbClr val="C00000"/>
                </a:solidFill>
                <a:latin typeface="Times New Roman" pitchFamily="18" charset="0"/>
                <a:cs typeface="Times New Roman" pitchFamily="18" charset="0"/>
              </a:rPr>
              <a:t>Що таке міні-імпланти </a:t>
            </a:r>
            <a:br>
              <a:rPr lang="ru-RU" sz="2200">
                <a:solidFill>
                  <a:srgbClr val="C00000"/>
                </a:solidFill>
                <a:latin typeface="Times New Roman" pitchFamily="18" charset="0"/>
                <a:cs typeface="Times New Roman" pitchFamily="18" charset="0"/>
              </a:rPr>
            </a:br>
            <a:r>
              <a:rPr lang="ru-RU" sz="2200">
                <a:solidFill>
                  <a:srgbClr val="C00000"/>
                </a:solidFill>
                <a:latin typeface="Times New Roman" pitchFamily="18" charset="0"/>
                <a:cs typeface="Times New Roman" pitchFamily="18" charset="0"/>
              </a:rPr>
              <a:t>Незважаючи на те що в нашій країні подібні технології стали використовувати не так давно, в Північній Америці міні-протезування користується попитом вже не один десяток років. Вперше подібна технологія була застосована американським стоматологом Сандексом. У наш час даний метод широко використовується на території США і європейських держав. Міні-інпланти стають все більш популярними і в Росії. Особливістю даної технології є те, що в даному випадку використовуються імпланти, які в 4 рази менше, ніж стандартні конструкції. Це невеликі штифти з титану, діаметр яких всього 2 мм. Це дуже зручно, так як для впровадження імпланта потрібні зовсім невеликі лунки, що зменшує рівень травматизму при установці конструкції. Як і у всіх інших випадках, на штифт надаватися протез. Тобто одна частина металевого стержня тримає ясна, а друга є кріпленням для нових штучних зубів. Особливістю такого штифта є те, що він являє собою конус з кулястим наконечником. Міні-конструкції вважаються оптимальним варіантом для тимчасового протеза. Вони можуть бути застосовані для тих ситуацій, коли пацієнту необхідно виправити прикус. Крім того, вони можуть стати відмінною опорою для фіксування знімною щелепи.</a:t>
            </a:r>
            <a:r>
              <a:rPr lang="ru-RU"/>
              <a:t/>
            </a:r>
            <a:br>
              <a:rPr lang="ru-RU"/>
            </a:br>
            <a:endParaRPr lang="ru-RU"/>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Рисунок 4"/>
          <p:cNvPicPr>
            <a:picLocks noChangeAspect="1"/>
          </p:cNvPicPr>
          <p:nvPr/>
        </p:nvPicPr>
        <p:blipFill>
          <a:blip r:embed="rId2"/>
          <a:srcRect/>
          <a:stretch>
            <a:fillRect/>
          </a:stretch>
        </p:blipFill>
        <p:spPr bwMode="auto">
          <a:xfrm>
            <a:off x="1371600" y="671513"/>
            <a:ext cx="9315450" cy="540067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Рисунок 6"/>
          <p:cNvPicPr>
            <a:picLocks noChangeAspect="1"/>
          </p:cNvPicPr>
          <p:nvPr/>
        </p:nvPicPr>
        <p:blipFill>
          <a:blip r:embed="rId2"/>
          <a:srcRect/>
          <a:stretch>
            <a:fillRect/>
          </a:stretch>
        </p:blipFill>
        <p:spPr bwMode="auto">
          <a:xfrm>
            <a:off x="371475" y="642938"/>
            <a:ext cx="11329988" cy="574357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149975"/>
          </a:xfrm>
        </p:spPr>
        <p:txBody>
          <a:bodyPr rtlCol="0">
            <a:noAutofit/>
          </a:bodyPr>
          <a:lstStyle/>
          <a:p>
            <a:pPr algn="ctr" fontAlgn="auto">
              <a:spcAft>
                <a:spcPts val="0"/>
              </a:spcAft>
              <a:defRPr/>
            </a:pPr>
            <a:r>
              <a:rPr lang="ru-RU" sz="2000" dirty="0" err="1">
                <a:solidFill>
                  <a:srgbClr val="FF0000"/>
                </a:solidFill>
                <a:latin typeface="Times New Roman" panose="02020603050405020304" pitchFamily="18" charset="0"/>
                <a:cs typeface="Times New Roman" panose="02020603050405020304" pitchFamily="18" charset="0"/>
              </a:rPr>
              <a:t>Які</a:t>
            </a:r>
            <a:r>
              <a:rPr lang="ru-RU" sz="2000" dirty="0">
                <a:solidFill>
                  <a:srgbClr val="FF0000"/>
                </a:solidFill>
                <a:latin typeface="Times New Roman" panose="02020603050405020304" pitchFamily="18" charset="0"/>
                <a:cs typeface="Times New Roman" panose="02020603050405020304" pitchFamily="18" charset="0"/>
              </a:rPr>
              <a:t> </a:t>
            </a:r>
            <a:r>
              <a:rPr lang="ru-RU" sz="2000" dirty="0" err="1">
                <a:solidFill>
                  <a:srgbClr val="FF0000"/>
                </a:solidFill>
                <a:latin typeface="Times New Roman" panose="02020603050405020304" pitchFamily="18" charset="0"/>
                <a:cs typeface="Times New Roman" panose="02020603050405020304" pitchFamily="18" charset="0"/>
              </a:rPr>
              <a:t>бувають</a:t>
            </a:r>
            <a:r>
              <a:rPr lang="ru-RU" sz="2000" dirty="0">
                <a:solidFill>
                  <a:srgbClr val="FF0000"/>
                </a:solidFill>
                <a:latin typeface="Times New Roman" panose="02020603050405020304" pitchFamily="18" charset="0"/>
                <a:cs typeface="Times New Roman" panose="02020603050405020304" pitchFamily="18" charset="0"/>
              </a:rPr>
              <a:t> </a:t>
            </a:r>
            <a:r>
              <a:rPr lang="ru-RU" sz="2000" dirty="0" err="1">
                <a:solidFill>
                  <a:srgbClr val="FF0000"/>
                </a:solidFill>
                <a:latin typeface="Times New Roman" panose="02020603050405020304" pitchFamily="18" charset="0"/>
                <a:cs typeface="Times New Roman" panose="02020603050405020304" pitchFamily="18" charset="0"/>
              </a:rPr>
              <a:t>міні-імпланти</a:t>
            </a:r>
            <a:r>
              <a:rPr lang="ru-RU" sz="2000" dirty="0">
                <a:solidFill>
                  <a:srgbClr val="FF0000"/>
                </a:solidFill>
                <a:latin typeface="Times New Roman" panose="02020603050405020304" pitchFamily="18" charset="0"/>
                <a:cs typeface="Times New Roman" panose="02020603050405020304" pitchFamily="18" charset="0"/>
              </a:rPr>
              <a:t> </a:t>
            </a:r>
            <a:r>
              <a:rPr lang="ru-RU" sz="2000" dirty="0">
                <a:solidFill>
                  <a:schemeClr val="accent5">
                    <a:lumMod val="75000"/>
                  </a:schemeClr>
                </a:solidFill>
                <a:latin typeface="Times New Roman" panose="02020603050405020304" pitchFamily="18" charset="0"/>
                <a:cs typeface="Times New Roman" panose="02020603050405020304" pitchFamily="18" charset="0"/>
              </a:rPr>
              <a:t/>
            </a:r>
            <a:br>
              <a:rPr lang="ru-RU" sz="2000" dirty="0">
                <a:solidFill>
                  <a:schemeClr val="accent5">
                    <a:lumMod val="75000"/>
                  </a:schemeClr>
                </a:solidFill>
                <a:latin typeface="Times New Roman" panose="02020603050405020304" pitchFamily="18" charset="0"/>
                <a:cs typeface="Times New Roman" panose="02020603050405020304" pitchFamily="18" charset="0"/>
              </a:rPr>
            </a:br>
            <a:r>
              <a:rPr lang="ru-RU" sz="2000" dirty="0">
                <a:solidFill>
                  <a:schemeClr val="accent5">
                    <a:lumMod val="75000"/>
                  </a:schemeClr>
                </a:solidFill>
                <a:latin typeface="Times New Roman" panose="02020603050405020304" pitchFamily="18" charset="0"/>
                <a:cs typeface="Times New Roman" panose="02020603050405020304" pitchFamily="18" charset="0"/>
              </a:rPr>
              <a:t>У наш час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існує</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декілька</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компаній</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які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випускають</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таку</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продукцію</a:t>
            </a:r>
            <a:r>
              <a:rPr lang="ru-RU" sz="2000" dirty="0">
                <a:solidFill>
                  <a:schemeClr val="accent5">
                    <a:lumMod val="75000"/>
                  </a:schemeClr>
                </a:solidFill>
                <a:latin typeface="Times New Roman" panose="02020603050405020304" pitchFamily="18" charset="0"/>
                <a:cs typeface="Times New Roman" panose="02020603050405020304" pitchFamily="18" charset="0"/>
              </a:rPr>
              <a:t>. Але стоматологи в основному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використовують</a:t>
            </a:r>
            <a:r>
              <a:rPr lang="ru-RU" sz="2000" dirty="0">
                <a:solidFill>
                  <a:schemeClr val="accent5">
                    <a:lumMod val="75000"/>
                  </a:schemeClr>
                </a:solidFill>
                <a:latin typeface="Times New Roman" panose="02020603050405020304" pitchFamily="18" charset="0"/>
                <a:cs typeface="Times New Roman" panose="02020603050405020304" pitchFamily="18" charset="0"/>
              </a:rPr>
              <a:t> 3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варіанти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Найякіснішим</a:t>
            </a:r>
            <a:r>
              <a:rPr lang="ru-RU" sz="2000" dirty="0">
                <a:solidFill>
                  <a:schemeClr val="accent5">
                    <a:lumMod val="75000"/>
                  </a:schemeClr>
                </a:solidFill>
                <a:latin typeface="Times New Roman" panose="02020603050405020304" pitchFamily="18" charset="0"/>
                <a:cs typeface="Times New Roman" panose="02020603050405020304" pitchFamily="18" charset="0"/>
              </a:rPr>
              <a:t> типом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міні-імплантів</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вважаються</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штифти</a:t>
            </a:r>
            <a:r>
              <a:rPr lang="ru-RU" sz="2000" dirty="0">
                <a:solidFill>
                  <a:schemeClr val="accent5">
                    <a:lumMod val="75000"/>
                  </a:schemeClr>
                </a:solidFill>
                <a:latin typeface="Times New Roman" panose="02020603050405020304" pitchFamily="18" charset="0"/>
                <a:cs typeface="Times New Roman" panose="02020603050405020304" pitchFamily="18" charset="0"/>
              </a:rPr>
              <a:t> Нобель.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Це</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продукція</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компанії</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біокер</a:t>
            </a:r>
            <a:r>
              <a:rPr lang="ru-RU" sz="2000" dirty="0">
                <a:solidFill>
                  <a:schemeClr val="accent5">
                    <a:lumMod val="75000"/>
                  </a:schemeClr>
                </a:solidFill>
                <a:latin typeface="Times New Roman" panose="02020603050405020304" pitchFamily="18" charset="0"/>
                <a:cs typeface="Times New Roman" panose="02020603050405020304" pitchFamily="18" charset="0"/>
              </a:rPr>
              <a:t>, яка є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спільним</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американсько-швейцарським</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виробництвом</a:t>
            </a:r>
            <a:r>
              <a:rPr lang="ru-RU" sz="2000" dirty="0">
                <a:solidFill>
                  <a:schemeClr val="accent5">
                    <a:lumMod val="75000"/>
                  </a:schemeClr>
                </a:solidFill>
                <a:latin typeface="Times New Roman" panose="02020603050405020304" pitchFamily="18" charset="0"/>
                <a:cs typeface="Times New Roman" panose="02020603050405020304" pitchFamily="18" charset="0"/>
              </a:rPr>
              <a:t>. Добре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зарекомендували</a:t>
            </a:r>
            <a:r>
              <a:rPr lang="ru-RU" sz="2000" dirty="0">
                <a:solidFill>
                  <a:schemeClr val="accent5">
                    <a:lumMod val="75000"/>
                  </a:schemeClr>
                </a:solidFill>
                <a:latin typeface="Times New Roman" panose="02020603050405020304" pitchFamily="18" charset="0"/>
                <a:cs typeface="Times New Roman" panose="02020603050405020304" pitchFamily="18" charset="0"/>
              </a:rPr>
              <a:t> себе і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німецькі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імпланти</a:t>
            </a:r>
            <a:r>
              <a:rPr lang="ru-RU" sz="2000" dirty="0">
                <a:solidFill>
                  <a:schemeClr val="accent5">
                    <a:lumMod val="75000"/>
                  </a:schemeClr>
                </a:solidFill>
                <a:latin typeface="Times New Roman" panose="02020603050405020304" pitchFamily="18" charset="0"/>
                <a:cs typeface="Times New Roman" panose="02020603050405020304" pitchFamily="18" charset="0"/>
              </a:rPr>
              <a:t>. Тут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лідируючу</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позицію</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займає</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фірма</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ксиву</a:t>
            </a:r>
            <a:r>
              <a:rPr lang="ru-RU" sz="2000" dirty="0">
                <a:solidFill>
                  <a:schemeClr val="accent5">
                    <a:lumMod val="75000"/>
                  </a:schemeClr>
                </a:solidFill>
                <a:latin typeface="Times New Roman" panose="02020603050405020304" pitchFamily="18" charset="0"/>
                <a:cs typeface="Times New Roman" panose="02020603050405020304" pitchFamily="18" charset="0"/>
              </a:rPr>
              <a:t>, яка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випускає</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відмінну</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продукцію</a:t>
            </a:r>
            <a:r>
              <a:rPr lang="ru-RU" sz="2000" dirty="0">
                <a:solidFill>
                  <a:schemeClr val="accent5">
                    <a:lumMod val="75000"/>
                  </a:schemeClr>
                </a:solidFill>
                <a:latin typeface="Times New Roman" panose="02020603050405020304" pitchFamily="18" charset="0"/>
                <a:cs typeface="Times New Roman" panose="02020603050405020304" pitchFamily="18" charset="0"/>
              </a:rPr>
              <a:t> для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використання</a:t>
            </a:r>
            <a:r>
              <a:rPr lang="ru-RU" sz="2000" dirty="0">
                <a:solidFill>
                  <a:schemeClr val="accent5">
                    <a:lumMod val="75000"/>
                  </a:schemeClr>
                </a:solidFill>
                <a:latin typeface="Times New Roman" panose="02020603050405020304" pitchFamily="18" charset="0"/>
                <a:cs typeface="Times New Roman" panose="02020603050405020304" pitchFamily="18" charset="0"/>
              </a:rPr>
              <a:t> в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стоматології</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Компанія</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Дентал</a:t>
            </a:r>
            <a:r>
              <a:rPr lang="ru-RU" sz="2000" dirty="0">
                <a:solidFill>
                  <a:schemeClr val="accent5">
                    <a:lumMod val="75000"/>
                  </a:schemeClr>
                </a:solidFill>
                <a:latin typeface="Times New Roman" panose="02020603050405020304" pitchFamily="18" charset="0"/>
                <a:cs typeface="Times New Roman" panose="02020603050405020304" pitchFamily="18" charset="0"/>
              </a:rPr>
              <a:t>, яка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виробляє</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міні-імпланти</a:t>
            </a:r>
            <a:r>
              <a:rPr lang="ru-RU" sz="2000" dirty="0">
                <a:solidFill>
                  <a:schemeClr val="accent5">
                    <a:lumMod val="75000"/>
                  </a:schemeClr>
                </a:solidFill>
                <a:latin typeface="Times New Roman" panose="02020603050405020304" pitchFamily="18" charset="0"/>
                <a:cs typeface="Times New Roman" panose="02020603050405020304" pitchFamily="18" charset="0"/>
              </a:rPr>
              <a:t> в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Сполучених</a:t>
            </a:r>
            <a:r>
              <a:rPr lang="ru-RU" sz="2000" dirty="0">
                <a:solidFill>
                  <a:schemeClr val="accent5">
                    <a:lumMod val="75000"/>
                  </a:schemeClr>
                </a:solidFill>
                <a:latin typeface="Times New Roman" panose="02020603050405020304" pitchFamily="18" charset="0"/>
                <a:cs typeface="Times New Roman" panose="02020603050405020304" pitchFamily="18" charset="0"/>
              </a:rPr>
              <a:t> Штатах,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теж</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високо</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цінується</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Її</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штифти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Зіммер</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відмінно</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зарекомендували</a:t>
            </a:r>
            <a:r>
              <a:rPr lang="ru-RU" sz="2000" dirty="0">
                <a:solidFill>
                  <a:schemeClr val="accent5">
                    <a:lumMod val="75000"/>
                  </a:schemeClr>
                </a:solidFill>
                <a:latin typeface="Times New Roman" panose="02020603050405020304" pitchFamily="18" charset="0"/>
                <a:cs typeface="Times New Roman" panose="02020603050405020304" pitchFamily="18" charset="0"/>
              </a:rPr>
              <a:t> себе на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світовому</a:t>
            </a:r>
            <a:r>
              <a:rPr lang="ru-RU" sz="2000" dirty="0">
                <a:solidFill>
                  <a:schemeClr val="accent5">
                    <a:lumMod val="75000"/>
                  </a:schemeClr>
                </a:solidFill>
                <a:latin typeface="Times New Roman" panose="02020603050405020304" pitchFamily="18" charset="0"/>
                <a:cs typeface="Times New Roman" panose="02020603050405020304" pitchFamily="18" charset="0"/>
              </a:rPr>
              <a:t> ринку.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Всі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ці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імпланти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вважаються</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високоякісними</a:t>
            </a:r>
            <a:r>
              <a:rPr lang="ru-RU" sz="2000" dirty="0">
                <a:solidFill>
                  <a:schemeClr val="accent5">
                    <a:lumMod val="75000"/>
                  </a:schemeClr>
                </a:solidFill>
                <a:latin typeface="Times New Roman" panose="02020603050405020304" pitchFamily="18" charset="0"/>
                <a:cs typeface="Times New Roman" panose="02020603050405020304" pitchFamily="18" charset="0"/>
              </a:rPr>
              <a:t> з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кількох</a:t>
            </a:r>
            <a:r>
              <a:rPr lang="ru-RU" sz="2000" dirty="0">
                <a:solidFill>
                  <a:schemeClr val="accent5">
                    <a:lumMod val="75000"/>
                  </a:schemeClr>
                </a:solidFill>
                <a:latin typeface="Times New Roman" panose="02020603050405020304" pitchFamily="18" charset="0"/>
                <a:cs typeface="Times New Roman" panose="02020603050405020304" pitchFamily="18" charset="0"/>
              </a:rPr>
              <a:t> причин. Вони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поєднують</a:t>
            </a:r>
            <a:r>
              <a:rPr lang="ru-RU" sz="2000" dirty="0">
                <a:solidFill>
                  <a:schemeClr val="accent5">
                    <a:lumMod val="75000"/>
                  </a:schemeClr>
                </a:solidFill>
                <a:latin typeface="Times New Roman" panose="02020603050405020304" pitchFamily="18" charset="0"/>
                <a:cs typeface="Times New Roman" panose="02020603050405020304" pitchFamily="18" charset="0"/>
              </a:rPr>
              <a:t> в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собі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кілька</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важливих</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переваг</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яких</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позбавлені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деякі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інші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варіанти</a:t>
            </a:r>
            <a:r>
              <a:rPr lang="ru-RU" sz="2000" dirty="0">
                <a:solidFill>
                  <a:schemeClr val="accent5">
                    <a:lumMod val="75000"/>
                  </a:schemeClr>
                </a:solidFill>
                <a:latin typeface="Times New Roman" panose="02020603050405020304" pitchFamily="18" charset="0"/>
                <a:cs typeface="Times New Roman" panose="02020603050405020304" pitchFamily="18" charset="0"/>
              </a:rPr>
              <a:t>.   Як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відбувається</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імплантація</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передніх</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зубів</a:t>
            </a:r>
            <a:r>
              <a:rPr lang="ru-RU" sz="2000" dirty="0">
                <a:solidFill>
                  <a:schemeClr val="accent5">
                    <a:lumMod val="75000"/>
                  </a:schemeClr>
                </a:solidFill>
                <a:latin typeface="Times New Roman" panose="02020603050405020304" pitchFamily="18" charset="0"/>
                <a:cs typeface="Times New Roman" panose="02020603050405020304" pitchFamily="18" charset="0"/>
              </a:rPr>
              <a:t> В першу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чергу</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варто</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відзначити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міцність</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конструкції</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Це</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дозволяє</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встановлювати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оригінальні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кріплення</a:t>
            </a:r>
            <a:r>
              <a:rPr lang="ru-RU" sz="2000" dirty="0">
                <a:solidFill>
                  <a:schemeClr val="accent5">
                    <a:lumMod val="75000"/>
                  </a:schemeClr>
                </a:solidFill>
                <a:latin typeface="Times New Roman" panose="02020603050405020304" pitchFamily="18" charset="0"/>
                <a:cs typeface="Times New Roman" panose="02020603050405020304" pitchFamily="18" charset="0"/>
              </a:rPr>
              <a:t> так,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щоб</a:t>
            </a:r>
            <a:r>
              <a:rPr lang="ru-RU" sz="2000" dirty="0">
                <a:solidFill>
                  <a:schemeClr val="accent5">
                    <a:lumMod val="75000"/>
                  </a:schemeClr>
                </a:solidFill>
                <a:latin typeface="Times New Roman" panose="02020603050405020304" pitchFamily="18" charset="0"/>
                <a:cs typeface="Times New Roman" panose="02020603050405020304" pitchFamily="18" charset="0"/>
              </a:rPr>
              <a:t> вони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надійно</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трималися</a:t>
            </a:r>
            <a:r>
              <a:rPr lang="ru-RU" sz="2000" dirty="0">
                <a:solidFill>
                  <a:schemeClr val="accent5">
                    <a:lumMod val="75000"/>
                  </a:schemeClr>
                </a:solidFill>
                <a:latin typeface="Times New Roman" panose="02020603050405020304" pitchFamily="18" charset="0"/>
                <a:cs typeface="Times New Roman" panose="02020603050405020304" pitchFamily="18" charset="0"/>
              </a:rPr>
              <a:t> в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яснах</a:t>
            </a:r>
            <a:r>
              <a:rPr lang="ru-RU" sz="2000" dirty="0">
                <a:solidFill>
                  <a:schemeClr val="accent5">
                    <a:lumMod val="75000"/>
                  </a:schemeClr>
                </a:solidFill>
                <a:latin typeface="Times New Roman" panose="02020603050405020304" pitchFamily="18" charset="0"/>
                <a:cs typeface="Times New Roman" panose="02020603050405020304" pitchFamily="18" charset="0"/>
              </a:rPr>
              <a:t>. При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цьому</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рівень</a:t>
            </a:r>
            <a:r>
              <a:rPr lang="ru-RU" sz="2000" dirty="0">
                <a:solidFill>
                  <a:schemeClr val="accent5">
                    <a:lumMod val="75000"/>
                  </a:schemeClr>
                </a:solidFill>
                <a:latin typeface="Times New Roman" panose="02020603050405020304" pitchFamily="18" charset="0"/>
                <a:cs typeface="Times New Roman" panose="02020603050405020304" pitchFamily="18" charset="0"/>
              </a:rPr>
              <a:t> травматизму буде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мінімальним</a:t>
            </a:r>
            <a:r>
              <a:rPr lang="ru-RU" sz="2000" dirty="0">
                <a:solidFill>
                  <a:schemeClr val="accent5">
                    <a:lumMod val="75000"/>
                  </a:schemeClr>
                </a:solidFill>
                <a:latin typeface="Times New Roman" panose="02020603050405020304" pitchFamily="18" charset="0"/>
                <a:cs typeface="Times New Roman" panose="02020603050405020304" pitchFamily="18" charset="0"/>
              </a:rPr>
              <a:t>, а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швидкість</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роботи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високою</a:t>
            </a:r>
            <a:r>
              <a:rPr lang="ru-RU" sz="2000" dirty="0">
                <a:solidFill>
                  <a:schemeClr val="accent5">
                    <a:lumMod val="75000"/>
                  </a:schemeClr>
                </a:solidFill>
                <a:latin typeface="Times New Roman" panose="02020603050405020304" pitchFamily="18" charset="0"/>
                <a:cs typeface="Times New Roman" panose="02020603050405020304" pitchFamily="18" charset="0"/>
              </a:rPr>
              <a:t>. На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відміну</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від</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багатьох</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інших</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імплантів</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мініатюрні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версії</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дають</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повну</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гарантію</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приживлюваності</a:t>
            </a:r>
            <a:r>
              <a:rPr lang="ru-RU" sz="2000" dirty="0">
                <a:solidFill>
                  <a:schemeClr val="accent5">
                    <a:lumMod val="75000"/>
                  </a:schemeClr>
                </a:solidFill>
                <a:latin typeface="Times New Roman" panose="02020603050405020304" pitchFamily="18" charset="0"/>
                <a:cs typeface="Times New Roman" panose="02020603050405020304" pitchFamily="18" charset="0"/>
              </a:rPr>
              <a:t>, 99%.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Особливістю</a:t>
            </a:r>
            <a:r>
              <a:rPr lang="ru-RU" sz="2000" dirty="0">
                <a:solidFill>
                  <a:schemeClr val="accent5">
                    <a:lumMod val="75000"/>
                  </a:schemeClr>
                </a:solidFill>
                <a:latin typeface="Times New Roman" panose="02020603050405020304" pitchFamily="18" charset="0"/>
                <a:cs typeface="Times New Roman" panose="02020603050405020304" pitchFamily="18" charset="0"/>
              </a:rPr>
              <a:t> і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дуже</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важливою</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перевагою</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міні-імплантів</a:t>
            </a:r>
            <a:r>
              <a:rPr lang="ru-RU" sz="2000" dirty="0">
                <a:solidFill>
                  <a:schemeClr val="accent5">
                    <a:lumMod val="75000"/>
                  </a:schemeClr>
                </a:solidFill>
                <a:latin typeface="Times New Roman" panose="02020603050405020304" pitchFamily="18" charset="0"/>
                <a:cs typeface="Times New Roman" panose="02020603050405020304" pitchFamily="18" charset="0"/>
              </a:rPr>
              <a:t> є те,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що</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їх</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можна</a:t>
            </a:r>
            <a:r>
              <a:rPr lang="ru-RU" sz="2000" dirty="0">
                <a:solidFill>
                  <a:schemeClr val="accent5">
                    <a:lumMod val="75000"/>
                  </a:schemeClr>
                </a:solidFill>
                <a:latin typeface="Times New Roman" panose="02020603050405020304" pitchFamily="18" charset="0"/>
                <a:cs typeface="Times New Roman" panose="02020603050405020304" pitchFamily="18" charset="0"/>
              </a:rPr>
              <a:t> легко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монтувати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навіть</a:t>
            </a:r>
            <a:r>
              <a:rPr lang="ru-RU" sz="2000" dirty="0">
                <a:solidFill>
                  <a:schemeClr val="accent5">
                    <a:lumMod val="75000"/>
                  </a:schemeClr>
                </a:solidFill>
                <a:latin typeface="Times New Roman" panose="02020603050405020304" pitchFamily="18" charset="0"/>
                <a:cs typeface="Times New Roman" panose="02020603050405020304" pitchFamily="18" charset="0"/>
              </a:rPr>
              <a:t> на тих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ділянках</a:t>
            </a:r>
            <a:r>
              <a:rPr lang="ru-RU" sz="2000" dirty="0">
                <a:solidFill>
                  <a:schemeClr val="accent5">
                    <a:lumMod val="75000"/>
                  </a:schemeClr>
                </a:solidFill>
                <a:latin typeface="Times New Roman" panose="02020603050405020304" pitchFamily="18" charset="0"/>
                <a:cs typeface="Times New Roman" panose="02020603050405020304" pitchFamily="18" charset="0"/>
              </a:rPr>
              <a:t>, де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кістка</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має</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пористу</a:t>
            </a:r>
            <a:r>
              <a:rPr lang="ru-RU" sz="2000" dirty="0">
                <a:solidFill>
                  <a:schemeClr val="accent5">
                    <a:lumMod val="75000"/>
                  </a:schemeClr>
                </a:solidFill>
                <a:latin typeface="Times New Roman" panose="02020603050405020304" pitchFamily="18" charset="0"/>
                <a:cs typeface="Times New Roman" panose="02020603050405020304" pitchFamily="18" charset="0"/>
              </a:rPr>
              <a:t> структуру.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Крім</a:t>
            </a:r>
            <a:r>
              <a:rPr lang="ru-RU" sz="2000" dirty="0">
                <a:solidFill>
                  <a:schemeClr val="accent5">
                    <a:lumMod val="75000"/>
                  </a:schemeClr>
                </a:solidFill>
                <a:latin typeface="Times New Roman" panose="02020603050405020304" pitchFamily="18" charset="0"/>
                <a:cs typeface="Times New Roman" panose="02020603050405020304" pitchFamily="18" charset="0"/>
              </a:rPr>
              <a:t> того,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унікальна</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конструкція</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дозволяє</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працювати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навіть</a:t>
            </a:r>
            <a:r>
              <a:rPr lang="ru-RU" sz="2000" dirty="0">
                <a:solidFill>
                  <a:schemeClr val="accent5">
                    <a:lumMod val="75000"/>
                  </a:schemeClr>
                </a:solidFill>
                <a:latin typeface="Times New Roman" panose="02020603050405020304" pitchFamily="18" charset="0"/>
                <a:cs typeface="Times New Roman" panose="02020603050405020304" pitchFamily="18" charset="0"/>
              </a:rPr>
              <a:t> з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тими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частинами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щелепи</a:t>
            </a:r>
            <a:r>
              <a:rPr lang="ru-RU" sz="2000" dirty="0">
                <a:solidFill>
                  <a:schemeClr val="accent5">
                    <a:lumMod val="75000"/>
                  </a:schemeClr>
                </a:solidFill>
                <a:latin typeface="Times New Roman" panose="02020603050405020304" pitchFamily="18" charset="0"/>
                <a:cs typeface="Times New Roman" panose="02020603050405020304" pitchFamily="18" charset="0"/>
              </a:rPr>
              <a:t>, де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обсяги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кісткової</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тканини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невеликі</a:t>
            </a:r>
            <a:r>
              <a:rPr lang="ru-RU" sz="2000" dirty="0">
                <a:solidFill>
                  <a:schemeClr val="accent5">
                    <a:lumMod val="75000"/>
                  </a:schemeClr>
                </a:solidFill>
                <a:latin typeface="Times New Roman" panose="02020603050405020304" pitchFamily="18" charset="0"/>
                <a:cs typeface="Times New Roman" panose="02020603050405020304" pitchFamily="18" charset="0"/>
              </a:rPr>
              <a:t>. У кожного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міні-імпланта</a:t>
            </a:r>
            <a:r>
              <a:rPr lang="ru-RU" sz="2000" dirty="0">
                <a:solidFill>
                  <a:schemeClr val="accent5">
                    <a:lumMod val="75000"/>
                  </a:schemeClr>
                </a:solidFill>
                <a:latin typeface="Times New Roman" panose="02020603050405020304" pitchFamily="18" charset="0"/>
                <a:cs typeface="Times New Roman" panose="02020603050405020304" pitchFamily="18" charset="0"/>
              </a:rPr>
              <a:t> є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сертифікат</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якості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Це</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дійсно</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надійні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конструкції</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які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гарантують</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мінімальні</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ризики</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руйнування</a:t>
            </a:r>
            <a:r>
              <a:rPr lang="ru-RU" sz="2000" dirty="0">
                <a:solidFill>
                  <a:schemeClr val="accent5">
                    <a:lumMod val="75000"/>
                  </a:schemeClr>
                </a:solidFill>
                <a:latin typeface="Times New Roman" panose="02020603050405020304" pitchFamily="18" charset="0"/>
                <a:cs typeface="Times New Roman" panose="02020603050405020304" pitchFamily="18" charset="0"/>
              </a:rPr>
              <a:t> і максимально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надійну</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фіксацію</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Виробник</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дає</a:t>
            </a:r>
            <a:r>
              <a:rPr lang="ru-RU" sz="2000" dirty="0">
                <a:solidFill>
                  <a:schemeClr val="accent5">
                    <a:lumMod val="75000"/>
                  </a:schemeClr>
                </a:solidFill>
                <a:latin typeface="Times New Roman" panose="02020603050405020304" pitchFamily="18" charset="0"/>
                <a:cs typeface="Times New Roman" panose="02020603050405020304" pitchFamily="18" charset="0"/>
              </a:rPr>
              <a:t> не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менше</a:t>
            </a:r>
            <a:r>
              <a:rPr lang="ru-RU" sz="2000" dirty="0">
                <a:solidFill>
                  <a:schemeClr val="accent5">
                    <a:lumMod val="75000"/>
                  </a:schemeClr>
                </a:solidFill>
                <a:latin typeface="Times New Roman" panose="02020603050405020304" pitchFamily="18" charset="0"/>
                <a:cs typeface="Times New Roman" panose="02020603050405020304" pitchFamily="18" charset="0"/>
              </a:rPr>
              <a:t> 10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років</a:t>
            </a:r>
            <a:r>
              <a:rPr lang="ru-RU" sz="2000" dirty="0">
                <a:solidFill>
                  <a:schemeClr val="accent5">
                    <a:lumMod val="75000"/>
                  </a:schemeClr>
                </a:solidFill>
                <a:latin typeface="Times New Roman" panose="02020603050405020304" pitchFamily="18" charset="0"/>
                <a:cs typeface="Times New Roman" panose="02020603050405020304" pitchFamily="18" charset="0"/>
              </a:rPr>
              <a:t>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гарантії</a:t>
            </a:r>
            <a:r>
              <a:rPr lang="ru-RU" sz="2000" dirty="0">
                <a:solidFill>
                  <a:schemeClr val="accent5">
                    <a:lumMod val="75000"/>
                  </a:schemeClr>
                </a:solidFill>
                <a:latin typeface="Times New Roman" panose="02020603050405020304" pitchFamily="18" charset="0"/>
                <a:cs typeface="Times New Roman" panose="02020603050405020304" pitchFamily="18" charset="0"/>
              </a:rPr>
              <a:t> на свою </a:t>
            </a:r>
            <a:r>
              <a:rPr lang="ru-RU" sz="2000" dirty="0" err="1">
                <a:solidFill>
                  <a:schemeClr val="accent5">
                    <a:lumMod val="75000"/>
                  </a:schemeClr>
                </a:solidFill>
                <a:latin typeface="Times New Roman" panose="02020603050405020304" pitchFamily="18" charset="0"/>
                <a:cs typeface="Times New Roman" panose="02020603050405020304" pitchFamily="18" charset="0"/>
              </a:rPr>
              <a:t>продукцію</a:t>
            </a:r>
            <a:r>
              <a:rPr lang="ru-RU" sz="2000" dirty="0">
                <a:solidFill>
                  <a:schemeClr val="accent5">
                    <a:lumMod val="75000"/>
                  </a:schemeClr>
                </a:solidFill>
                <a:latin typeface="Times New Roman" panose="02020603050405020304" pitchFamily="18" charset="0"/>
                <a:cs typeface="Times New Roman" panose="02020603050405020304" pitchFamily="18" charset="0"/>
              </a:rPr>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Рисунок 1"/>
          <p:cNvPicPr>
            <a:picLocks noChangeAspect="1"/>
          </p:cNvPicPr>
          <p:nvPr/>
        </p:nvPicPr>
        <p:blipFill>
          <a:blip r:embed="rId2"/>
          <a:srcRect/>
          <a:stretch>
            <a:fillRect/>
          </a:stretch>
        </p:blipFill>
        <p:spPr bwMode="auto">
          <a:xfrm>
            <a:off x="271463" y="428625"/>
            <a:ext cx="11487150" cy="5815013"/>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5594350"/>
          </a:xfrm>
        </p:spPr>
        <p:txBody>
          <a:bodyPr rtlCol="0">
            <a:normAutofit/>
          </a:bodyPr>
          <a:lstStyle/>
          <a:p>
            <a:pPr algn="ctr" fontAlgn="auto">
              <a:spcAft>
                <a:spcPts val="0"/>
              </a:spcAft>
              <a:defRPr/>
            </a:pPr>
            <a:r>
              <a:rPr lang="ru-RU" sz="2200" dirty="0">
                <a:solidFill>
                  <a:schemeClr val="accent5">
                    <a:lumMod val="75000"/>
                  </a:schemeClr>
                </a:solidFill>
                <a:latin typeface="Times New Roman" panose="02020603050405020304" pitchFamily="18" charset="0"/>
                <a:cs typeface="Times New Roman" panose="02020603050405020304" pitchFamily="18" charset="0"/>
              </a:rPr>
              <a:t>Де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використовуються</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міні-імпланти</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br>
              <a:rPr lang="ru-RU" sz="2200" dirty="0">
                <a:solidFill>
                  <a:schemeClr val="accent5">
                    <a:lumMod val="75000"/>
                  </a:schemeClr>
                </a:solidFill>
                <a:latin typeface="Times New Roman" panose="02020603050405020304" pitchFamily="18" charset="0"/>
                <a:cs typeface="Times New Roman" panose="02020603050405020304" pitchFamily="18" charset="0"/>
              </a:rPr>
            </a:br>
            <a:r>
              <a:rPr lang="ru-RU" sz="2200" dirty="0">
                <a:solidFill>
                  <a:schemeClr val="accent5">
                    <a:lumMod val="75000"/>
                  </a:schemeClr>
                </a:solidFill>
                <a:latin typeface="Times New Roman" panose="02020603050405020304" pitchFamily="18" charset="0"/>
                <a:cs typeface="Times New Roman" panose="02020603050405020304" pitchFamily="18" charset="0"/>
              </a:rPr>
              <a:t/>
            </a:r>
            <a:br>
              <a:rPr lang="ru-RU" sz="2200" dirty="0">
                <a:solidFill>
                  <a:schemeClr val="accent5">
                    <a:lumMod val="75000"/>
                  </a:schemeClr>
                </a:solidFill>
                <a:latin typeface="Times New Roman" panose="02020603050405020304" pitchFamily="18" charset="0"/>
                <a:cs typeface="Times New Roman" panose="02020603050405020304" pitchFamily="18" charset="0"/>
              </a:rPr>
            </a:br>
            <a:r>
              <a:rPr lang="ru-RU" sz="2200" dirty="0" err="1">
                <a:solidFill>
                  <a:schemeClr val="accent5">
                    <a:lumMod val="75000"/>
                  </a:schemeClr>
                </a:solidFill>
                <a:latin typeface="Times New Roman" panose="02020603050405020304" pitchFamily="18" charset="0"/>
                <a:cs typeface="Times New Roman" panose="02020603050405020304" pitchFamily="18" charset="0"/>
              </a:rPr>
              <a:t>Подібні</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конструкції</a:t>
            </a:r>
            <a:r>
              <a:rPr lang="ru-RU" sz="2200" dirty="0">
                <a:solidFill>
                  <a:schemeClr val="accent5">
                    <a:lumMod val="75000"/>
                  </a:schemeClr>
                </a:solidFill>
                <a:latin typeface="Times New Roman" panose="02020603050405020304" pitchFamily="18" charset="0"/>
                <a:cs typeface="Times New Roman" panose="02020603050405020304" pitchFamily="18" charset="0"/>
              </a:rPr>
              <a:t> в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російській</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стоматології</a:t>
            </a:r>
            <a:r>
              <a:rPr lang="ru-RU" sz="2200" dirty="0">
                <a:solidFill>
                  <a:schemeClr val="accent5">
                    <a:lumMod val="75000"/>
                  </a:schemeClr>
                </a:solidFill>
                <a:latin typeface="Times New Roman" panose="02020603050405020304" pitchFamily="18" charset="0"/>
                <a:cs typeface="Times New Roman" panose="02020603050405020304" pitchFamily="18" charset="0"/>
              </a:rPr>
              <a:t> стали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застосовувати</a:t>
            </a:r>
            <a:r>
              <a:rPr lang="ru-RU" sz="2200" dirty="0">
                <a:solidFill>
                  <a:schemeClr val="accent5">
                    <a:lumMod val="75000"/>
                  </a:schemeClr>
                </a:solidFill>
                <a:latin typeface="Times New Roman" panose="02020603050405020304" pitchFamily="18" charset="0"/>
                <a:cs typeface="Times New Roman" panose="02020603050405020304" pitchFamily="18" charset="0"/>
              </a:rPr>
              <a:t> не так давно. Але вони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вже</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встигли</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завоювати</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величезну</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популярність</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завдяки</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наявності</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великої</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кількості</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плюсів</a:t>
            </a:r>
            <a:r>
              <a:rPr lang="ru-RU" sz="2200" dirty="0">
                <a:solidFill>
                  <a:schemeClr val="accent5">
                    <a:lumMod val="75000"/>
                  </a:schemeClr>
                </a:solidFill>
                <a:latin typeface="Times New Roman" panose="02020603050405020304" pitchFamily="18" charset="0"/>
                <a:cs typeface="Times New Roman" panose="02020603050405020304" pitchFamily="18" charset="0"/>
              </a:rPr>
              <a:t>. Зараз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їх</a:t>
            </a:r>
            <a:r>
              <a:rPr lang="ru-RU" sz="2200" dirty="0">
                <a:solidFill>
                  <a:schemeClr val="accent5">
                    <a:lumMod val="75000"/>
                  </a:schemeClr>
                </a:solidFill>
                <a:latin typeface="Times New Roman" panose="02020603050405020304" pitchFamily="18" charset="0"/>
                <a:cs typeface="Times New Roman" panose="02020603050405020304" pitchFamily="18" charset="0"/>
              </a:rPr>
              <a:t> широко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використовують</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ортодонти</a:t>
            </a:r>
            <a:r>
              <a:rPr lang="ru-RU" sz="2200" dirty="0">
                <a:solidFill>
                  <a:schemeClr val="accent5">
                    <a:lumMod val="75000"/>
                  </a:schemeClr>
                </a:solidFill>
                <a:latin typeface="Times New Roman" panose="02020603050405020304" pitchFamily="18" charset="0"/>
                <a:cs typeface="Times New Roman" panose="02020603050405020304" pitchFamily="18" charset="0"/>
              </a:rPr>
              <a:t> в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декількох</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ситуаціях</a:t>
            </a:r>
            <a:r>
              <a:rPr lang="ru-RU" sz="2200" dirty="0">
                <a:solidFill>
                  <a:schemeClr val="accent5">
                    <a:lumMod val="75000"/>
                  </a:schemeClr>
                </a:solidFill>
                <a:latin typeface="Times New Roman" panose="02020603050405020304" pitchFamily="18" charset="0"/>
                <a:cs typeface="Times New Roman" panose="02020603050405020304" pitchFamily="18" charset="0"/>
              </a:rPr>
              <a:t>. В першу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чергу</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міні-протезування</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корисно</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тоді</a:t>
            </a:r>
            <a:r>
              <a:rPr lang="ru-RU" sz="2200" dirty="0">
                <a:solidFill>
                  <a:schemeClr val="accent5">
                    <a:lumMod val="75000"/>
                  </a:schemeClr>
                </a:solidFill>
                <a:latin typeface="Times New Roman" panose="02020603050405020304" pitchFamily="18" charset="0"/>
                <a:cs typeface="Times New Roman" panose="02020603050405020304" pitchFamily="18" charset="0"/>
              </a:rPr>
              <a:t>, коли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потрібно</a:t>
            </a:r>
            <a:r>
              <a:rPr lang="ru-RU" sz="2200" dirty="0">
                <a:solidFill>
                  <a:schemeClr val="accent5">
                    <a:lumMod val="75000"/>
                  </a:schemeClr>
                </a:solidFill>
                <a:latin typeface="Times New Roman" panose="02020603050405020304" pitchFamily="18" charset="0"/>
                <a:cs typeface="Times New Roman" panose="02020603050405020304" pitchFamily="18" charset="0"/>
              </a:rPr>
              <a:t> провести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підготовку</a:t>
            </a:r>
            <a:r>
              <a:rPr lang="ru-RU" sz="2200" dirty="0">
                <a:solidFill>
                  <a:schemeClr val="accent5">
                    <a:lumMod val="75000"/>
                  </a:schemeClr>
                </a:solidFill>
                <a:latin typeface="Times New Roman" panose="02020603050405020304" pitchFamily="18" charset="0"/>
                <a:cs typeface="Times New Roman" panose="02020603050405020304" pitchFamily="18" charset="0"/>
              </a:rPr>
              <a:t> до установки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постійних</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протезів</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Міні-імпланти</a:t>
            </a:r>
            <a:r>
              <a:rPr lang="ru-RU" sz="2200" dirty="0">
                <a:solidFill>
                  <a:schemeClr val="accent5">
                    <a:lumMod val="75000"/>
                  </a:schemeClr>
                </a:solidFill>
                <a:latin typeface="Times New Roman" panose="02020603050405020304" pitchFamily="18" charset="0"/>
                <a:cs typeface="Times New Roman" panose="02020603050405020304" pitchFamily="18" charset="0"/>
              </a:rPr>
              <a:t> є хорошим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засобом</a:t>
            </a:r>
            <a:r>
              <a:rPr lang="ru-RU" sz="2200" dirty="0">
                <a:solidFill>
                  <a:schemeClr val="accent5">
                    <a:lumMod val="75000"/>
                  </a:schemeClr>
                </a:solidFill>
                <a:latin typeface="Times New Roman" panose="02020603050405020304" pitchFamily="18" charset="0"/>
                <a:cs typeface="Times New Roman" panose="02020603050405020304" pitchFamily="18" charset="0"/>
              </a:rPr>
              <a:t> для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запобігання</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зсуву</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вже</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наявних</a:t>
            </a:r>
            <a:r>
              <a:rPr lang="ru-RU" sz="2200" dirty="0">
                <a:solidFill>
                  <a:schemeClr val="accent5">
                    <a:lumMod val="75000"/>
                  </a:schemeClr>
                </a:solidFill>
                <a:latin typeface="Times New Roman" panose="02020603050405020304" pitchFamily="18" charset="0"/>
                <a:cs typeface="Times New Roman" panose="02020603050405020304" pitchFamily="18" charset="0"/>
              </a:rPr>
              <a:t> у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пацієнта</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зубів</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Це</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важливо</a:t>
            </a:r>
            <a:r>
              <a:rPr lang="ru-RU" sz="2200" dirty="0">
                <a:solidFill>
                  <a:schemeClr val="accent5">
                    <a:lumMod val="75000"/>
                  </a:schemeClr>
                </a:solidFill>
                <a:latin typeface="Times New Roman" panose="02020603050405020304" pitchFamily="18" charset="0"/>
                <a:cs typeface="Times New Roman" panose="02020603050405020304" pitchFamily="18" charset="0"/>
              </a:rPr>
              <a:t> в тих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випадках</a:t>
            </a:r>
            <a:r>
              <a:rPr lang="ru-RU" sz="2200" dirty="0">
                <a:solidFill>
                  <a:schemeClr val="accent5">
                    <a:lumMod val="75000"/>
                  </a:schemeClr>
                </a:solidFill>
                <a:latin typeface="Times New Roman" panose="02020603050405020304" pitchFamily="18" charset="0"/>
                <a:cs typeface="Times New Roman" panose="02020603050405020304" pitchFamily="18" charset="0"/>
              </a:rPr>
              <a:t>, коли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заміну</a:t>
            </a:r>
            <a:r>
              <a:rPr lang="ru-RU" sz="2200" dirty="0">
                <a:solidFill>
                  <a:schemeClr val="accent5">
                    <a:lumMod val="75000"/>
                  </a:schemeClr>
                </a:solidFill>
                <a:latin typeface="Times New Roman" panose="02020603050405020304" pitchFamily="18" charset="0"/>
                <a:cs typeface="Times New Roman" panose="02020603050405020304" pitchFamily="18" charset="0"/>
              </a:rPr>
              <a:t> зубного ряду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неможливо</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зробити</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відразу</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Крім</a:t>
            </a:r>
            <a:r>
              <a:rPr lang="ru-RU" sz="2200" dirty="0">
                <a:solidFill>
                  <a:schemeClr val="accent5">
                    <a:lumMod val="75000"/>
                  </a:schemeClr>
                </a:solidFill>
                <a:latin typeface="Times New Roman" panose="02020603050405020304" pitchFamily="18" charset="0"/>
                <a:cs typeface="Times New Roman" panose="02020603050405020304" pitchFamily="18" charset="0"/>
              </a:rPr>
              <a:t> того,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міні-імпланти</a:t>
            </a:r>
            <a:r>
              <a:rPr lang="ru-RU" sz="2200" dirty="0">
                <a:solidFill>
                  <a:schemeClr val="accent5">
                    <a:lumMod val="75000"/>
                  </a:schemeClr>
                </a:solidFill>
                <a:latin typeface="Times New Roman" panose="02020603050405020304" pitchFamily="18" charset="0"/>
                <a:cs typeface="Times New Roman" panose="02020603050405020304" pitchFamily="18" charset="0"/>
              </a:rPr>
              <a:t> в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ортодонтії</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дуже</a:t>
            </a:r>
            <a:r>
              <a:rPr lang="ru-RU" sz="2200" dirty="0">
                <a:solidFill>
                  <a:schemeClr val="accent5">
                    <a:lumMod val="75000"/>
                  </a:schemeClr>
                </a:solidFill>
                <a:latin typeface="Times New Roman" panose="02020603050405020304" pitchFamily="18" charset="0"/>
                <a:cs typeface="Times New Roman" panose="02020603050405020304" pitchFamily="18" charset="0"/>
              </a:rPr>
              <a:t> добре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працюють</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зі</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знімними</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пристосуваннями</a:t>
            </a:r>
            <a:r>
              <a:rPr lang="ru-RU" sz="2200" dirty="0">
                <a:solidFill>
                  <a:schemeClr val="accent5">
                    <a:lumMod val="75000"/>
                  </a:schemeClr>
                </a:solidFill>
                <a:latin typeface="Times New Roman" panose="02020603050405020304" pitchFamily="18" charset="0"/>
                <a:cs typeface="Times New Roman" panose="02020603050405020304" pitchFamily="18" charset="0"/>
              </a:rPr>
              <a:t>. За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рахунок</a:t>
            </a:r>
            <a:r>
              <a:rPr lang="ru-RU" sz="2200" dirty="0">
                <a:solidFill>
                  <a:schemeClr val="accent5">
                    <a:lumMod val="75000"/>
                  </a:schemeClr>
                </a:solidFill>
                <a:latin typeface="Times New Roman" panose="02020603050405020304" pitchFamily="18" charset="0"/>
                <a:cs typeface="Times New Roman" panose="02020603050405020304" pitchFamily="18" charset="0"/>
              </a:rPr>
              <a:t> такого типу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протезування</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здійснюється</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чудова</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стабілізація</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щелепи</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Встановлювати</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знімні</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протези</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можна</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відразу</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після</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завершення</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роботи</a:t>
            </a:r>
            <a:r>
              <a:rPr lang="ru-RU" sz="2200" dirty="0">
                <a:solidFill>
                  <a:schemeClr val="accent5">
                    <a:lumMod val="75000"/>
                  </a:schemeClr>
                </a:solidFill>
                <a:latin typeface="Times New Roman" panose="02020603050405020304" pitchFamily="18" charset="0"/>
                <a:cs typeface="Times New Roman" panose="02020603050405020304" pitchFamily="18" charset="0"/>
              </a:rPr>
              <a:t> з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імплантації</a:t>
            </a:r>
            <a:r>
              <a:rPr lang="ru-RU" sz="2200" dirty="0">
                <a:solidFill>
                  <a:schemeClr val="accent5">
                    <a:lumMod val="75000"/>
                  </a:schemeClr>
                </a:solidFill>
                <a:latin typeface="Times New Roman" panose="02020603050405020304" pitchFamily="18" charset="0"/>
                <a:cs typeface="Times New Roman" panose="02020603050405020304" pitchFamily="18" charset="0"/>
              </a:rPr>
              <a:t> штифта.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Це</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дуже</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зручно</a:t>
            </a:r>
            <a:r>
              <a:rPr lang="ru-RU" sz="2200" dirty="0">
                <a:solidFill>
                  <a:schemeClr val="accent5">
                    <a:lumMod val="75000"/>
                  </a:schemeClr>
                </a:solidFill>
                <a:latin typeface="Times New Roman" panose="02020603050405020304" pitchFamily="18" charset="0"/>
                <a:cs typeface="Times New Roman" panose="02020603050405020304" pitchFamily="18" charset="0"/>
              </a:rPr>
              <a:t> і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дозволяє</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уникнути</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необхідності</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тривалого</a:t>
            </a:r>
            <a:r>
              <a:rPr lang="ru-RU" sz="2200" dirty="0">
                <a:solidFill>
                  <a:schemeClr val="accent5">
                    <a:lumMod val="75000"/>
                  </a:schemeClr>
                </a:solidFill>
                <a:latin typeface="Times New Roman" panose="02020603050405020304" pitchFamily="18" charset="0"/>
                <a:cs typeface="Times New Roman" panose="02020603050405020304" pitchFamily="18" charset="0"/>
              </a:rPr>
              <a:t> </a:t>
            </a:r>
            <a:r>
              <a:rPr lang="ru-RU" sz="2200" dirty="0" err="1">
                <a:solidFill>
                  <a:schemeClr val="accent5">
                    <a:lumMod val="75000"/>
                  </a:schemeClr>
                </a:solidFill>
                <a:latin typeface="Times New Roman" panose="02020603050405020304" pitchFamily="18" charset="0"/>
                <a:cs typeface="Times New Roman" panose="02020603050405020304" pitchFamily="18" charset="0"/>
              </a:rPr>
              <a:t>очікування</a:t>
            </a:r>
            <a:r>
              <a:rPr lang="ru-RU" sz="2200" dirty="0">
                <a:solidFill>
                  <a:schemeClr val="accent5">
                    <a:lumMod val="75000"/>
                  </a:schemeClr>
                </a:solidFill>
                <a:latin typeface="Times New Roman" panose="02020603050405020304" pitchFamily="18" charset="0"/>
                <a:cs typeface="Times New Roman" panose="02020603050405020304" pitchFamily="18" charset="0"/>
              </a:rPr>
              <a:t>.</a:t>
            </a:r>
            <a:r>
              <a:rPr lang="ru-RU" dirty="0"/>
              <a:t/>
            </a:r>
            <a:br>
              <a:rPr lang="ru-RU" dirty="0"/>
            </a:b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Рисунок 2"/>
          <p:cNvPicPr>
            <a:picLocks noChangeAspect="1"/>
          </p:cNvPicPr>
          <p:nvPr/>
        </p:nvPicPr>
        <p:blipFill>
          <a:blip r:embed="rId2"/>
          <a:srcRect/>
          <a:stretch>
            <a:fillRect/>
          </a:stretch>
        </p:blipFill>
        <p:spPr bwMode="auto">
          <a:xfrm>
            <a:off x="571500" y="385763"/>
            <a:ext cx="11329988" cy="5929312"/>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5856288"/>
          </a:xfrm>
        </p:spPr>
        <p:txBody>
          <a:bodyPr rtlCol="0">
            <a:normAutofit fontScale="90000"/>
          </a:bodyPr>
          <a:lstStyle/>
          <a:p>
            <a:pPr algn="ctr" fontAlgn="auto">
              <a:spcAft>
                <a:spcPts val="0"/>
              </a:spcAft>
              <a:defRPr/>
            </a:pPr>
            <a:r>
              <a:rPr lang="ru-RU" sz="1600" dirty="0" err="1">
                <a:solidFill>
                  <a:srgbClr val="002060"/>
                </a:solidFill>
                <a:latin typeface="Times New Roman" panose="02020603050405020304" pitchFamily="18" charset="0"/>
                <a:cs typeface="Times New Roman" panose="02020603050405020304" pitchFamily="18" charset="0"/>
              </a:rPr>
              <a:t>Плюси</a:t>
            </a:r>
            <a:r>
              <a:rPr lang="ru-RU" sz="1600" dirty="0">
                <a:solidFill>
                  <a:srgbClr val="002060"/>
                </a:solidFill>
                <a:latin typeface="Times New Roman" panose="02020603050405020304" pitchFamily="18" charset="0"/>
                <a:cs typeface="Times New Roman" panose="02020603050405020304" pitchFamily="18" charset="0"/>
              </a:rPr>
              <a:t> і </a:t>
            </a:r>
            <a:r>
              <a:rPr lang="ru-RU" sz="1600" dirty="0" err="1">
                <a:solidFill>
                  <a:srgbClr val="002060"/>
                </a:solidFill>
                <a:latin typeface="Times New Roman" panose="02020603050405020304" pitchFamily="18" charset="0"/>
                <a:cs typeface="Times New Roman" panose="02020603050405020304" pitchFamily="18" charset="0"/>
              </a:rPr>
              <a:t>мінуси</a:t>
            </a:r>
            <a:r>
              <a:rPr lang="ru-RU" sz="1600" dirty="0">
                <a:solidFill>
                  <a:srgbClr val="002060"/>
                </a:solidFill>
                <a:latin typeface="Times New Roman" panose="02020603050405020304" pitchFamily="18" charset="0"/>
                <a:cs typeface="Times New Roman" panose="02020603050405020304" pitchFamily="18" charset="0"/>
              </a:rPr>
              <a:t> </a:t>
            </a:r>
            <a:r>
              <a:rPr lang="ru-RU" sz="1600" dirty="0">
                <a:solidFill>
                  <a:srgbClr val="FF0000"/>
                </a:solidFill>
                <a:latin typeface="Times New Roman" panose="02020603050405020304" pitchFamily="18" charset="0"/>
                <a:cs typeface="Times New Roman" panose="02020603050405020304" pitchFamily="18" charset="0"/>
              </a:rPr>
              <a:t/>
            </a:r>
            <a:br>
              <a:rPr lang="ru-RU" sz="1600" dirty="0">
                <a:solidFill>
                  <a:srgbClr val="FF0000"/>
                </a:solidFill>
                <a:latin typeface="Times New Roman" panose="02020603050405020304" pitchFamily="18" charset="0"/>
                <a:cs typeface="Times New Roman" panose="02020603050405020304" pitchFamily="18" charset="0"/>
              </a:rPr>
            </a:br>
            <a:r>
              <a:rPr lang="ru-RU" sz="1600" dirty="0">
                <a:solidFill>
                  <a:srgbClr val="FF0000"/>
                </a:solidFill>
                <a:latin typeface="Times New Roman" panose="02020603050405020304" pitchFamily="18" charset="0"/>
                <a:cs typeface="Times New Roman" panose="02020603050405020304" pitchFamily="18" charset="0"/>
              </a:rPr>
              <a:t/>
            </a:r>
            <a:br>
              <a:rPr lang="ru-RU" sz="1600" dirty="0">
                <a:solidFill>
                  <a:srgbClr val="FF0000"/>
                </a:solidFill>
                <a:latin typeface="Times New Roman" panose="02020603050405020304" pitchFamily="18" charset="0"/>
                <a:cs typeface="Times New Roman" panose="02020603050405020304" pitchFamily="18" charset="0"/>
              </a:rPr>
            </a:br>
            <a:r>
              <a:rPr lang="ru-RU" sz="1600" dirty="0">
                <a:solidFill>
                  <a:srgbClr val="FF0000"/>
                </a:solidFill>
                <a:latin typeface="Times New Roman" panose="02020603050405020304" pitchFamily="18" charset="0"/>
                <a:cs typeface="Times New Roman" panose="02020603050405020304" pitchFamily="18" charset="0"/>
              </a:rPr>
              <a:t>У </a:t>
            </a:r>
            <a:r>
              <a:rPr lang="ru-RU" sz="1600" dirty="0" err="1">
                <a:solidFill>
                  <a:srgbClr val="FF0000"/>
                </a:solidFill>
                <a:latin typeface="Times New Roman" panose="02020603050405020304" pitchFamily="18" charset="0"/>
                <a:cs typeface="Times New Roman" panose="02020603050405020304" pitchFamily="18" charset="0"/>
              </a:rPr>
              <a:t>процедури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міні-імплантації</a:t>
            </a:r>
            <a:r>
              <a:rPr lang="ru-RU" sz="1600" dirty="0">
                <a:solidFill>
                  <a:srgbClr val="FF0000"/>
                </a:solidFill>
                <a:latin typeface="Times New Roman" panose="02020603050405020304" pitchFamily="18" charset="0"/>
                <a:cs typeface="Times New Roman" panose="02020603050405020304" pitchFamily="18" charset="0"/>
              </a:rPr>
              <a:t> є </a:t>
            </a:r>
            <a:r>
              <a:rPr lang="ru-RU" sz="1600" dirty="0" err="1">
                <a:solidFill>
                  <a:srgbClr val="FF0000"/>
                </a:solidFill>
                <a:latin typeface="Times New Roman" panose="02020603050405020304" pitchFamily="18" charset="0"/>
                <a:cs typeface="Times New Roman" panose="02020603050405020304" pitchFamily="18" charset="0"/>
              </a:rPr>
              <a:t>чимало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позитивних</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якостей</a:t>
            </a:r>
            <a:r>
              <a:rPr lang="ru-RU" sz="1600" dirty="0">
                <a:solidFill>
                  <a:srgbClr val="FF0000"/>
                </a:solidFill>
                <a:latin typeface="Times New Roman" panose="02020603050405020304" pitchFamily="18" charset="0"/>
                <a:cs typeface="Times New Roman" panose="02020603050405020304" pitchFamily="18" charset="0"/>
              </a:rPr>
              <a:t>, а й </a:t>
            </a:r>
            <a:r>
              <a:rPr lang="ru-RU" sz="1600" dirty="0" err="1">
                <a:solidFill>
                  <a:srgbClr val="FF0000"/>
                </a:solidFill>
                <a:latin typeface="Times New Roman" panose="02020603050405020304" pitchFamily="18" charset="0"/>
                <a:cs typeface="Times New Roman" panose="02020603050405020304" pitchFamily="18" charset="0"/>
              </a:rPr>
              <a:t>негативні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сторони</a:t>
            </a:r>
            <a:r>
              <a:rPr lang="ru-RU" sz="1600" dirty="0">
                <a:solidFill>
                  <a:srgbClr val="FF0000"/>
                </a:solidFill>
                <a:latin typeface="Times New Roman" panose="02020603050405020304" pitchFamily="18" charset="0"/>
                <a:cs typeface="Times New Roman" panose="02020603050405020304" pitchFamily="18" charset="0"/>
              </a:rPr>
              <a:t> у </a:t>
            </a:r>
            <a:r>
              <a:rPr lang="ru-RU" sz="1600" dirty="0" err="1">
                <a:solidFill>
                  <a:srgbClr val="FF0000"/>
                </a:solidFill>
                <a:latin typeface="Times New Roman" panose="02020603050405020304" pitchFamily="18" charset="0"/>
                <a:cs typeface="Times New Roman" panose="02020603050405020304" pitchFamily="18" charset="0"/>
              </a:rPr>
              <a:t>цього</a:t>
            </a:r>
            <a:r>
              <a:rPr lang="ru-RU" sz="1600" dirty="0">
                <a:solidFill>
                  <a:srgbClr val="FF0000"/>
                </a:solidFill>
                <a:latin typeface="Times New Roman" panose="02020603050405020304" pitchFamily="18" charset="0"/>
                <a:cs typeface="Times New Roman" panose="02020603050405020304" pitchFamily="18" charset="0"/>
              </a:rPr>
              <a:t> методу </a:t>
            </a:r>
            <a:r>
              <a:rPr lang="ru-RU" sz="1600" dirty="0" err="1">
                <a:solidFill>
                  <a:srgbClr val="FF0000"/>
                </a:solidFill>
                <a:latin typeface="Times New Roman" panose="02020603050405020304" pitchFamily="18" charset="0"/>
                <a:cs typeface="Times New Roman" panose="02020603050405020304" pitchFamily="18" charset="0"/>
              </a:rPr>
              <a:t>теж</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присутні</a:t>
            </a:r>
            <a:r>
              <a:rPr lang="ru-RU" sz="1600" dirty="0">
                <a:solidFill>
                  <a:srgbClr val="FF0000"/>
                </a:solidFill>
                <a:latin typeface="Times New Roman" panose="02020603050405020304" pitchFamily="18" charset="0"/>
                <a:cs typeface="Times New Roman" panose="02020603050405020304" pitchFamily="18" charset="0"/>
              </a:rPr>
              <a:t>, тому про них </a:t>
            </a:r>
            <a:r>
              <a:rPr lang="ru-RU" sz="1600" dirty="0" err="1">
                <a:solidFill>
                  <a:srgbClr val="FF0000"/>
                </a:solidFill>
                <a:latin typeface="Times New Roman" panose="02020603050405020304" pitchFamily="18" charset="0"/>
                <a:cs typeface="Times New Roman" panose="02020603050405020304" pitchFamily="18" charset="0"/>
              </a:rPr>
              <a:t>потрібно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обов’язково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пам’ятати</a:t>
            </a:r>
            <a:r>
              <a:rPr lang="ru-RU" sz="1600" dirty="0">
                <a:solidFill>
                  <a:srgbClr val="FF0000"/>
                </a:solidFill>
                <a:latin typeface="Times New Roman" panose="02020603050405020304" pitchFamily="18" charset="0"/>
                <a:cs typeface="Times New Roman" panose="02020603050405020304" pitchFamily="18" charset="0"/>
              </a:rPr>
              <a:t>. З </a:t>
            </a:r>
            <a:r>
              <a:rPr lang="ru-RU" sz="1600" dirty="0" err="1">
                <a:solidFill>
                  <a:srgbClr val="FF0000"/>
                </a:solidFill>
                <a:latin typeface="Times New Roman" panose="02020603050405020304" pitchFamily="18" charset="0"/>
                <a:cs typeface="Times New Roman" panose="02020603050405020304" pitchFamily="18" charset="0"/>
              </a:rPr>
              <a:t>плюсів</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варто</a:t>
            </a:r>
            <a:r>
              <a:rPr lang="ru-RU" sz="1600" dirty="0">
                <a:solidFill>
                  <a:srgbClr val="FF0000"/>
                </a:solidFill>
                <a:latin typeface="Times New Roman" panose="02020603050405020304" pitchFamily="18" charset="0"/>
                <a:cs typeface="Times New Roman" panose="02020603050405020304" pitchFamily="18" charset="0"/>
              </a:rPr>
              <a:t> в першу </a:t>
            </a:r>
            <a:r>
              <a:rPr lang="ru-RU" sz="1600" dirty="0" err="1">
                <a:solidFill>
                  <a:srgbClr val="FF0000"/>
                </a:solidFill>
                <a:latin typeface="Times New Roman" panose="02020603050405020304" pitchFamily="18" charset="0"/>
                <a:cs typeface="Times New Roman" panose="02020603050405020304" pitchFamily="18" charset="0"/>
              </a:rPr>
              <a:t>чергу</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відзначити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відсутність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необхідності</a:t>
            </a:r>
            <a:r>
              <a:rPr lang="ru-RU" sz="1600" dirty="0">
                <a:solidFill>
                  <a:srgbClr val="FF0000"/>
                </a:solidFill>
                <a:latin typeface="Times New Roman" panose="02020603050405020304" pitchFamily="18" charset="0"/>
                <a:cs typeface="Times New Roman" panose="02020603050405020304" pitchFamily="18" charset="0"/>
              </a:rPr>
              <a:t> в </a:t>
            </a:r>
            <a:r>
              <a:rPr lang="ru-RU" sz="1600" dirty="0" err="1">
                <a:solidFill>
                  <a:srgbClr val="FF0000"/>
                </a:solidFill>
                <a:latin typeface="Times New Roman" panose="02020603050405020304" pitchFamily="18" charset="0"/>
                <a:cs typeface="Times New Roman" panose="02020603050405020304" pitchFamily="18" charset="0"/>
              </a:rPr>
              <a:t>нарощуванні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кістково-щелепної</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тканини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Вік</a:t>
            </a:r>
            <a:r>
              <a:rPr lang="ru-RU" sz="1600" dirty="0">
                <a:solidFill>
                  <a:srgbClr val="FF0000"/>
                </a:solidFill>
                <a:latin typeface="Times New Roman" panose="02020603050405020304" pitchFamily="18" charset="0"/>
                <a:cs typeface="Times New Roman" panose="02020603050405020304" pitchFamily="18" charset="0"/>
              </a:rPr>
              <a:t> для установки </a:t>
            </a:r>
            <a:r>
              <a:rPr lang="ru-RU" sz="1600" dirty="0" err="1">
                <a:solidFill>
                  <a:srgbClr val="FF0000"/>
                </a:solidFill>
                <a:latin typeface="Times New Roman" panose="02020603050405020304" pitchFamily="18" charset="0"/>
                <a:cs typeface="Times New Roman" panose="02020603050405020304" pitchFamily="18" charset="0"/>
              </a:rPr>
              <a:t>подібного</a:t>
            </a:r>
            <a:r>
              <a:rPr lang="ru-RU" sz="1600" dirty="0">
                <a:solidFill>
                  <a:srgbClr val="FF0000"/>
                </a:solidFill>
                <a:latin typeface="Times New Roman" panose="02020603050405020304" pitchFamily="18" charset="0"/>
                <a:cs typeface="Times New Roman" panose="02020603050405020304" pitchFamily="18" charset="0"/>
              </a:rPr>
              <a:t> типу </a:t>
            </a:r>
            <a:r>
              <a:rPr lang="ru-RU" sz="1600" dirty="0" err="1">
                <a:solidFill>
                  <a:srgbClr val="FF0000"/>
                </a:solidFill>
                <a:latin typeface="Times New Roman" panose="02020603050405020304" pitchFamily="18" charset="0"/>
                <a:cs typeface="Times New Roman" panose="02020603050405020304" pitchFamily="18" charset="0"/>
              </a:rPr>
              <a:t>штифтів</a:t>
            </a:r>
            <a:r>
              <a:rPr lang="ru-RU" sz="1600" dirty="0">
                <a:solidFill>
                  <a:srgbClr val="FF0000"/>
                </a:solidFill>
                <a:latin typeface="Times New Roman" panose="02020603050405020304" pitchFamily="18" charset="0"/>
                <a:cs typeface="Times New Roman" panose="02020603050405020304" pitchFamily="18" charset="0"/>
              </a:rPr>
              <a:t> не є </a:t>
            </a:r>
            <a:r>
              <a:rPr lang="ru-RU" sz="1600" dirty="0" err="1">
                <a:solidFill>
                  <a:srgbClr val="FF0000"/>
                </a:solidFill>
                <a:latin typeface="Times New Roman" panose="02020603050405020304" pitchFamily="18" charset="0"/>
                <a:cs typeface="Times New Roman" panose="02020603050405020304" pitchFamily="18" charset="0"/>
              </a:rPr>
              <a:t>перешкодою</a:t>
            </a:r>
            <a:r>
              <a:rPr lang="ru-RU" sz="1600" dirty="0">
                <a:solidFill>
                  <a:srgbClr val="FF0000"/>
                </a:solidFill>
                <a:latin typeface="Times New Roman" panose="02020603050405020304" pitchFamily="18" charset="0"/>
                <a:cs typeface="Times New Roman" panose="02020603050405020304" pitchFamily="18" charset="0"/>
              </a:rPr>
              <a:t>. Тому </a:t>
            </a:r>
            <a:r>
              <a:rPr lang="ru-RU" sz="1600" dirty="0" err="1">
                <a:solidFill>
                  <a:srgbClr val="FF0000"/>
                </a:solidFill>
                <a:latin typeface="Times New Roman" panose="02020603050405020304" pitchFamily="18" charset="0"/>
                <a:cs typeface="Times New Roman" panose="02020603050405020304" pitchFamily="18" charset="0"/>
              </a:rPr>
              <a:t>міні-імплантація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зубів</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призначається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навіть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літнім</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пацієнтам</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Якщо</a:t>
            </a:r>
            <a:r>
              <a:rPr lang="ru-RU" sz="1600" dirty="0">
                <a:solidFill>
                  <a:srgbClr val="FF0000"/>
                </a:solidFill>
                <a:latin typeface="Times New Roman" panose="02020603050405020304" pitchFamily="18" charset="0"/>
                <a:cs typeface="Times New Roman" panose="02020603050405020304" pitchFamily="18" charset="0"/>
              </a:rPr>
              <a:t> є </a:t>
            </a:r>
            <a:r>
              <a:rPr lang="ru-RU" sz="1600" dirty="0" err="1">
                <a:solidFill>
                  <a:srgbClr val="FF0000"/>
                </a:solidFill>
                <a:latin typeface="Times New Roman" panose="02020603050405020304" pitchFamily="18" charset="0"/>
                <a:cs typeface="Times New Roman" panose="02020603050405020304" pitchFamily="18" charset="0"/>
              </a:rPr>
              <a:t>необхідність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утримувати</a:t>
            </a:r>
            <a:r>
              <a:rPr lang="ru-RU" sz="1600" dirty="0">
                <a:solidFill>
                  <a:srgbClr val="FF0000"/>
                </a:solidFill>
                <a:latin typeface="Times New Roman" panose="02020603050405020304" pitchFamily="18" charset="0"/>
                <a:cs typeface="Times New Roman" panose="02020603050405020304" pitchFamily="18" charset="0"/>
              </a:rPr>
              <a:t> в </a:t>
            </a:r>
            <a:r>
              <a:rPr lang="ru-RU" sz="1600" dirty="0" err="1">
                <a:solidFill>
                  <a:srgbClr val="FF0000"/>
                </a:solidFill>
                <a:latin typeface="Times New Roman" panose="02020603050405020304" pitchFamily="18" charset="0"/>
                <a:cs typeface="Times New Roman" panose="02020603050405020304" pitchFamily="18" charset="0"/>
              </a:rPr>
              <a:t>роті</a:t>
            </a:r>
            <a:r>
              <a:rPr lang="ru-RU" sz="1600" dirty="0">
                <a:solidFill>
                  <a:srgbClr val="FF0000"/>
                </a:solidFill>
                <a:latin typeface="Times New Roman" panose="02020603050405020304" pitchFamily="18" charset="0"/>
                <a:cs typeface="Times New Roman" panose="02020603050405020304" pitchFamily="18" charset="0"/>
              </a:rPr>
              <a:t> протез, то </a:t>
            </a:r>
            <a:r>
              <a:rPr lang="ru-RU" sz="1600" dirty="0" err="1">
                <a:solidFill>
                  <a:srgbClr val="FF0000"/>
                </a:solidFill>
                <a:latin typeface="Times New Roman" panose="02020603050405020304" pitchFamily="18" charset="0"/>
                <a:cs typeface="Times New Roman" panose="02020603050405020304" pitchFamily="18" charset="0"/>
              </a:rPr>
              <a:t>такі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штифти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будуть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оптимальним</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варіантом</a:t>
            </a:r>
            <a:r>
              <a:rPr lang="ru-RU" sz="1600" dirty="0">
                <a:solidFill>
                  <a:srgbClr val="FF0000"/>
                </a:solidFill>
                <a:latin typeface="Times New Roman" panose="02020603050405020304" pitchFamily="18" charset="0"/>
                <a:cs typeface="Times New Roman" panose="02020603050405020304" pitchFamily="18" charset="0"/>
              </a:rPr>
              <a:t>. Вони добре </a:t>
            </a:r>
            <a:r>
              <a:rPr lang="ru-RU" sz="1600" dirty="0" err="1">
                <a:solidFill>
                  <a:srgbClr val="FF0000"/>
                </a:solidFill>
                <a:latin typeface="Times New Roman" panose="02020603050405020304" pitchFamily="18" charset="0"/>
                <a:cs typeface="Times New Roman" panose="02020603050405020304" pitchFamily="18" charset="0"/>
              </a:rPr>
              <a:t>справляються</a:t>
            </a:r>
            <a:r>
              <a:rPr lang="ru-RU" sz="1600" dirty="0">
                <a:solidFill>
                  <a:srgbClr val="FF0000"/>
                </a:solidFill>
                <a:latin typeface="Times New Roman" panose="02020603050405020304" pitchFamily="18" charset="0"/>
                <a:cs typeface="Times New Roman" panose="02020603050405020304" pitchFamily="18" charset="0"/>
              </a:rPr>
              <a:t> і з </a:t>
            </a:r>
            <a:r>
              <a:rPr lang="ru-RU" sz="1600" dirty="0" err="1">
                <a:solidFill>
                  <a:srgbClr val="FF0000"/>
                </a:solidFill>
                <a:latin typeface="Times New Roman" panose="02020603050405020304" pitchFamily="18" charset="0"/>
                <a:cs typeface="Times New Roman" panose="02020603050405020304" pitchFamily="18" charset="0"/>
              </a:rPr>
              <a:t>постійним</a:t>
            </a:r>
            <a:r>
              <a:rPr lang="ru-RU" sz="1600" dirty="0">
                <a:solidFill>
                  <a:srgbClr val="FF0000"/>
                </a:solidFill>
                <a:latin typeface="Times New Roman" panose="02020603050405020304" pitchFamily="18" charset="0"/>
                <a:cs typeface="Times New Roman" panose="02020603050405020304" pitchFamily="18" charset="0"/>
              </a:rPr>
              <a:t>, і </a:t>
            </a:r>
            <a:r>
              <a:rPr lang="ru-RU" sz="1600" dirty="0" err="1">
                <a:solidFill>
                  <a:srgbClr val="FF0000"/>
                </a:solidFill>
                <a:latin typeface="Times New Roman" panose="02020603050405020304" pitchFamily="18" charset="0"/>
                <a:cs typeface="Times New Roman" panose="02020603050405020304" pitchFamily="18" charset="0"/>
              </a:rPr>
              <a:t>зі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знімним</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варіантом</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Незаперечною</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перевагою</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подібного</a:t>
            </a:r>
            <a:r>
              <a:rPr lang="ru-RU" sz="1600" dirty="0">
                <a:solidFill>
                  <a:srgbClr val="FF0000"/>
                </a:solidFill>
                <a:latin typeface="Times New Roman" panose="02020603050405020304" pitchFamily="18" charset="0"/>
                <a:cs typeface="Times New Roman" panose="02020603050405020304" pitchFamily="18" charset="0"/>
              </a:rPr>
              <a:t> типу </a:t>
            </a:r>
            <a:r>
              <a:rPr lang="ru-RU" sz="1600" dirty="0" err="1">
                <a:solidFill>
                  <a:srgbClr val="FF0000"/>
                </a:solidFill>
                <a:latin typeface="Times New Roman" panose="02020603050405020304" pitchFamily="18" charset="0"/>
                <a:cs typeface="Times New Roman" panose="02020603050405020304" pitchFamily="18" charset="0"/>
              </a:rPr>
              <a:t>імплантації</a:t>
            </a:r>
            <a:r>
              <a:rPr lang="ru-RU" sz="1600" dirty="0">
                <a:solidFill>
                  <a:srgbClr val="FF0000"/>
                </a:solidFill>
                <a:latin typeface="Times New Roman" panose="02020603050405020304" pitchFamily="18" charset="0"/>
                <a:cs typeface="Times New Roman" panose="02020603050405020304" pitchFamily="18" charset="0"/>
              </a:rPr>
              <a:t> є </a:t>
            </a:r>
            <a:r>
              <a:rPr lang="ru-RU" sz="1600" dirty="0" err="1">
                <a:solidFill>
                  <a:srgbClr val="FF0000"/>
                </a:solidFill>
                <a:latin typeface="Times New Roman" panose="02020603050405020304" pitchFamily="18" charset="0"/>
                <a:cs typeface="Times New Roman" panose="02020603050405020304" pitchFamily="18" charset="0"/>
              </a:rPr>
              <a:t>мінімальний</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ризик</a:t>
            </a:r>
            <a:r>
              <a:rPr lang="ru-RU" sz="1600" dirty="0">
                <a:solidFill>
                  <a:srgbClr val="FF0000"/>
                </a:solidFill>
                <a:latin typeface="Times New Roman" panose="02020603050405020304" pitchFamily="18" charset="0"/>
                <a:cs typeface="Times New Roman" panose="02020603050405020304" pitchFamily="18" charset="0"/>
              </a:rPr>
              <a:t> травматизму. На </a:t>
            </a:r>
            <a:r>
              <a:rPr lang="ru-RU" sz="1600" dirty="0" err="1">
                <a:solidFill>
                  <a:srgbClr val="FF0000"/>
                </a:solidFill>
                <a:latin typeface="Times New Roman" panose="02020603050405020304" pitchFamily="18" charset="0"/>
                <a:cs typeface="Times New Roman" panose="02020603050405020304" pitchFamily="18" charset="0"/>
              </a:rPr>
              <a:t>яснах</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немає</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необхідності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робити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розрізи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щоб</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вставити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імпланти</a:t>
            </a:r>
            <a:r>
              <a:rPr lang="ru-RU" sz="1600" dirty="0">
                <a:solidFill>
                  <a:srgbClr val="FF0000"/>
                </a:solidFill>
                <a:latin typeface="Times New Roman" panose="02020603050405020304" pitchFamily="18" charset="0"/>
                <a:cs typeface="Times New Roman" panose="02020603050405020304" pitchFamily="18" charset="0"/>
              </a:rPr>
              <a:t>. Тому не </a:t>
            </a:r>
            <a:r>
              <a:rPr lang="ru-RU" sz="1600" dirty="0" err="1">
                <a:solidFill>
                  <a:srgbClr val="FF0000"/>
                </a:solidFill>
                <a:latin typeface="Times New Roman" panose="02020603050405020304" pitchFamily="18" charset="0"/>
                <a:cs typeface="Times New Roman" panose="02020603050405020304" pitchFamily="18" charset="0"/>
              </a:rPr>
              <a:t>потрібні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шви</a:t>
            </a:r>
            <a:r>
              <a:rPr lang="ru-RU" sz="1600" dirty="0">
                <a:solidFill>
                  <a:srgbClr val="FF0000"/>
                </a:solidFill>
                <a:latin typeface="Times New Roman" panose="02020603050405020304" pitchFamily="18" charset="0"/>
                <a:cs typeface="Times New Roman" panose="02020603050405020304" pitchFamily="18" charset="0"/>
              </a:rPr>
              <a:t>, а </a:t>
            </a:r>
            <a:r>
              <a:rPr lang="ru-RU" sz="1600" dirty="0" err="1">
                <a:solidFill>
                  <a:srgbClr val="FF0000"/>
                </a:solidFill>
                <a:latin typeface="Times New Roman" panose="02020603050405020304" pitchFamily="18" charset="0"/>
                <a:cs typeface="Times New Roman" panose="02020603050405020304" pitchFamily="18" charset="0"/>
              </a:rPr>
              <a:t>це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суттєво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полегшує</a:t>
            </a:r>
            <a:r>
              <a:rPr lang="ru-RU" sz="1600" dirty="0">
                <a:solidFill>
                  <a:srgbClr val="FF0000"/>
                </a:solidFill>
                <a:latin typeface="Times New Roman" panose="02020603050405020304" pitchFamily="18" charset="0"/>
                <a:cs typeface="Times New Roman" panose="02020603050405020304" pitchFamily="18" charset="0"/>
              </a:rPr>
              <a:t> роботу і </a:t>
            </a:r>
            <a:r>
              <a:rPr lang="ru-RU" sz="1600" dirty="0" err="1">
                <a:solidFill>
                  <a:srgbClr val="FF0000"/>
                </a:solidFill>
                <a:latin typeface="Times New Roman" panose="02020603050405020304" pitchFamily="18" charset="0"/>
                <a:cs typeface="Times New Roman" panose="02020603050405020304" pitchFamily="18" charset="0"/>
              </a:rPr>
              <a:t>знижує</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кількість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побічних</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ефектів</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після</a:t>
            </a:r>
            <a:r>
              <a:rPr lang="ru-RU" sz="1600" dirty="0">
                <a:solidFill>
                  <a:srgbClr val="FF0000"/>
                </a:solidFill>
                <a:latin typeface="Times New Roman" panose="02020603050405020304" pitchFamily="18" charset="0"/>
                <a:cs typeface="Times New Roman" panose="02020603050405020304" pitchFamily="18" charset="0"/>
              </a:rPr>
              <a:t> установки </a:t>
            </a:r>
            <a:r>
              <a:rPr lang="ru-RU" sz="1600" dirty="0" err="1">
                <a:solidFill>
                  <a:srgbClr val="FF0000"/>
                </a:solidFill>
                <a:latin typeface="Times New Roman" panose="02020603050405020304" pitchFamily="18" charset="0"/>
                <a:cs typeface="Times New Roman" panose="02020603050405020304" pitchFamily="18" charset="0"/>
              </a:rPr>
              <a:t>конструкції</a:t>
            </a:r>
            <a:r>
              <a:rPr lang="ru-RU" sz="1600" dirty="0">
                <a:solidFill>
                  <a:srgbClr val="FF0000"/>
                </a:solidFill>
                <a:latin typeface="Times New Roman" panose="02020603050405020304" pitchFamily="18" charset="0"/>
                <a:cs typeface="Times New Roman" panose="02020603050405020304" pitchFamily="18" charset="0"/>
              </a:rPr>
              <a:t>. Для </a:t>
            </a:r>
            <a:r>
              <a:rPr lang="ru-RU" sz="1600" dirty="0" err="1">
                <a:solidFill>
                  <a:srgbClr val="FF0000"/>
                </a:solidFill>
                <a:latin typeface="Times New Roman" panose="02020603050405020304" pitchFamily="18" charset="0"/>
                <a:cs typeface="Times New Roman" panose="02020603050405020304" pitchFamily="18" charset="0"/>
              </a:rPr>
              <a:t>роботи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досить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лише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місцевої</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анестезії</a:t>
            </a:r>
            <a:r>
              <a:rPr lang="ru-RU" sz="1600" dirty="0">
                <a:solidFill>
                  <a:srgbClr val="FF0000"/>
                </a:solidFill>
                <a:latin typeface="Times New Roman" panose="02020603050405020304" pitchFamily="18" charset="0"/>
                <a:cs typeface="Times New Roman" panose="02020603050405020304" pitchFamily="18" charset="0"/>
              </a:rPr>
              <a:t>, тому </a:t>
            </a:r>
            <a:r>
              <a:rPr lang="ru-RU" sz="1600" dirty="0" err="1">
                <a:solidFill>
                  <a:srgbClr val="FF0000"/>
                </a:solidFill>
                <a:latin typeface="Times New Roman" panose="02020603050405020304" pitchFamily="18" charset="0"/>
                <a:cs typeface="Times New Roman" panose="02020603050405020304" pitchFamily="18" charset="0"/>
              </a:rPr>
              <a:t>міні-імплантацію</a:t>
            </a:r>
            <a:r>
              <a:rPr lang="ru-RU" sz="1600" dirty="0">
                <a:solidFill>
                  <a:srgbClr val="FF0000"/>
                </a:solidFill>
                <a:latin typeface="Times New Roman" panose="02020603050405020304" pitchFamily="18" charset="0"/>
                <a:cs typeface="Times New Roman" panose="02020603050405020304" pitchFamily="18" charset="0"/>
              </a:rPr>
              <a:t> легко </a:t>
            </a:r>
            <a:r>
              <a:rPr lang="ru-RU" sz="1600" dirty="0" err="1">
                <a:solidFill>
                  <a:srgbClr val="FF0000"/>
                </a:solidFill>
                <a:latin typeface="Times New Roman" panose="02020603050405020304" pitchFamily="18" charset="0"/>
                <a:cs typeface="Times New Roman" panose="02020603050405020304" pitchFamily="18" charset="0"/>
              </a:rPr>
              <a:t>переносять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майже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всі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пацієнти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Вивих</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щелепи</a:t>
            </a:r>
            <a:r>
              <a:rPr lang="ru-RU" sz="1600" dirty="0">
                <a:solidFill>
                  <a:srgbClr val="FF0000"/>
                </a:solidFill>
                <a:latin typeface="Times New Roman" panose="02020603050405020304" pitchFamily="18" charset="0"/>
                <a:cs typeface="Times New Roman" panose="02020603050405020304" pitchFamily="18" charset="0"/>
              </a:rPr>
              <a:t>: причини, </a:t>
            </a:r>
            <a:r>
              <a:rPr lang="ru-RU" sz="1600" dirty="0" err="1">
                <a:solidFill>
                  <a:srgbClr val="FF0000"/>
                </a:solidFill>
                <a:latin typeface="Times New Roman" panose="02020603050405020304" pitchFamily="18" charset="0"/>
                <a:cs typeface="Times New Roman" panose="02020603050405020304" pitchFamily="18" charset="0"/>
              </a:rPr>
              <a:t>симптоми</a:t>
            </a:r>
            <a:r>
              <a:rPr lang="ru-RU" sz="1600" dirty="0">
                <a:solidFill>
                  <a:srgbClr val="FF0000"/>
                </a:solidFill>
                <a:latin typeface="Times New Roman" panose="02020603050405020304" pitchFamily="18" charset="0"/>
                <a:cs typeface="Times New Roman" panose="02020603050405020304" pitchFamily="18" charset="0"/>
              </a:rPr>
              <a:t> і </a:t>
            </a:r>
            <a:r>
              <a:rPr lang="ru-RU" sz="1600" dirty="0" err="1">
                <a:solidFill>
                  <a:srgbClr val="FF0000"/>
                </a:solidFill>
                <a:latin typeface="Times New Roman" panose="02020603050405020304" pitchFamily="18" charset="0"/>
                <a:cs typeface="Times New Roman" panose="02020603050405020304" pitchFamily="18" charset="0"/>
              </a:rPr>
              <a:t>лікування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Відторгнення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протезів</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відбувається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дуже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рідко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Таке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трапляється</a:t>
            </a:r>
            <a:r>
              <a:rPr lang="ru-RU" sz="1600" dirty="0">
                <a:solidFill>
                  <a:srgbClr val="FF0000"/>
                </a:solidFill>
                <a:latin typeface="Times New Roman" panose="02020603050405020304" pitchFamily="18" charset="0"/>
                <a:cs typeface="Times New Roman" panose="02020603050405020304" pitchFamily="18" charset="0"/>
              </a:rPr>
              <a:t> не </a:t>
            </a:r>
            <a:r>
              <a:rPr lang="ru-RU" sz="1600" dirty="0" err="1">
                <a:solidFill>
                  <a:srgbClr val="FF0000"/>
                </a:solidFill>
                <a:latin typeface="Times New Roman" panose="02020603050405020304" pitchFamily="18" charset="0"/>
                <a:cs typeface="Times New Roman" panose="02020603050405020304" pitchFamily="18" charset="0"/>
              </a:rPr>
              <a:t>частіше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ніж</a:t>
            </a:r>
            <a:r>
              <a:rPr lang="ru-RU" sz="1600" dirty="0">
                <a:solidFill>
                  <a:srgbClr val="FF0000"/>
                </a:solidFill>
                <a:latin typeface="Times New Roman" panose="02020603050405020304" pitchFamily="18" charset="0"/>
                <a:cs typeface="Times New Roman" panose="02020603050405020304" pitchFamily="18" charset="0"/>
              </a:rPr>
              <a:t> в 1,5% </a:t>
            </a:r>
            <a:r>
              <a:rPr lang="ru-RU" sz="1600" dirty="0" err="1">
                <a:solidFill>
                  <a:srgbClr val="FF0000"/>
                </a:solidFill>
                <a:latin typeface="Times New Roman" panose="02020603050405020304" pitchFamily="18" charset="0"/>
                <a:cs typeface="Times New Roman" panose="02020603050405020304" pitchFamily="18" charset="0"/>
              </a:rPr>
              <a:t>випадків</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Якщо</a:t>
            </a:r>
            <a:r>
              <a:rPr lang="ru-RU" sz="1600" dirty="0">
                <a:solidFill>
                  <a:srgbClr val="FF0000"/>
                </a:solidFill>
                <a:latin typeface="Times New Roman" panose="02020603050405020304" pitchFamily="18" charset="0"/>
                <a:cs typeface="Times New Roman" panose="02020603050405020304" pitchFamily="18" charset="0"/>
              </a:rPr>
              <a:t> є </a:t>
            </a:r>
            <a:r>
              <a:rPr lang="ru-RU" sz="1600" dirty="0" err="1">
                <a:solidFill>
                  <a:srgbClr val="FF0000"/>
                </a:solidFill>
                <a:latin typeface="Times New Roman" panose="02020603050405020304" pitchFamily="18" charset="0"/>
                <a:cs typeface="Times New Roman" panose="02020603050405020304" pitchFamily="18" charset="0"/>
              </a:rPr>
              <a:t>необхідність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можна</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встановити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імплант</a:t>
            </a:r>
            <a:r>
              <a:rPr lang="ru-RU" sz="1600" dirty="0">
                <a:solidFill>
                  <a:srgbClr val="FF0000"/>
                </a:solidFill>
                <a:latin typeface="Times New Roman" panose="02020603050405020304" pitchFamily="18" charset="0"/>
                <a:cs typeface="Times New Roman" panose="02020603050405020304" pitchFamily="18" charset="0"/>
              </a:rPr>
              <a:t> на </a:t>
            </a:r>
            <a:r>
              <a:rPr lang="ru-RU" sz="1600" dirty="0" err="1">
                <a:solidFill>
                  <a:srgbClr val="FF0000"/>
                </a:solidFill>
                <a:latin typeface="Times New Roman" panose="02020603050405020304" pitchFamily="18" charset="0"/>
                <a:cs typeface="Times New Roman" panose="02020603050405020304" pitchFamily="18" charset="0"/>
              </a:rPr>
              <a:t>кожен</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окремий</a:t>
            </a:r>
            <a:r>
              <a:rPr lang="ru-RU" sz="1600" dirty="0">
                <a:solidFill>
                  <a:srgbClr val="FF0000"/>
                </a:solidFill>
                <a:latin typeface="Times New Roman" panose="02020603050405020304" pitchFamily="18" charset="0"/>
                <a:cs typeface="Times New Roman" panose="02020603050405020304" pitchFamily="18" charset="0"/>
              </a:rPr>
              <a:t> зуб. Але є </a:t>
            </a:r>
            <a:r>
              <a:rPr lang="ru-RU" sz="1600" dirty="0" err="1">
                <a:solidFill>
                  <a:srgbClr val="FF0000"/>
                </a:solidFill>
                <a:latin typeface="Times New Roman" panose="02020603050405020304" pitchFamily="18" charset="0"/>
                <a:cs typeface="Times New Roman" panose="02020603050405020304" pitchFamily="18" charset="0"/>
              </a:rPr>
              <a:t>можливість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працювати</a:t>
            </a:r>
            <a:r>
              <a:rPr lang="ru-RU" sz="1600" dirty="0">
                <a:solidFill>
                  <a:srgbClr val="FF0000"/>
                </a:solidFill>
                <a:latin typeface="Times New Roman" panose="02020603050405020304" pitchFamily="18" charset="0"/>
                <a:cs typeface="Times New Roman" panose="02020603050405020304" pitchFamily="18" charset="0"/>
              </a:rPr>
              <a:t> і </a:t>
            </a:r>
            <a:r>
              <a:rPr lang="ru-RU" sz="1600" dirty="0" err="1">
                <a:solidFill>
                  <a:srgbClr val="FF0000"/>
                </a:solidFill>
                <a:latin typeface="Times New Roman" panose="02020603050405020304" pitchFamily="18" charset="0"/>
                <a:cs typeface="Times New Roman" panose="02020603050405020304" pitchFamily="18" charset="0"/>
              </a:rPr>
              <a:t>відразу</a:t>
            </a:r>
            <a:r>
              <a:rPr lang="ru-RU" sz="1600" dirty="0">
                <a:solidFill>
                  <a:srgbClr val="FF0000"/>
                </a:solidFill>
                <a:latin typeface="Times New Roman" panose="02020603050405020304" pitchFamily="18" charset="0"/>
                <a:cs typeface="Times New Roman" panose="02020603050405020304" pitchFamily="18" charset="0"/>
              </a:rPr>
              <a:t> з </a:t>
            </a:r>
            <a:r>
              <a:rPr lang="ru-RU" sz="1600" dirty="0" err="1">
                <a:solidFill>
                  <a:srgbClr val="FF0000"/>
                </a:solidFill>
                <a:latin typeface="Times New Roman" panose="02020603050405020304" pitchFamily="18" charset="0"/>
                <a:cs typeface="Times New Roman" panose="02020603050405020304" pitchFamily="18" charset="0"/>
              </a:rPr>
              <a:t>усім</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зубним</a:t>
            </a:r>
            <a:r>
              <a:rPr lang="ru-RU" sz="1600" dirty="0">
                <a:solidFill>
                  <a:srgbClr val="FF0000"/>
                </a:solidFill>
                <a:latin typeface="Times New Roman" panose="02020603050405020304" pitchFamily="18" charset="0"/>
                <a:cs typeface="Times New Roman" panose="02020603050405020304" pitchFamily="18" charset="0"/>
              </a:rPr>
              <a:t> рядом. </a:t>
            </a:r>
            <a:r>
              <a:rPr lang="ru-RU" sz="1600" dirty="0" err="1">
                <a:solidFill>
                  <a:srgbClr val="FF0000"/>
                </a:solidFill>
                <a:latin typeface="Times New Roman" panose="02020603050405020304" pitchFamily="18" charset="0"/>
                <a:cs typeface="Times New Roman" panose="02020603050405020304" pitchFamily="18" charset="0"/>
              </a:rPr>
              <a:t>Відновлення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після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використання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даного</a:t>
            </a:r>
            <a:r>
              <a:rPr lang="ru-RU" sz="1600" dirty="0">
                <a:solidFill>
                  <a:srgbClr val="FF0000"/>
                </a:solidFill>
                <a:latin typeface="Times New Roman" panose="02020603050405020304" pitchFamily="18" charset="0"/>
                <a:cs typeface="Times New Roman" panose="02020603050405020304" pitchFamily="18" charset="0"/>
              </a:rPr>
              <a:t> методу буде </a:t>
            </a:r>
            <a:r>
              <a:rPr lang="ru-RU" sz="1600" dirty="0" err="1">
                <a:solidFill>
                  <a:srgbClr val="FF0000"/>
                </a:solidFill>
                <a:latin typeface="Times New Roman" panose="02020603050405020304" pitchFamily="18" charset="0"/>
                <a:cs typeface="Times New Roman" panose="02020603050405020304" pitchFamily="18" charset="0"/>
              </a:rPr>
              <a:t>мінімально</a:t>
            </a:r>
            <a:r>
              <a:rPr lang="ru-RU" sz="1600" dirty="0">
                <a:solidFill>
                  <a:srgbClr val="FF0000"/>
                </a:solidFill>
                <a:latin typeface="Times New Roman" panose="02020603050405020304" pitchFamily="18" charset="0"/>
                <a:cs typeface="Times New Roman" panose="02020603050405020304" pitchFamily="18" charset="0"/>
              </a:rPr>
              <a:t> коротким. </a:t>
            </a:r>
            <a:r>
              <a:rPr lang="ru-RU" sz="1600" dirty="0" err="1">
                <a:solidFill>
                  <a:srgbClr val="FF0000"/>
                </a:solidFill>
                <a:latin typeface="Times New Roman" panose="02020603050405020304" pitchFamily="18" charset="0"/>
                <a:cs typeface="Times New Roman" panose="02020603050405020304" pitchFamily="18" charset="0"/>
              </a:rPr>
              <a:t>Якщо</a:t>
            </a:r>
            <a:r>
              <a:rPr lang="ru-RU" sz="1600" dirty="0">
                <a:solidFill>
                  <a:srgbClr val="FF0000"/>
                </a:solidFill>
                <a:latin typeface="Times New Roman" panose="02020603050405020304" pitchFamily="18" charset="0"/>
                <a:cs typeface="Times New Roman" panose="02020603050405020304" pitchFamily="18" charset="0"/>
              </a:rPr>
              <a:t> в </a:t>
            </a:r>
            <a:r>
              <a:rPr lang="ru-RU" sz="1600" dirty="0" err="1">
                <a:solidFill>
                  <a:srgbClr val="FF0000"/>
                </a:solidFill>
                <a:latin typeface="Times New Roman" panose="02020603050405020304" pitchFamily="18" charset="0"/>
                <a:cs typeface="Times New Roman" panose="02020603050405020304" pitchFamily="18" charset="0"/>
              </a:rPr>
              <a:t>стандартних</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ситуаціях</a:t>
            </a:r>
            <a:r>
              <a:rPr lang="ru-RU" sz="1600" dirty="0">
                <a:solidFill>
                  <a:srgbClr val="FF0000"/>
                </a:solidFill>
                <a:latin typeface="Times New Roman" panose="02020603050405020304" pitchFamily="18" charset="0"/>
                <a:cs typeface="Times New Roman" panose="02020603050405020304" pitchFamily="18" charset="0"/>
              </a:rPr>
              <a:t> при </a:t>
            </a:r>
            <a:r>
              <a:rPr lang="ru-RU" sz="1600" dirty="0" err="1">
                <a:solidFill>
                  <a:srgbClr val="FF0000"/>
                </a:solidFill>
                <a:latin typeface="Times New Roman" panose="02020603050405020304" pitchFamily="18" charset="0"/>
                <a:cs typeface="Times New Roman" panose="02020603050405020304" pitchFamily="18" charset="0"/>
              </a:rPr>
              <a:t>використанні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звичайних</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імплантів</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потрібно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близько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місяця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щоб</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конструкція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прижилася</a:t>
            </a:r>
            <a:r>
              <a:rPr lang="ru-RU" sz="1600" dirty="0">
                <a:solidFill>
                  <a:srgbClr val="FF0000"/>
                </a:solidFill>
                <a:latin typeface="Times New Roman" panose="02020603050405020304" pitchFamily="18" charset="0"/>
                <a:cs typeface="Times New Roman" panose="02020603050405020304" pitchFamily="18" charset="0"/>
              </a:rPr>
              <a:t>, то тут все </a:t>
            </a:r>
            <a:r>
              <a:rPr lang="ru-RU" sz="1600" dirty="0" err="1">
                <a:solidFill>
                  <a:srgbClr val="FF0000"/>
                </a:solidFill>
                <a:latin typeface="Times New Roman" panose="02020603050405020304" pitchFamily="18" charset="0"/>
                <a:cs typeface="Times New Roman" panose="02020603050405020304" pitchFamily="18" charset="0"/>
              </a:rPr>
              <a:t>відбувається</a:t>
            </a:r>
            <a:r>
              <a:rPr lang="ru-RU" sz="1600" dirty="0">
                <a:solidFill>
                  <a:srgbClr val="FF0000"/>
                </a:solidFill>
                <a:latin typeface="Times New Roman" panose="02020603050405020304" pitchFamily="18" charset="0"/>
                <a:cs typeface="Times New Roman" panose="02020603050405020304" pitchFamily="18" charset="0"/>
              </a:rPr>
              <a:t> в рази </a:t>
            </a:r>
            <a:r>
              <a:rPr lang="ru-RU" sz="1600" dirty="0" err="1">
                <a:solidFill>
                  <a:srgbClr val="FF0000"/>
                </a:solidFill>
                <a:latin typeface="Times New Roman" panose="02020603050405020304" pitchFamily="18" charset="0"/>
                <a:cs typeface="Times New Roman" panose="02020603050405020304" pitchFamily="18" charset="0"/>
              </a:rPr>
              <a:t>швидше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Більш</a:t>
            </a:r>
            <a:r>
              <a:rPr lang="ru-RU" sz="1600" dirty="0">
                <a:solidFill>
                  <a:srgbClr val="FF0000"/>
                </a:solidFill>
                <a:latin typeface="Times New Roman" panose="02020603050405020304" pitchFamily="18" charset="0"/>
                <a:cs typeface="Times New Roman" panose="02020603050405020304" pitchFamily="18" charset="0"/>
              </a:rPr>
              <a:t> того, для догляду за ротовою </a:t>
            </a:r>
            <a:r>
              <a:rPr lang="ru-RU" sz="1600" dirty="0" err="1">
                <a:solidFill>
                  <a:srgbClr val="FF0000"/>
                </a:solidFill>
                <a:latin typeface="Times New Roman" panose="02020603050405020304" pitchFamily="18" charset="0"/>
                <a:cs typeface="Times New Roman" panose="02020603050405020304" pitchFamily="18" charset="0"/>
              </a:rPr>
              <a:t>порожниною</a:t>
            </a:r>
            <a:r>
              <a:rPr lang="ru-RU" sz="1600" dirty="0">
                <a:solidFill>
                  <a:srgbClr val="FF0000"/>
                </a:solidFill>
                <a:latin typeface="Times New Roman" panose="02020603050405020304" pitchFamily="18" charset="0"/>
                <a:cs typeface="Times New Roman" panose="02020603050405020304" pitchFamily="18" charset="0"/>
              </a:rPr>
              <a:t> не </a:t>
            </a:r>
            <a:r>
              <a:rPr lang="ru-RU" sz="1600" dirty="0" err="1">
                <a:solidFill>
                  <a:srgbClr val="FF0000"/>
                </a:solidFill>
                <a:latin typeface="Times New Roman" panose="02020603050405020304" pitchFamily="18" charset="0"/>
                <a:cs typeface="Times New Roman" panose="02020603050405020304" pitchFamily="18" charset="0"/>
              </a:rPr>
              <a:t>потрібні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спеціальні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пристосування</a:t>
            </a:r>
            <a:r>
              <a:rPr lang="ru-RU" sz="1600" dirty="0">
                <a:solidFill>
                  <a:srgbClr val="FF0000"/>
                </a:solidFill>
                <a:latin typeface="Times New Roman" panose="02020603050405020304" pitchFamily="18" charset="0"/>
                <a:cs typeface="Times New Roman" panose="02020603050405020304" pitchFamily="18" charset="0"/>
              </a:rPr>
              <a:t>. Все максимально просто, </a:t>
            </a:r>
            <a:r>
              <a:rPr lang="ru-RU" sz="1600" dirty="0" err="1">
                <a:solidFill>
                  <a:srgbClr val="FF0000"/>
                </a:solidFill>
                <a:latin typeface="Times New Roman" panose="02020603050405020304" pitchFamily="18" charset="0"/>
                <a:cs typeface="Times New Roman" panose="02020603050405020304" pitchFamily="18" charset="0"/>
              </a:rPr>
              <a:t>достатньо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лише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стандартної</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дворазової</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гігієни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порожнини</a:t>
            </a:r>
            <a:r>
              <a:rPr lang="ru-RU" sz="1600" dirty="0">
                <a:solidFill>
                  <a:srgbClr val="FF0000"/>
                </a:solidFill>
                <a:latin typeface="Times New Roman" panose="02020603050405020304" pitchFamily="18" charset="0"/>
                <a:cs typeface="Times New Roman" panose="02020603050405020304" pitchFamily="18" charset="0"/>
              </a:rPr>
              <a:t> рота, але з </a:t>
            </a:r>
            <a:r>
              <a:rPr lang="ru-RU" sz="1600" dirty="0" err="1">
                <a:solidFill>
                  <a:srgbClr val="FF0000"/>
                </a:solidFill>
                <a:latin typeface="Times New Roman" panose="02020603050405020304" pitchFamily="18" charset="0"/>
                <a:cs typeface="Times New Roman" panose="02020603050405020304" pitchFamily="18" charset="0"/>
              </a:rPr>
              <a:t>урахуванням</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наявності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протезів</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Вже</a:t>
            </a:r>
            <a:r>
              <a:rPr lang="ru-RU" sz="1600" dirty="0">
                <a:solidFill>
                  <a:srgbClr val="FF0000"/>
                </a:solidFill>
                <a:latin typeface="Times New Roman" panose="02020603050405020304" pitchFamily="18" charset="0"/>
                <a:cs typeface="Times New Roman" panose="02020603050405020304" pitchFamily="18" charset="0"/>
              </a:rPr>
              <a:t> через пару годин </a:t>
            </a:r>
            <a:r>
              <a:rPr lang="ru-RU" sz="1600" dirty="0" err="1">
                <a:solidFill>
                  <a:srgbClr val="FF0000"/>
                </a:solidFill>
                <a:latin typeface="Times New Roman" panose="02020603050405020304" pitchFamily="18" charset="0"/>
                <a:cs typeface="Times New Roman" panose="02020603050405020304" pitchFamily="18" charset="0"/>
              </a:rPr>
              <a:t>пацієнт</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може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спокійно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їсти</a:t>
            </a:r>
            <a:r>
              <a:rPr lang="ru-RU" sz="1600" dirty="0">
                <a:solidFill>
                  <a:srgbClr val="FF0000"/>
                </a:solidFill>
                <a:latin typeface="Times New Roman" panose="02020603050405020304" pitchFamily="18" charset="0"/>
                <a:cs typeface="Times New Roman" panose="02020603050405020304" pitchFamily="18" charset="0"/>
              </a:rPr>
              <a:t>. Сама </a:t>
            </a:r>
            <a:r>
              <a:rPr lang="ru-RU" sz="1600" dirty="0" err="1">
                <a:solidFill>
                  <a:srgbClr val="FF0000"/>
                </a:solidFill>
                <a:latin typeface="Times New Roman" panose="02020603050405020304" pitchFamily="18" charset="0"/>
                <a:cs typeface="Times New Roman" panose="02020603050405020304" pitchFamily="18" charset="0"/>
              </a:rPr>
              <a:t>операція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займає</a:t>
            </a:r>
            <a:r>
              <a:rPr lang="ru-RU" sz="1600" dirty="0">
                <a:solidFill>
                  <a:srgbClr val="FF0000"/>
                </a:solidFill>
                <a:latin typeface="Times New Roman" panose="02020603050405020304" pitchFamily="18" charset="0"/>
                <a:cs typeface="Times New Roman" panose="02020603050405020304" pitchFamily="18" charset="0"/>
              </a:rPr>
              <a:t> не </a:t>
            </a:r>
            <a:r>
              <a:rPr lang="ru-RU" sz="1600" dirty="0" err="1">
                <a:solidFill>
                  <a:srgbClr val="FF0000"/>
                </a:solidFill>
                <a:latin typeface="Times New Roman" panose="02020603050405020304" pitchFamily="18" charset="0"/>
                <a:cs typeface="Times New Roman" panose="02020603050405020304" pitchFamily="18" charset="0"/>
              </a:rPr>
              <a:t>більше</a:t>
            </a:r>
            <a:r>
              <a:rPr lang="ru-RU" sz="1600" dirty="0">
                <a:solidFill>
                  <a:srgbClr val="FF0000"/>
                </a:solidFill>
                <a:latin typeface="Times New Roman" panose="02020603050405020304" pitchFamily="18" charset="0"/>
                <a:cs typeface="Times New Roman" panose="02020603050405020304" pitchFamily="18" charset="0"/>
              </a:rPr>
              <a:t> 1 </a:t>
            </a:r>
            <a:r>
              <a:rPr lang="ru-RU" sz="1600" dirty="0" err="1">
                <a:solidFill>
                  <a:srgbClr val="FF0000"/>
                </a:solidFill>
                <a:latin typeface="Times New Roman" panose="02020603050405020304" pitchFamily="18" charset="0"/>
                <a:cs typeface="Times New Roman" panose="02020603050405020304" pitchFamily="18" charset="0"/>
              </a:rPr>
              <a:t>години</a:t>
            </a:r>
            <a:r>
              <a:rPr lang="ru-RU" sz="1600" dirty="0">
                <a:solidFill>
                  <a:srgbClr val="FF0000"/>
                </a:solidFill>
                <a:latin typeface="Times New Roman" panose="02020603050405020304" pitchFamily="18" charset="0"/>
                <a:cs typeface="Times New Roman" panose="02020603050405020304" pitchFamily="18" charset="0"/>
              </a:rPr>
              <a:t>, але все </a:t>
            </a:r>
            <a:r>
              <a:rPr lang="ru-RU" sz="1600" dirty="0" err="1">
                <a:solidFill>
                  <a:srgbClr val="FF0000"/>
                </a:solidFill>
                <a:latin typeface="Times New Roman" panose="02020603050405020304" pitchFamily="18" charset="0"/>
                <a:cs typeface="Times New Roman" panose="02020603050405020304" pitchFamily="18" charset="0"/>
              </a:rPr>
              <a:t>залежить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від</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кількості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імплантів</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Якщо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імплантація</a:t>
            </a:r>
            <a:r>
              <a:rPr lang="ru-RU" sz="1600" dirty="0">
                <a:solidFill>
                  <a:srgbClr val="FF0000"/>
                </a:solidFill>
                <a:latin typeface="Times New Roman" panose="02020603050405020304" pitchFamily="18" charset="0"/>
                <a:cs typeface="Times New Roman" panose="02020603050405020304" pitchFamily="18" charset="0"/>
              </a:rPr>
              <a:t> не </a:t>
            </a:r>
            <a:r>
              <a:rPr lang="ru-RU" sz="1600" dirty="0" err="1">
                <a:solidFill>
                  <a:srgbClr val="FF0000"/>
                </a:solidFill>
                <a:latin typeface="Times New Roman" panose="02020603050405020304" pitchFamily="18" charset="0"/>
                <a:cs typeface="Times New Roman" panose="02020603050405020304" pitchFamily="18" charset="0"/>
              </a:rPr>
              <a:t>дуже</a:t>
            </a:r>
            <a:r>
              <a:rPr lang="ru-RU" sz="1600" dirty="0">
                <a:solidFill>
                  <a:srgbClr val="FF0000"/>
                </a:solidFill>
                <a:latin typeface="Times New Roman" panose="02020603050405020304" pitchFamily="18" charset="0"/>
                <a:cs typeface="Times New Roman" panose="02020603050405020304" pitchFamily="18" charset="0"/>
              </a:rPr>
              <a:t> велика, </a:t>
            </a:r>
            <a:r>
              <a:rPr lang="ru-RU" sz="1600" dirty="0" err="1">
                <a:solidFill>
                  <a:srgbClr val="FF0000"/>
                </a:solidFill>
                <a:latin typeface="Times New Roman" panose="02020603050405020304" pitchFamily="18" charset="0"/>
                <a:cs typeface="Times New Roman" panose="02020603050405020304" pitchFamily="18" charset="0"/>
              </a:rPr>
              <a:t>наприклад</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потрібно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встановити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тільки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кілька</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штифтів</a:t>
            </a:r>
            <a:r>
              <a:rPr lang="ru-RU" sz="1600" dirty="0">
                <a:solidFill>
                  <a:srgbClr val="FF0000"/>
                </a:solidFill>
                <a:latin typeface="Times New Roman" panose="02020603050405020304" pitchFamily="18" charset="0"/>
                <a:cs typeface="Times New Roman" panose="02020603050405020304" pitchFamily="18" charset="0"/>
              </a:rPr>
              <a:t> на </a:t>
            </a:r>
            <a:r>
              <a:rPr lang="ru-RU" sz="1600" dirty="0" err="1">
                <a:solidFill>
                  <a:srgbClr val="FF0000"/>
                </a:solidFill>
                <a:latin typeface="Times New Roman" panose="02020603050405020304" pitchFamily="18" charset="0"/>
                <a:cs typeface="Times New Roman" panose="02020603050405020304" pitchFamily="18" charset="0"/>
              </a:rPr>
              <a:t>верхню</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щелепу</a:t>
            </a:r>
            <a:r>
              <a:rPr lang="ru-RU" sz="1600" dirty="0">
                <a:solidFill>
                  <a:srgbClr val="FF0000"/>
                </a:solidFill>
                <a:latin typeface="Times New Roman" panose="02020603050405020304" pitchFamily="18" charset="0"/>
                <a:cs typeface="Times New Roman" panose="02020603050405020304" pitchFamily="18" charset="0"/>
              </a:rPr>
              <a:t>, то по часу </a:t>
            </a:r>
            <a:r>
              <a:rPr lang="ru-RU" sz="1600" dirty="0" err="1">
                <a:solidFill>
                  <a:srgbClr val="FF0000"/>
                </a:solidFill>
                <a:latin typeface="Times New Roman" panose="02020603050405020304" pitchFamily="18" charset="0"/>
                <a:cs typeface="Times New Roman" panose="02020603050405020304" pitchFamily="18" charset="0"/>
              </a:rPr>
              <a:t>це</a:t>
            </a:r>
            <a:r>
              <a:rPr lang="ru-RU" sz="1600" dirty="0">
                <a:solidFill>
                  <a:srgbClr val="FF0000"/>
                </a:solidFill>
                <a:latin typeface="Times New Roman" panose="02020603050405020304" pitchFamily="18" charset="0"/>
                <a:cs typeface="Times New Roman" panose="02020603050405020304" pitchFamily="18" charset="0"/>
              </a:rPr>
              <a:t> займе </a:t>
            </a:r>
            <a:r>
              <a:rPr lang="ru-RU" sz="1600" dirty="0" err="1">
                <a:solidFill>
                  <a:srgbClr val="FF0000"/>
                </a:solidFill>
                <a:latin typeface="Times New Roman" panose="02020603050405020304" pitchFamily="18" charset="0"/>
                <a:cs typeface="Times New Roman" panose="02020603050405020304" pitchFamily="18" charset="0"/>
              </a:rPr>
              <a:t>хвилин</a:t>
            </a:r>
            <a:r>
              <a:rPr lang="ru-RU" sz="1600" dirty="0">
                <a:solidFill>
                  <a:srgbClr val="FF0000"/>
                </a:solidFill>
                <a:latin typeface="Times New Roman" panose="02020603050405020304" pitchFamily="18" charset="0"/>
                <a:cs typeface="Times New Roman" panose="02020603050405020304" pitchFamily="18" charset="0"/>
              </a:rPr>
              <a:t> 30. За </a:t>
            </a:r>
            <a:r>
              <a:rPr lang="ru-RU" sz="1600" dirty="0" err="1">
                <a:solidFill>
                  <a:srgbClr val="FF0000"/>
                </a:solidFill>
                <a:latin typeface="Times New Roman" panose="02020603050405020304" pitchFamily="18" charset="0"/>
                <a:cs typeface="Times New Roman" panose="02020603050405020304" pitchFamily="18" charset="0"/>
              </a:rPr>
              <a:t>цей</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період</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пацієнт</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отримає</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якісні</a:t>
            </a:r>
            <a:r>
              <a:rPr lang="ru-RU" sz="1600" dirty="0">
                <a:solidFill>
                  <a:srgbClr val="FF0000"/>
                </a:solidFill>
                <a:latin typeface="Times New Roman" panose="02020603050405020304" pitchFamily="18" charset="0"/>
                <a:cs typeface="Times New Roman" panose="02020603050405020304" pitchFamily="18" charset="0"/>
              </a:rPr>
              <a:t> і </a:t>
            </a:r>
            <a:r>
              <a:rPr lang="ru-RU" sz="1600" dirty="0" err="1">
                <a:solidFill>
                  <a:srgbClr val="FF0000"/>
                </a:solidFill>
                <a:latin typeface="Times New Roman" panose="02020603050405020304" pitchFamily="18" charset="0"/>
                <a:cs typeface="Times New Roman" panose="02020603050405020304" pitchFamily="18" charset="0"/>
              </a:rPr>
              <a:t>довговічні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імпланти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які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будуть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служити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дуже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довго</a:t>
            </a:r>
            <a:r>
              <a:rPr lang="ru-RU" sz="1600" dirty="0">
                <a:solidFill>
                  <a:srgbClr val="FF0000"/>
                </a:solidFill>
                <a:latin typeface="Times New Roman" panose="02020603050405020304" pitchFamily="18" charset="0"/>
                <a:cs typeface="Times New Roman" panose="02020603050405020304" pitchFamily="18" charset="0"/>
              </a:rPr>
              <a:t> і не </a:t>
            </a:r>
            <a:r>
              <a:rPr lang="ru-RU" sz="1600" dirty="0" err="1">
                <a:solidFill>
                  <a:srgbClr val="FF0000"/>
                </a:solidFill>
                <a:latin typeface="Times New Roman" panose="02020603050405020304" pitchFamily="18" charset="0"/>
                <a:cs typeface="Times New Roman" panose="02020603050405020304" pitchFamily="18" charset="0"/>
              </a:rPr>
              <a:t>зажадають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заміни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Окремим</a:t>
            </a:r>
            <a:r>
              <a:rPr lang="ru-RU" sz="1600" dirty="0">
                <a:solidFill>
                  <a:srgbClr val="FF0000"/>
                </a:solidFill>
                <a:latin typeface="Times New Roman" panose="02020603050405020304" pitchFamily="18" charset="0"/>
                <a:cs typeface="Times New Roman" panose="02020603050405020304" pitchFamily="18" charset="0"/>
              </a:rPr>
              <a:t> плюсом є </a:t>
            </a:r>
            <a:r>
              <a:rPr lang="ru-RU" sz="1600" dirty="0" err="1">
                <a:solidFill>
                  <a:srgbClr val="FF0000"/>
                </a:solidFill>
                <a:latin typeface="Times New Roman" panose="02020603050405020304" pitchFamily="18" charset="0"/>
                <a:cs typeface="Times New Roman" panose="02020603050405020304" pitchFamily="18" charset="0"/>
              </a:rPr>
              <a:t>відносно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низька</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вартість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даної</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процедури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Якщо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звичайний</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імплант</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обійдеться</a:t>
            </a:r>
            <a:r>
              <a:rPr lang="ru-RU" sz="1600" dirty="0">
                <a:solidFill>
                  <a:srgbClr val="FF0000"/>
                </a:solidFill>
                <a:latin typeface="Times New Roman" panose="02020603050405020304" pitchFamily="18" charset="0"/>
                <a:cs typeface="Times New Roman" panose="02020603050405020304" pitchFamily="18" charset="0"/>
              </a:rPr>
              <a:t> в 20000 </a:t>
            </a:r>
            <a:r>
              <a:rPr lang="ru-RU" sz="1600" dirty="0" err="1">
                <a:solidFill>
                  <a:srgbClr val="FF0000"/>
                </a:solidFill>
                <a:latin typeface="Times New Roman" panose="02020603050405020304" pitchFamily="18" charset="0"/>
                <a:cs typeface="Times New Roman" panose="02020603050405020304" pitchFamily="18" charset="0"/>
              </a:rPr>
              <a:t>рублів</a:t>
            </a:r>
            <a:r>
              <a:rPr lang="ru-RU" sz="1600" dirty="0">
                <a:solidFill>
                  <a:srgbClr val="FF0000"/>
                </a:solidFill>
                <a:latin typeface="Times New Roman" panose="02020603050405020304" pitchFamily="18" charset="0"/>
                <a:cs typeface="Times New Roman" panose="02020603050405020304" pitchFamily="18" charset="0"/>
              </a:rPr>
              <a:t>, то </a:t>
            </a:r>
            <a:r>
              <a:rPr lang="ru-RU" sz="1600" dirty="0" err="1">
                <a:solidFill>
                  <a:srgbClr val="FF0000"/>
                </a:solidFill>
                <a:latin typeface="Times New Roman" panose="02020603050405020304" pitchFamily="18" charset="0"/>
                <a:cs typeface="Times New Roman" panose="02020603050405020304" pitchFamily="18" charset="0"/>
              </a:rPr>
              <a:t>міні-версія</a:t>
            </a:r>
            <a:r>
              <a:rPr lang="ru-RU" sz="1600" dirty="0">
                <a:solidFill>
                  <a:srgbClr val="FF0000"/>
                </a:solidFill>
                <a:latin typeface="Times New Roman" panose="02020603050405020304" pitchFamily="18" charset="0"/>
                <a:cs typeface="Times New Roman" panose="02020603050405020304" pitchFamily="18" charset="0"/>
              </a:rPr>
              <a:t> буде </a:t>
            </a:r>
            <a:r>
              <a:rPr lang="ru-RU" sz="1600" dirty="0" err="1">
                <a:solidFill>
                  <a:srgbClr val="FF0000"/>
                </a:solidFill>
                <a:latin typeface="Times New Roman" panose="02020603050405020304" pitchFamily="18" charset="0"/>
                <a:cs typeface="Times New Roman" panose="02020603050405020304" pitchFamily="18" charset="0"/>
              </a:rPr>
              <a:t>коштувати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вдвічі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менше</a:t>
            </a:r>
            <a:r>
              <a:rPr lang="ru-RU" sz="1600" dirty="0">
                <a:solidFill>
                  <a:srgbClr val="FF0000"/>
                </a:solidFill>
                <a:latin typeface="Times New Roman" panose="02020603050405020304" pitchFamily="18" charset="0"/>
                <a:cs typeface="Times New Roman" panose="02020603050405020304" pitchFamily="18" charset="0"/>
              </a:rPr>
              <a:t>. Для легких </a:t>
            </a:r>
            <a:r>
              <a:rPr lang="ru-RU" sz="1600" dirty="0" err="1">
                <a:solidFill>
                  <a:srgbClr val="FF0000"/>
                </a:solidFill>
                <a:latin typeface="Times New Roman" panose="02020603050405020304" pitchFamily="18" charset="0"/>
                <a:cs typeface="Times New Roman" panose="02020603050405020304" pitchFamily="18" charset="0"/>
              </a:rPr>
              <a:t>дентальних</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конструкцій</a:t>
            </a:r>
            <a:r>
              <a:rPr lang="ru-RU" sz="1600" dirty="0">
                <a:solidFill>
                  <a:srgbClr val="FF0000"/>
                </a:solidFill>
                <a:latin typeface="Times New Roman" panose="02020603050405020304" pitchFamily="18" charset="0"/>
                <a:cs typeface="Times New Roman" panose="02020603050405020304" pitchFamily="18" charset="0"/>
              </a:rPr>
              <a:t> складно </a:t>
            </a:r>
            <a:r>
              <a:rPr lang="ru-RU" sz="1600" dirty="0" err="1">
                <a:solidFill>
                  <a:srgbClr val="FF0000"/>
                </a:solidFill>
                <a:latin typeface="Times New Roman" panose="02020603050405020304" pitchFamily="18" charset="0"/>
                <a:cs typeface="Times New Roman" panose="02020603050405020304" pitchFamily="18" charset="0"/>
              </a:rPr>
              <a:t>знайти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більш</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підходящий</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варіант</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Це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ідеальний</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варіант</a:t>
            </a:r>
            <a:r>
              <a:rPr lang="ru-RU" sz="1600" dirty="0">
                <a:solidFill>
                  <a:srgbClr val="FF0000"/>
                </a:solidFill>
                <a:latin typeface="Times New Roman" panose="02020603050405020304" pitchFamily="18" charset="0"/>
                <a:cs typeface="Times New Roman" panose="02020603050405020304" pitchFamily="18" charset="0"/>
              </a:rPr>
              <a:t> для </a:t>
            </a:r>
            <a:r>
              <a:rPr lang="ru-RU" sz="1600" dirty="0" err="1">
                <a:solidFill>
                  <a:srgbClr val="FF0000"/>
                </a:solidFill>
                <a:latin typeface="Times New Roman" panose="02020603050405020304" pitchFamily="18" charset="0"/>
                <a:cs typeface="Times New Roman" panose="02020603050405020304" pitchFamily="18" charset="0"/>
              </a:rPr>
              <a:t>верхньої</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щелепи</a:t>
            </a:r>
            <a:r>
              <a:rPr lang="ru-RU" sz="1600" dirty="0">
                <a:solidFill>
                  <a:srgbClr val="FF0000"/>
                </a:solidFill>
                <a:latin typeface="Times New Roman" panose="02020603050405020304" pitchFamily="18" charset="0"/>
                <a:cs typeface="Times New Roman" panose="02020603050405020304" pitchFamily="18" charset="0"/>
              </a:rPr>
              <a:t>, коли </a:t>
            </a:r>
            <a:r>
              <a:rPr lang="ru-RU" sz="1600" dirty="0" err="1">
                <a:solidFill>
                  <a:srgbClr val="FF0000"/>
                </a:solidFill>
                <a:latin typeface="Times New Roman" panose="02020603050405020304" pitchFamily="18" charset="0"/>
                <a:cs typeface="Times New Roman" panose="02020603050405020304" pitchFamily="18" charset="0"/>
              </a:rPr>
              <a:t>потрібно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відновити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нормальний</a:t>
            </a:r>
            <a:r>
              <a:rPr lang="ru-RU" sz="1600" dirty="0">
                <a:solidFill>
                  <a:srgbClr val="FF0000"/>
                </a:solidFill>
                <a:latin typeface="Times New Roman" panose="02020603050405020304" pitchFamily="18" charset="0"/>
                <a:cs typeface="Times New Roman" panose="02020603050405020304" pitchFamily="18" charset="0"/>
              </a:rPr>
              <a:t> прикус. </a:t>
            </a:r>
            <a:r>
              <a:rPr lang="ru-RU" sz="1600" dirty="0" err="1">
                <a:solidFill>
                  <a:srgbClr val="FF0000"/>
                </a:solidFill>
                <a:latin typeface="Times New Roman" panose="02020603050405020304" pitchFamily="18" charset="0"/>
                <a:cs typeface="Times New Roman" panose="02020603050405020304" pitchFamily="18" charset="0"/>
              </a:rPr>
              <a:t>Дуже</a:t>
            </a:r>
            <a:r>
              <a:rPr lang="ru-RU" sz="1600" dirty="0">
                <a:solidFill>
                  <a:srgbClr val="FF0000"/>
                </a:solidFill>
                <a:latin typeface="Times New Roman" panose="02020603050405020304" pitchFamily="18" charset="0"/>
                <a:cs typeface="Times New Roman" panose="02020603050405020304" pitchFamily="18" charset="0"/>
              </a:rPr>
              <a:t> часто </a:t>
            </a:r>
            <a:r>
              <a:rPr lang="ru-RU" sz="1600" dirty="0" err="1">
                <a:solidFill>
                  <a:srgbClr val="FF0000"/>
                </a:solidFill>
                <a:latin typeface="Times New Roman" panose="02020603050405020304" pitchFamily="18" charset="0"/>
                <a:cs typeface="Times New Roman" panose="02020603050405020304" pitchFamily="18" charset="0"/>
              </a:rPr>
              <a:t>використовують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міні-імпланти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ортодонтические</a:t>
            </a:r>
            <a:r>
              <a:rPr lang="ru-RU" sz="1600" dirty="0">
                <a:solidFill>
                  <a:srgbClr val="FF0000"/>
                </a:solidFill>
                <a:latin typeface="Times New Roman" panose="02020603050405020304" pitchFamily="18" charset="0"/>
                <a:cs typeface="Times New Roman" panose="02020603050405020304" pitchFamily="18" charset="0"/>
              </a:rPr>
              <a:t> і </a:t>
            </a:r>
            <a:r>
              <a:rPr lang="ru-RU" sz="1600" dirty="0" err="1">
                <a:solidFill>
                  <a:srgbClr val="FF0000"/>
                </a:solidFill>
                <a:latin typeface="Times New Roman" panose="02020603050405020304" pitchFamily="18" charset="0"/>
                <a:cs typeface="Times New Roman" panose="02020603050405020304" pitchFamily="18" charset="0"/>
              </a:rPr>
              <a:t>брекети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Переваг</a:t>
            </a:r>
            <a:r>
              <a:rPr lang="ru-RU" sz="1600" dirty="0">
                <a:solidFill>
                  <a:srgbClr val="FF0000"/>
                </a:solidFill>
                <a:latin typeface="Times New Roman" panose="02020603050405020304" pitchFamily="18" charset="0"/>
                <a:cs typeface="Times New Roman" panose="02020603050405020304" pitchFamily="18" charset="0"/>
              </a:rPr>
              <a:t> у </a:t>
            </a:r>
            <a:r>
              <a:rPr lang="ru-RU" sz="1600" dirty="0" err="1">
                <a:solidFill>
                  <a:srgbClr val="FF0000"/>
                </a:solidFill>
                <a:latin typeface="Times New Roman" panose="02020603050405020304" pitchFamily="18" charset="0"/>
                <a:cs typeface="Times New Roman" panose="02020603050405020304" pitchFamily="18" charset="0"/>
              </a:rPr>
              <a:t>цього</a:t>
            </a:r>
            <a:r>
              <a:rPr lang="ru-RU" sz="1600" dirty="0">
                <a:solidFill>
                  <a:srgbClr val="FF0000"/>
                </a:solidFill>
                <a:latin typeface="Times New Roman" panose="02020603050405020304" pitchFamily="18" charset="0"/>
                <a:cs typeface="Times New Roman" panose="02020603050405020304" pitchFamily="18" charset="0"/>
              </a:rPr>
              <a:t> методу </a:t>
            </a:r>
            <a:r>
              <a:rPr lang="ru-RU" sz="1600" dirty="0" err="1">
                <a:solidFill>
                  <a:srgbClr val="FF0000"/>
                </a:solidFill>
                <a:latin typeface="Times New Roman" panose="02020603050405020304" pitchFamily="18" charset="0"/>
                <a:cs typeface="Times New Roman" panose="02020603050405020304" pitchFamily="18" charset="0"/>
              </a:rPr>
              <a:t>дуже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багато</a:t>
            </a:r>
            <a:r>
              <a:rPr lang="ru-RU" sz="1600" dirty="0">
                <a:solidFill>
                  <a:srgbClr val="FF0000"/>
                </a:solidFill>
                <a:latin typeface="Times New Roman" panose="02020603050405020304" pitchFamily="18" charset="0"/>
                <a:cs typeface="Times New Roman" panose="02020603050405020304" pitchFamily="18" charset="0"/>
              </a:rPr>
              <a:t>. Але не </a:t>
            </a:r>
            <a:r>
              <a:rPr lang="ru-RU" sz="1600" dirty="0" err="1">
                <a:solidFill>
                  <a:srgbClr val="FF0000"/>
                </a:solidFill>
                <a:latin typeface="Times New Roman" panose="02020603050405020304" pitchFamily="18" charset="0"/>
                <a:cs typeface="Times New Roman" panose="02020603050405020304" pitchFamily="18" charset="0"/>
              </a:rPr>
              <a:t>потрібно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забувати</a:t>
            </a:r>
            <a:r>
              <a:rPr lang="ru-RU" sz="1600" dirty="0">
                <a:solidFill>
                  <a:srgbClr val="FF0000"/>
                </a:solidFill>
                <a:latin typeface="Times New Roman" panose="02020603050405020304" pitchFamily="18" charset="0"/>
                <a:cs typeface="Times New Roman" panose="02020603050405020304" pitchFamily="18" charset="0"/>
              </a:rPr>
              <a:t> про те, </a:t>
            </a:r>
            <a:r>
              <a:rPr lang="ru-RU" sz="1600" dirty="0" err="1">
                <a:solidFill>
                  <a:srgbClr val="FF0000"/>
                </a:solidFill>
                <a:latin typeface="Times New Roman" panose="02020603050405020304" pitchFamily="18" charset="0"/>
                <a:cs typeface="Times New Roman" panose="02020603050405020304" pitchFamily="18" charset="0"/>
              </a:rPr>
              <a:t>що</a:t>
            </a:r>
            <a:r>
              <a:rPr lang="ru-RU" sz="1600" dirty="0">
                <a:solidFill>
                  <a:srgbClr val="FF0000"/>
                </a:solidFill>
                <a:latin typeface="Times New Roman" panose="02020603050405020304" pitchFamily="18" charset="0"/>
                <a:cs typeface="Times New Roman" panose="02020603050405020304" pitchFamily="18" charset="0"/>
              </a:rPr>
              <a:t> тут є і </a:t>
            </a:r>
            <a:r>
              <a:rPr lang="ru-RU" sz="1600" dirty="0" err="1">
                <a:solidFill>
                  <a:srgbClr val="FF0000"/>
                </a:solidFill>
                <a:latin typeface="Times New Roman" panose="02020603050405020304" pitchFamily="18" charset="0"/>
                <a:cs typeface="Times New Roman" panose="02020603050405020304" pitchFamily="18" charset="0"/>
              </a:rPr>
              <a:t>деякі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недоліки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Фахівці</a:t>
            </a:r>
            <a:r>
              <a:rPr lang="ru-RU" sz="1600" dirty="0">
                <a:solidFill>
                  <a:srgbClr val="FF0000"/>
                </a:solidFill>
                <a:latin typeface="Times New Roman" panose="02020603050405020304" pitchFamily="18" charset="0"/>
                <a:cs typeface="Times New Roman" panose="02020603050405020304" pitchFamily="18" charset="0"/>
              </a:rPr>
              <a:t> не </a:t>
            </a:r>
            <a:r>
              <a:rPr lang="ru-RU" sz="1600" dirty="0" err="1">
                <a:solidFill>
                  <a:srgbClr val="FF0000"/>
                </a:solidFill>
                <a:latin typeface="Times New Roman" panose="02020603050405020304" pitchFamily="18" charset="0"/>
                <a:cs typeface="Times New Roman" panose="02020603050405020304" pitchFamily="18" charset="0"/>
              </a:rPr>
              <a:t>розглядають</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міні-імпланти</a:t>
            </a:r>
            <a:r>
              <a:rPr lang="ru-RU" sz="1600" dirty="0">
                <a:solidFill>
                  <a:srgbClr val="FF0000"/>
                </a:solidFill>
                <a:latin typeface="Times New Roman" panose="02020603050405020304" pitchFamily="18" charset="0"/>
                <a:cs typeface="Times New Roman" panose="02020603050405020304" pitchFamily="18" charset="0"/>
              </a:rPr>
              <a:t> як </a:t>
            </a:r>
            <a:r>
              <a:rPr lang="ru-RU" sz="1600" dirty="0" err="1">
                <a:solidFill>
                  <a:srgbClr val="FF0000"/>
                </a:solidFill>
                <a:latin typeface="Times New Roman" panose="02020603050405020304" pitchFamily="18" charset="0"/>
                <a:cs typeface="Times New Roman" panose="02020603050405020304" pitchFamily="18" charset="0"/>
              </a:rPr>
              <a:t>засіб</a:t>
            </a:r>
            <a:r>
              <a:rPr lang="ru-RU" sz="1600" dirty="0">
                <a:solidFill>
                  <a:srgbClr val="FF0000"/>
                </a:solidFill>
                <a:latin typeface="Times New Roman" panose="02020603050405020304" pitchFamily="18" charset="0"/>
                <a:cs typeface="Times New Roman" panose="02020603050405020304" pitchFamily="18" charset="0"/>
              </a:rPr>
              <a:t> для </a:t>
            </a:r>
            <a:r>
              <a:rPr lang="ru-RU" sz="1600" dirty="0" err="1">
                <a:solidFill>
                  <a:srgbClr val="FF0000"/>
                </a:solidFill>
                <a:latin typeface="Times New Roman" panose="02020603050405020304" pitchFamily="18" charset="0"/>
                <a:cs typeface="Times New Roman" panose="02020603050405020304" pitchFamily="18" charset="0"/>
              </a:rPr>
              <a:t>постійного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протезування</a:t>
            </a:r>
            <a:r>
              <a:rPr lang="ru-RU" sz="1600" dirty="0">
                <a:solidFill>
                  <a:srgbClr val="FF0000"/>
                </a:solidFill>
                <a:latin typeface="Times New Roman" panose="02020603050405020304" pitchFamily="18" charset="0"/>
                <a:cs typeface="Times New Roman" panose="02020603050405020304" pitchFamily="18" charset="0"/>
              </a:rPr>
              <a:t>. При </a:t>
            </a:r>
            <a:r>
              <a:rPr lang="ru-RU" sz="1600" dirty="0" err="1">
                <a:solidFill>
                  <a:srgbClr val="FF0000"/>
                </a:solidFill>
                <a:latin typeface="Times New Roman" panose="02020603050405020304" pitchFamily="18" charset="0"/>
                <a:cs typeface="Times New Roman" panose="02020603050405020304" pitchFamily="18" charset="0"/>
              </a:rPr>
              <a:t>серйозної</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харчової</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навантаженні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конструкція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може</a:t>
            </a:r>
            <a:r>
              <a:rPr lang="ru-RU" sz="1600" dirty="0">
                <a:solidFill>
                  <a:srgbClr val="FF0000"/>
                </a:solidFill>
                <a:latin typeface="Times New Roman" panose="02020603050405020304" pitchFamily="18" charset="0"/>
                <a:cs typeface="Times New Roman" panose="02020603050405020304" pitchFamily="18" charset="0"/>
              </a:rPr>
              <a:t> не </a:t>
            </a:r>
            <a:r>
              <a:rPr lang="ru-RU" sz="1600" dirty="0" err="1">
                <a:solidFill>
                  <a:srgbClr val="FF0000"/>
                </a:solidFill>
                <a:latin typeface="Times New Roman" panose="02020603050405020304" pitchFamily="18" charset="0"/>
                <a:cs typeface="Times New Roman" panose="02020603050405020304" pitchFamily="18" charset="0"/>
              </a:rPr>
              <a:t>витримати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що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теж</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потрібно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враховувати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Незважаючи</a:t>
            </a:r>
            <a:r>
              <a:rPr lang="ru-RU" sz="1600" dirty="0">
                <a:solidFill>
                  <a:srgbClr val="FF0000"/>
                </a:solidFill>
                <a:latin typeface="Times New Roman" panose="02020603050405020304" pitchFamily="18" charset="0"/>
                <a:cs typeface="Times New Roman" panose="02020603050405020304" pitchFamily="18" charset="0"/>
              </a:rPr>
              <a:t> на те </a:t>
            </a:r>
            <a:r>
              <a:rPr lang="ru-RU" sz="1600" dirty="0" err="1">
                <a:solidFill>
                  <a:srgbClr val="FF0000"/>
                </a:solidFill>
                <a:latin typeface="Times New Roman" panose="02020603050405020304" pitchFamily="18" charset="0"/>
                <a:cs typeface="Times New Roman" panose="02020603050405020304" pitchFamily="18" charset="0"/>
              </a:rPr>
              <a:t>що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виробник</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дає</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гарантію</a:t>
            </a:r>
            <a:r>
              <a:rPr lang="ru-RU" sz="1600" dirty="0">
                <a:solidFill>
                  <a:srgbClr val="FF0000"/>
                </a:solidFill>
                <a:latin typeface="Times New Roman" panose="02020603050405020304" pitchFamily="18" charset="0"/>
                <a:cs typeface="Times New Roman" panose="02020603050405020304" pitchFamily="18" charset="0"/>
              </a:rPr>
              <a:t> в 10 </a:t>
            </a:r>
            <a:r>
              <a:rPr lang="ru-RU" sz="1600" dirty="0" err="1">
                <a:solidFill>
                  <a:srgbClr val="FF0000"/>
                </a:solidFill>
                <a:latin typeface="Times New Roman" panose="02020603050405020304" pitchFamily="18" charset="0"/>
                <a:cs typeface="Times New Roman" panose="02020603050405020304" pitchFamily="18" charset="0"/>
              </a:rPr>
              <a:t>років</a:t>
            </a:r>
            <a:r>
              <a:rPr lang="ru-RU" sz="1600" dirty="0">
                <a:solidFill>
                  <a:srgbClr val="FF0000"/>
                </a:solidFill>
                <a:latin typeface="Times New Roman" panose="02020603050405020304" pitchFamily="18" charset="0"/>
                <a:cs typeface="Times New Roman" panose="02020603050405020304" pitchFamily="18" charset="0"/>
              </a:rPr>
              <a:t> на свою </a:t>
            </a:r>
            <a:r>
              <a:rPr lang="ru-RU" sz="1600" dirty="0" err="1">
                <a:solidFill>
                  <a:srgbClr val="FF0000"/>
                </a:solidFill>
                <a:latin typeface="Times New Roman" panose="02020603050405020304" pitchFamily="18" charset="0"/>
                <a:cs typeface="Times New Roman" panose="02020603050405020304" pitchFamily="18" charset="0"/>
              </a:rPr>
              <a:t>продукцію</a:t>
            </a:r>
            <a:r>
              <a:rPr lang="ru-RU" sz="1600" dirty="0">
                <a:solidFill>
                  <a:srgbClr val="FF0000"/>
                </a:solidFill>
                <a:latin typeface="Times New Roman" panose="02020603050405020304" pitchFamily="18" charset="0"/>
                <a:cs typeface="Times New Roman" panose="02020603050405020304" pitchFamily="18" charset="0"/>
              </a:rPr>
              <a:t>, в </a:t>
            </a:r>
            <a:r>
              <a:rPr lang="ru-RU" sz="1600" dirty="0" err="1">
                <a:solidFill>
                  <a:srgbClr val="FF0000"/>
                </a:solidFill>
                <a:latin typeface="Times New Roman" panose="02020603050405020304" pitchFamily="18" charset="0"/>
                <a:cs typeface="Times New Roman" panose="02020603050405020304" pitchFamily="18" charset="0"/>
              </a:rPr>
              <a:t>даному</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випадку</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мова</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йде</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тільки</a:t>
            </a:r>
            <a:r>
              <a:rPr lang="ru-RU" sz="1600" dirty="0">
                <a:solidFill>
                  <a:srgbClr val="FF0000"/>
                </a:solidFill>
                <a:latin typeface="Times New Roman" panose="02020603050405020304" pitchFamily="18" charset="0"/>
                <a:cs typeface="Times New Roman" panose="02020603050405020304" pitchFamily="18" charset="0"/>
              </a:rPr>
              <a:t> про </a:t>
            </a:r>
            <a:r>
              <a:rPr lang="ru-RU" sz="1600" dirty="0" err="1">
                <a:solidFill>
                  <a:srgbClr val="FF0000"/>
                </a:solidFill>
                <a:latin typeface="Times New Roman" panose="02020603050405020304" pitchFamily="18" charset="0"/>
                <a:cs typeface="Times New Roman" panose="02020603050405020304" pitchFamily="18" charset="0"/>
              </a:rPr>
              <a:t>акуратному</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використанні</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Наприклад</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якщо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пацієнт</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впаде</a:t>
            </a:r>
            <a:r>
              <a:rPr lang="ru-RU" sz="1600" dirty="0">
                <a:solidFill>
                  <a:srgbClr val="FF0000"/>
                </a:solidFill>
                <a:latin typeface="Times New Roman" panose="02020603050405020304" pitchFamily="18" charset="0"/>
                <a:cs typeface="Times New Roman" panose="02020603050405020304" pitchFamily="18" charset="0"/>
              </a:rPr>
              <a:t> з </a:t>
            </a:r>
            <a:r>
              <a:rPr lang="ru-RU" sz="1600" dirty="0" err="1">
                <a:solidFill>
                  <a:srgbClr val="FF0000"/>
                </a:solidFill>
                <a:latin typeface="Times New Roman" panose="02020603050405020304" pitchFamily="18" charset="0"/>
                <a:cs typeface="Times New Roman" panose="02020603050405020304" pitchFamily="18" charset="0"/>
              </a:rPr>
              <a:t>висоти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або</a:t>
            </a:r>
            <a:r>
              <a:rPr lang="ru-RU" sz="1600" dirty="0">
                <a:solidFill>
                  <a:srgbClr val="FF0000"/>
                </a:solidFill>
                <a:latin typeface="Times New Roman" panose="02020603050405020304" pitchFamily="18" charset="0"/>
                <a:cs typeface="Times New Roman" panose="02020603050405020304" pitchFamily="18" charset="0"/>
              </a:rPr>
              <a:t> на </a:t>
            </a:r>
            <a:r>
              <a:rPr lang="ru-RU" sz="1600" dirty="0" err="1">
                <a:solidFill>
                  <a:srgbClr val="FF0000"/>
                </a:solidFill>
                <a:latin typeface="Times New Roman" panose="02020603050405020304" pitchFamily="18" charset="0"/>
                <a:cs typeface="Times New Roman" panose="02020603050405020304" pitchFamily="18" charset="0"/>
              </a:rPr>
              <a:t>щелепу</a:t>
            </a:r>
            <a:r>
              <a:rPr lang="ru-RU" sz="1600" dirty="0">
                <a:solidFill>
                  <a:srgbClr val="FF0000"/>
                </a:solidFill>
                <a:latin typeface="Times New Roman" panose="02020603050405020304" pitchFamily="18" charset="0"/>
                <a:cs typeface="Times New Roman" panose="02020603050405020304" pitchFamily="18" charset="0"/>
              </a:rPr>
              <a:t> буде </a:t>
            </a:r>
            <a:r>
              <a:rPr lang="ru-RU" sz="1600" dirty="0" err="1">
                <a:solidFill>
                  <a:srgbClr val="FF0000"/>
                </a:solidFill>
                <a:latin typeface="Times New Roman" panose="02020603050405020304" pitchFamily="18" charset="0"/>
                <a:cs typeface="Times New Roman" panose="02020603050405020304" pitchFamily="18" charset="0"/>
              </a:rPr>
              <a:t>надано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значну</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вплив</a:t>
            </a:r>
            <a:r>
              <a:rPr lang="ru-RU" sz="1600" dirty="0">
                <a:solidFill>
                  <a:srgbClr val="FF0000"/>
                </a:solidFill>
                <a:latin typeface="Times New Roman" panose="02020603050405020304" pitchFamily="18" charset="0"/>
                <a:cs typeface="Times New Roman" panose="02020603050405020304" pitchFamily="18" charset="0"/>
              </a:rPr>
              <a:t>, структура </a:t>
            </a:r>
            <a:r>
              <a:rPr lang="ru-RU" sz="1600" dirty="0" err="1">
                <a:solidFill>
                  <a:srgbClr val="FF0000"/>
                </a:solidFill>
                <a:latin typeface="Times New Roman" panose="02020603050405020304" pitchFamily="18" charset="0"/>
                <a:cs typeface="Times New Roman" panose="02020603050405020304" pitchFamily="18" charset="0"/>
              </a:rPr>
              <a:t>конструкції</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може</a:t>
            </a:r>
            <a:r>
              <a:rPr lang="ru-RU" sz="1600" dirty="0">
                <a:solidFill>
                  <a:srgbClr val="FF0000"/>
                </a:solidFill>
                <a:latin typeface="Times New Roman" panose="02020603050405020304" pitchFamily="18" charset="0"/>
                <a:cs typeface="Times New Roman" panose="02020603050405020304" pitchFamily="18" charset="0"/>
              </a:rPr>
              <a:t> бути </a:t>
            </a:r>
            <a:r>
              <a:rPr lang="ru-RU" sz="1600" dirty="0" err="1">
                <a:solidFill>
                  <a:srgbClr val="FF0000"/>
                </a:solidFill>
                <a:latin typeface="Times New Roman" panose="02020603050405020304" pitchFamily="18" charset="0"/>
                <a:cs typeface="Times New Roman" panose="02020603050405020304" pitchFamily="18" charset="0"/>
              </a:rPr>
              <a:t>серйозно</a:t>
            </a:r>
            <a:r>
              <a:rPr lang="ru-RU" sz="1600" dirty="0">
                <a:solidFill>
                  <a:srgbClr val="FF0000"/>
                </a:solidFill>
                <a:latin typeface="Times New Roman" panose="02020603050405020304" pitchFamily="18" charset="0"/>
                <a:cs typeface="Times New Roman" panose="02020603050405020304" pitchFamily="18" charset="0"/>
              </a:rPr>
              <a:t> порушена. </a:t>
            </a:r>
            <a:r>
              <a:rPr lang="ru-RU" sz="1600" dirty="0" err="1">
                <a:solidFill>
                  <a:srgbClr val="FF0000"/>
                </a:solidFill>
                <a:latin typeface="Times New Roman" panose="02020603050405020304" pitchFamily="18" charset="0"/>
                <a:cs typeface="Times New Roman" panose="02020603050405020304" pitchFamily="18" charset="0"/>
              </a:rPr>
              <a:t>Що</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стосується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корекції</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верхньої</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щелепи</a:t>
            </a:r>
            <a:r>
              <a:rPr lang="ru-RU" sz="1600" dirty="0">
                <a:solidFill>
                  <a:srgbClr val="FF0000"/>
                </a:solidFill>
                <a:latin typeface="Times New Roman" panose="02020603050405020304" pitchFamily="18" charset="0"/>
                <a:cs typeface="Times New Roman" panose="02020603050405020304" pitchFamily="18" charset="0"/>
              </a:rPr>
              <a:t>, то тут </a:t>
            </a:r>
            <a:r>
              <a:rPr lang="ru-RU" sz="1600" dirty="0" err="1">
                <a:solidFill>
                  <a:srgbClr val="FF0000"/>
                </a:solidFill>
                <a:latin typeface="Times New Roman" panose="02020603050405020304" pitchFamily="18" charset="0"/>
                <a:cs typeface="Times New Roman" panose="02020603050405020304" pitchFamily="18" charset="0"/>
              </a:rPr>
              <a:t>міні-імпланти</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застосовуються</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тільки</a:t>
            </a:r>
            <a:r>
              <a:rPr lang="ru-RU" sz="1600" dirty="0">
                <a:solidFill>
                  <a:srgbClr val="FF0000"/>
                </a:solidFill>
                <a:latin typeface="Times New Roman" panose="02020603050405020304" pitchFamily="18" charset="0"/>
                <a:cs typeface="Times New Roman" panose="02020603050405020304" pitchFamily="18" charset="0"/>
              </a:rPr>
              <a:t> в тому </a:t>
            </a:r>
            <a:r>
              <a:rPr lang="ru-RU" sz="1600" dirty="0" err="1">
                <a:solidFill>
                  <a:srgbClr val="FF0000"/>
                </a:solidFill>
                <a:latin typeface="Times New Roman" panose="02020603050405020304" pitchFamily="18" charset="0"/>
                <a:cs typeface="Times New Roman" panose="02020603050405020304" pitchFamily="18" charset="0"/>
              </a:rPr>
              <a:t>випадку</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якщо</a:t>
            </a:r>
            <a:r>
              <a:rPr lang="ru-RU" sz="1600" dirty="0">
                <a:solidFill>
                  <a:srgbClr val="FF0000"/>
                </a:solidFill>
                <a:latin typeface="Times New Roman" panose="02020603050405020304" pitchFamily="18" charset="0"/>
                <a:cs typeface="Times New Roman" panose="02020603050405020304" pitchFamily="18" charset="0"/>
              </a:rPr>
              <a:t> у </a:t>
            </a:r>
            <a:r>
              <a:rPr lang="ru-RU" sz="1600" dirty="0" err="1">
                <a:solidFill>
                  <a:srgbClr val="FF0000"/>
                </a:solidFill>
                <a:latin typeface="Times New Roman" panose="02020603050405020304" pitchFamily="18" charset="0"/>
                <a:cs typeface="Times New Roman" panose="02020603050405020304" pitchFamily="18" charset="0"/>
              </a:rPr>
              <a:t>пацієнта</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немає</a:t>
            </a:r>
            <a:r>
              <a:rPr lang="ru-RU" sz="1600" dirty="0">
                <a:solidFill>
                  <a:srgbClr val="FF0000"/>
                </a:solidFill>
                <a:latin typeface="Times New Roman" panose="02020603050405020304" pitchFamily="18" charset="0"/>
                <a:cs typeface="Times New Roman" panose="02020603050405020304" pitchFamily="18" charset="0"/>
              </a:rPr>
              <a:t> </a:t>
            </a:r>
            <a:r>
              <a:rPr lang="ru-RU" sz="1600" dirty="0" err="1">
                <a:solidFill>
                  <a:srgbClr val="FF0000"/>
                </a:solidFill>
                <a:latin typeface="Times New Roman" panose="02020603050405020304" pitchFamily="18" charset="0"/>
                <a:cs typeface="Times New Roman" panose="02020603050405020304" pitchFamily="18" charset="0"/>
              </a:rPr>
              <a:t>нижнього</a:t>
            </a:r>
            <a:r>
              <a:rPr lang="ru-RU" sz="1600" dirty="0">
                <a:solidFill>
                  <a:srgbClr val="FF0000"/>
                </a:solidFill>
                <a:latin typeface="Times New Roman" panose="02020603050405020304" pitchFamily="18" charset="0"/>
                <a:cs typeface="Times New Roman" panose="02020603050405020304" pitchFamily="18" charset="0"/>
              </a:rPr>
              <a:t> зубного ряду. Тому </a:t>
            </a:r>
            <a:r>
              <a:rPr lang="ru-RU" sz="1600" dirty="0" err="1">
                <a:solidFill>
                  <a:srgbClr val="FF0000"/>
                </a:solidFill>
                <a:latin typeface="Times New Roman" panose="02020603050405020304" pitchFamily="18" charset="0"/>
                <a:cs typeface="Times New Roman" panose="02020603050405020304" pitchFamily="18" charset="0"/>
              </a:rPr>
              <a:t>такий</a:t>
            </a:r>
            <a:r>
              <a:rPr lang="ru-RU" sz="1600" dirty="0">
                <a:solidFill>
                  <a:srgbClr val="FF0000"/>
                </a:solidFill>
                <a:latin typeface="Times New Roman" panose="02020603050405020304" pitchFamily="18" charset="0"/>
                <a:cs typeface="Times New Roman" panose="02020603050405020304" pitchFamily="18" charset="0"/>
              </a:rPr>
              <a:t> метод </a:t>
            </a:r>
            <a:r>
              <a:rPr lang="ru-RU" sz="1600" dirty="0" err="1">
                <a:solidFill>
                  <a:srgbClr val="FF0000"/>
                </a:solidFill>
                <a:latin typeface="Times New Roman" panose="02020603050405020304" pitchFamily="18" charset="0"/>
                <a:cs typeface="Times New Roman" panose="02020603050405020304" pitchFamily="18" charset="0"/>
              </a:rPr>
              <a:t>підходить</a:t>
            </a:r>
            <a:r>
              <a:rPr lang="ru-RU" sz="1600" dirty="0">
                <a:solidFill>
                  <a:srgbClr val="FF0000"/>
                </a:solidFill>
                <a:latin typeface="Times New Roman" panose="02020603050405020304" pitchFamily="18" charset="0"/>
                <a:cs typeface="Times New Roman" panose="02020603050405020304" pitchFamily="18" charset="0"/>
              </a:rPr>
              <a:t> далеко не для кожного.</a:t>
            </a:r>
            <a:r>
              <a:rPr lang="ru-RU" dirty="0"/>
              <a:t/>
            </a:r>
            <a:br>
              <a:rPr lang="ru-RU" dirty="0"/>
            </a:b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39825" y="1344613"/>
            <a:ext cx="10515600" cy="5627687"/>
          </a:xfrm>
        </p:spPr>
        <p:txBody>
          <a:bodyPr rtlCol="0">
            <a:normAutofit/>
          </a:bodyPr>
          <a:lstStyle/>
          <a:p>
            <a:pPr algn="ctr" fontAlgn="auto">
              <a:spcAft>
                <a:spcPts val="0"/>
              </a:spcAft>
              <a:defRPr/>
            </a:pPr>
            <a:r>
              <a:rPr lang="ru-RU" sz="2400" dirty="0" err="1">
                <a:solidFill>
                  <a:schemeClr val="accent1">
                    <a:lumMod val="50000"/>
                  </a:schemeClr>
                </a:solidFill>
                <a:latin typeface="Times New Roman" panose="02020603050405020304" pitchFamily="18" charset="0"/>
                <a:cs typeface="Times New Roman" panose="02020603050405020304" pitchFamily="18" charset="0"/>
              </a:rPr>
              <a:t>Показання</a:t>
            </a:r>
            <a:r>
              <a:rPr lang="ru-RU" sz="2400" dirty="0">
                <a:solidFill>
                  <a:schemeClr val="accent1">
                    <a:lumMod val="50000"/>
                  </a:schemeClr>
                </a:solidFill>
                <a:latin typeface="Times New Roman" panose="02020603050405020304" pitchFamily="18" charset="0"/>
                <a:cs typeface="Times New Roman" panose="02020603050405020304" pitchFamily="18" charset="0"/>
              </a:rPr>
              <a:t> та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протипоказання</a:t>
            </a:r>
            <a:r>
              <a:rPr lang="ru-RU" sz="2400" dirty="0">
                <a:solidFill>
                  <a:schemeClr val="accent1">
                    <a:lumMod val="50000"/>
                  </a:schemeClr>
                </a:solidFill>
                <a:latin typeface="Times New Roman" panose="02020603050405020304" pitchFamily="18" charset="0"/>
                <a:cs typeface="Times New Roman" panose="02020603050405020304" pitchFamily="18" charset="0"/>
              </a:rPr>
              <a:t/>
            </a:r>
            <a:br>
              <a:rPr lang="ru-RU" sz="2400" dirty="0">
                <a:solidFill>
                  <a:schemeClr val="accent1">
                    <a:lumMod val="50000"/>
                  </a:schemeClr>
                </a:solidFill>
                <a:latin typeface="Times New Roman" panose="02020603050405020304" pitchFamily="18" charset="0"/>
                <a:cs typeface="Times New Roman" panose="02020603050405020304" pitchFamily="18" charset="0"/>
              </a:rPr>
            </a:br>
            <a:r>
              <a:rPr lang="ru-RU" sz="2400" dirty="0">
                <a:solidFill>
                  <a:schemeClr val="accent1">
                    <a:lumMod val="50000"/>
                  </a:schemeClr>
                </a:solidFill>
                <a:latin typeface="Times New Roman" panose="02020603050405020304" pitchFamily="18" charset="0"/>
                <a:cs typeface="Times New Roman" panose="02020603050405020304" pitchFamily="18" charset="0"/>
              </a:rPr>
              <a:t/>
            </a:r>
            <a:br>
              <a:rPr lang="ru-RU" sz="2400" dirty="0">
                <a:solidFill>
                  <a:schemeClr val="accent1">
                    <a:lumMod val="50000"/>
                  </a:schemeClr>
                </a:solidFill>
                <a:latin typeface="Times New Roman" panose="02020603050405020304" pitchFamily="18" charset="0"/>
                <a:cs typeface="Times New Roman" panose="02020603050405020304" pitchFamily="18" charset="0"/>
              </a:rPr>
            </a:b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Міні-імплантація</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використовується</a:t>
            </a:r>
            <a:r>
              <a:rPr lang="ru-RU" sz="2400" dirty="0">
                <a:solidFill>
                  <a:schemeClr val="accent1">
                    <a:lumMod val="50000"/>
                  </a:schemeClr>
                </a:solidFill>
                <a:latin typeface="Times New Roman" panose="02020603050405020304" pitchFamily="18" charset="0"/>
                <a:cs typeface="Times New Roman" panose="02020603050405020304" pitchFamily="18" charset="0"/>
              </a:rPr>
              <a:t> при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зубощелепних</a:t>
            </a:r>
            <a:r>
              <a:rPr lang="ru-RU" sz="2400" dirty="0">
                <a:solidFill>
                  <a:schemeClr val="accent1">
                    <a:lumMod val="50000"/>
                  </a:schemeClr>
                </a:solidFill>
                <a:latin typeface="Times New Roman" panose="02020603050405020304" pitchFamily="18" charset="0"/>
                <a:cs typeface="Times New Roman" panose="02020603050405020304" pitchFamily="18" charset="0"/>
              </a:rPr>
              <a:t> дефектах і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відсутності</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деяких</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зубів</a:t>
            </a:r>
            <a:r>
              <a:rPr lang="ru-RU" sz="2400" dirty="0">
                <a:solidFill>
                  <a:schemeClr val="accent1">
                    <a:lumMod val="50000"/>
                  </a:schemeClr>
                </a:solidFill>
                <a:latin typeface="Times New Roman" panose="02020603050405020304" pitchFamily="18" charset="0"/>
                <a:cs typeface="Times New Roman" panose="02020603050405020304" pitchFamily="18" charset="0"/>
              </a:rPr>
              <a:t>. Даний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спосіб</a:t>
            </a:r>
            <a:r>
              <a:rPr lang="ru-RU" sz="2400" dirty="0">
                <a:solidFill>
                  <a:schemeClr val="accent1">
                    <a:lumMod val="50000"/>
                  </a:schemeClr>
                </a:solidFill>
                <a:latin typeface="Times New Roman" panose="02020603050405020304" pitchFamily="18" charset="0"/>
                <a:cs typeface="Times New Roman" panose="02020603050405020304" pitchFamily="18" charset="0"/>
              </a:rPr>
              <a:t> добре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підходить</a:t>
            </a:r>
            <a:r>
              <a:rPr lang="ru-RU" sz="2400" dirty="0">
                <a:solidFill>
                  <a:schemeClr val="accent1">
                    <a:lumMod val="50000"/>
                  </a:schemeClr>
                </a:solidFill>
                <a:latin typeface="Times New Roman" panose="02020603050405020304" pitchFamily="18" charset="0"/>
                <a:cs typeface="Times New Roman" panose="02020603050405020304" pitchFamily="18" charset="0"/>
              </a:rPr>
              <a:t> для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первинного</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закріплення</a:t>
            </a:r>
            <a:r>
              <a:rPr lang="ru-RU" sz="2400" dirty="0">
                <a:solidFill>
                  <a:schemeClr val="accent1">
                    <a:lumMod val="50000"/>
                  </a:schemeClr>
                </a:solidFill>
                <a:latin typeface="Times New Roman" panose="02020603050405020304" pitchFamily="18" charset="0"/>
                <a:cs typeface="Times New Roman" panose="02020603050405020304" pitchFamily="18" charset="0"/>
              </a:rPr>
              <a:t> протеза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знімного</a:t>
            </a:r>
            <a:r>
              <a:rPr lang="ru-RU" sz="2400" dirty="0">
                <a:solidFill>
                  <a:schemeClr val="accent1">
                    <a:lumMod val="50000"/>
                  </a:schemeClr>
                </a:solidFill>
                <a:latin typeface="Times New Roman" panose="02020603050405020304" pitchFamily="18" charset="0"/>
                <a:cs typeface="Times New Roman" panose="02020603050405020304" pitchFamily="18" charset="0"/>
              </a:rPr>
              <a:t> типу.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Дуже</a:t>
            </a:r>
            <a:r>
              <a:rPr lang="ru-RU" sz="2400" dirty="0">
                <a:solidFill>
                  <a:schemeClr val="accent1">
                    <a:lumMod val="50000"/>
                  </a:schemeClr>
                </a:solidFill>
                <a:latin typeface="Times New Roman" panose="02020603050405020304" pitchFamily="18" charset="0"/>
                <a:cs typeface="Times New Roman" panose="02020603050405020304" pitchFamily="18" charset="0"/>
              </a:rPr>
              <a:t> часто стоматологи і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ортодонти</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використовують</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міні-імплантацію</a:t>
            </a:r>
            <a:r>
              <a:rPr lang="ru-RU" sz="2400" dirty="0">
                <a:solidFill>
                  <a:schemeClr val="accent1">
                    <a:lumMod val="50000"/>
                  </a:schemeClr>
                </a:solidFill>
                <a:latin typeface="Times New Roman" panose="02020603050405020304" pitchFamily="18" charset="0"/>
                <a:cs typeface="Times New Roman" panose="02020603050405020304" pitchFamily="18" charset="0"/>
              </a:rPr>
              <a:t> для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корекції</a:t>
            </a:r>
            <a:r>
              <a:rPr lang="ru-RU" sz="2400" dirty="0">
                <a:solidFill>
                  <a:schemeClr val="accent1">
                    <a:lumMod val="50000"/>
                  </a:schemeClr>
                </a:solidFill>
                <a:latin typeface="Times New Roman" panose="02020603050405020304" pitchFamily="18" charset="0"/>
                <a:cs typeface="Times New Roman" panose="02020603050405020304" pitchFamily="18" charset="0"/>
              </a:rPr>
              <a:t> прикусу. Але все ж в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більшості</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випадків</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даний</a:t>
            </a:r>
            <a:r>
              <a:rPr lang="ru-RU" sz="2400" dirty="0">
                <a:solidFill>
                  <a:schemeClr val="accent1">
                    <a:lumMod val="50000"/>
                  </a:schemeClr>
                </a:solidFill>
                <a:latin typeface="Times New Roman" panose="02020603050405020304" pitchFamily="18" charset="0"/>
                <a:cs typeface="Times New Roman" panose="02020603050405020304" pitchFamily="18" charset="0"/>
              </a:rPr>
              <a:t> метод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застосовують</a:t>
            </a:r>
            <a:r>
              <a:rPr lang="ru-RU" sz="2400" dirty="0">
                <a:solidFill>
                  <a:schemeClr val="accent1">
                    <a:lumMod val="50000"/>
                  </a:schemeClr>
                </a:solidFill>
                <a:latin typeface="Times New Roman" panose="02020603050405020304" pitchFamily="18" charset="0"/>
                <a:cs typeface="Times New Roman" panose="02020603050405020304" pitchFamily="18" charset="0"/>
              </a:rPr>
              <a:t> при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відсутності</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зубів</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Міні-протезування</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може</a:t>
            </a:r>
            <a:r>
              <a:rPr lang="ru-RU" sz="2400" dirty="0">
                <a:solidFill>
                  <a:schemeClr val="accent1">
                    <a:lumMod val="50000"/>
                  </a:schemeClr>
                </a:solidFill>
                <a:latin typeface="Times New Roman" panose="02020603050405020304" pitchFamily="18" charset="0"/>
                <a:cs typeface="Times New Roman" panose="02020603050405020304" pitchFamily="18" charset="0"/>
              </a:rPr>
              <a:t> бути проведено і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щодо</a:t>
            </a:r>
            <a:r>
              <a:rPr lang="ru-RU" sz="2400" dirty="0">
                <a:solidFill>
                  <a:schemeClr val="accent1">
                    <a:lumMod val="50000"/>
                  </a:schemeClr>
                </a:solidFill>
                <a:latin typeface="Times New Roman" panose="02020603050405020304" pitchFamily="18" charset="0"/>
                <a:cs typeface="Times New Roman" panose="02020603050405020304" pitchFamily="18" charset="0"/>
              </a:rPr>
              <a:t> одного зуба, і при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відновленні</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цілого</a:t>
            </a:r>
            <a:r>
              <a:rPr lang="ru-RU" sz="2400" dirty="0">
                <a:solidFill>
                  <a:schemeClr val="accent1">
                    <a:lumMod val="50000"/>
                  </a:schemeClr>
                </a:solidFill>
                <a:latin typeface="Times New Roman" panose="02020603050405020304" pitchFamily="18" charset="0"/>
                <a:cs typeface="Times New Roman" panose="02020603050405020304" pitchFamily="18" charset="0"/>
              </a:rPr>
              <a:t> зубного ряду.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Цей</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спосіб</a:t>
            </a:r>
            <a:r>
              <a:rPr lang="ru-RU" sz="2400" dirty="0">
                <a:solidFill>
                  <a:schemeClr val="accent1">
                    <a:lumMod val="50000"/>
                  </a:schemeClr>
                </a:solidFill>
                <a:latin typeface="Times New Roman" panose="02020603050405020304" pitchFamily="18" charset="0"/>
                <a:cs typeface="Times New Roman" panose="02020603050405020304" pitchFamily="18" charset="0"/>
              </a:rPr>
              <a:t> буде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відповідним</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навіть</a:t>
            </a:r>
            <a:r>
              <a:rPr lang="ru-RU" sz="2400" dirty="0">
                <a:solidFill>
                  <a:schemeClr val="accent1">
                    <a:lumMod val="50000"/>
                  </a:schemeClr>
                </a:solidFill>
                <a:latin typeface="Times New Roman" panose="02020603050405020304" pitchFamily="18" charset="0"/>
                <a:cs typeface="Times New Roman" panose="02020603050405020304" pitchFamily="18" charset="0"/>
              </a:rPr>
              <a:t> при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повній</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адентії</a:t>
            </a:r>
            <a:r>
              <a:rPr lang="ru-RU" sz="2400" dirty="0">
                <a:solidFill>
                  <a:schemeClr val="accent1">
                    <a:lumMod val="50000"/>
                  </a:schemeClr>
                </a:solidFill>
                <a:latin typeface="Times New Roman" panose="02020603050405020304" pitchFamily="18" charset="0"/>
                <a:cs typeface="Times New Roman" panose="02020603050405020304" pitchFamily="18" charset="0"/>
              </a:rPr>
              <a:t>, яка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може</a:t>
            </a:r>
            <a:r>
              <a:rPr lang="ru-RU" sz="2400" dirty="0">
                <a:solidFill>
                  <a:schemeClr val="accent1">
                    <a:lumMod val="50000"/>
                  </a:schemeClr>
                </a:solidFill>
                <a:latin typeface="Times New Roman" panose="02020603050405020304" pitchFamily="18" charset="0"/>
                <a:cs typeface="Times New Roman" panose="02020603050405020304" pitchFamily="18" charset="0"/>
              </a:rPr>
              <a:t> бути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викликана</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різними</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захворюваннями</a:t>
            </a:r>
            <a:r>
              <a:rPr lang="ru-RU" sz="2400" dirty="0">
                <a:solidFill>
                  <a:schemeClr val="accent1">
                    <a:lumMod val="50000"/>
                  </a:schemeClr>
                </a:solidFill>
                <a:latin typeface="Times New Roman" panose="02020603050405020304" pitchFamily="18" charset="0"/>
                <a:cs typeface="Times New Roman" panose="02020603050405020304" pitchFamily="18" charset="0"/>
              </a:rPr>
              <a:t> і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механічною</a:t>
            </a:r>
            <a:r>
              <a:rPr lang="ru-RU" sz="2400" dirty="0">
                <a:solidFill>
                  <a:schemeClr val="accent1">
                    <a:lumMod val="50000"/>
                  </a:schemeClr>
                </a:solidFill>
                <a:latin typeface="Times New Roman" panose="02020603050405020304" pitchFamily="18" charset="0"/>
                <a:cs typeface="Times New Roman" panose="02020603050405020304" pitchFamily="18" charset="0"/>
              </a:rPr>
              <a:t> травмою. Коли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пацієнтові</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потрібні</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нестандартні</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незнімні</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конструкції</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теж</a:t>
            </a:r>
            <a:r>
              <a:rPr lang="ru-RU" sz="2400" dirty="0">
                <a:solidFill>
                  <a:schemeClr val="accent1">
                    <a:lumMod val="50000"/>
                  </a:schemeClr>
                </a:solidFill>
                <a:latin typeface="Times New Roman" panose="02020603050405020304" pitchFamily="18" charset="0"/>
                <a:cs typeface="Times New Roman" panose="02020603050405020304" pitchFamily="18" charset="0"/>
              </a:rPr>
              <a:t>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може</a:t>
            </a:r>
            <a:r>
              <a:rPr lang="ru-RU" sz="2400" dirty="0">
                <a:solidFill>
                  <a:schemeClr val="accent1">
                    <a:lumMod val="50000"/>
                  </a:schemeClr>
                </a:solidFill>
                <a:latin typeface="Times New Roman" panose="02020603050405020304" pitchFamily="18" charset="0"/>
                <a:cs typeface="Times New Roman" panose="02020603050405020304" pitchFamily="18" charset="0"/>
              </a:rPr>
              <a:t> бути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використаний</a:t>
            </a:r>
            <a:r>
              <a:rPr lang="ru-RU" sz="2400" dirty="0">
                <a:solidFill>
                  <a:schemeClr val="accent1">
                    <a:lumMod val="50000"/>
                  </a:schemeClr>
                </a:solidFill>
                <a:latin typeface="Times New Roman" panose="02020603050405020304" pitchFamily="18" charset="0"/>
                <a:cs typeface="Times New Roman" panose="02020603050405020304" pitchFamily="18" charset="0"/>
              </a:rPr>
              <a:t> метод </a:t>
            </a:r>
            <a:r>
              <a:rPr lang="ru-RU" sz="2400" dirty="0" err="1">
                <a:solidFill>
                  <a:schemeClr val="accent1">
                    <a:lumMod val="50000"/>
                  </a:schemeClr>
                </a:solidFill>
                <a:latin typeface="Times New Roman" panose="02020603050405020304" pitchFamily="18" charset="0"/>
                <a:cs typeface="Times New Roman" panose="02020603050405020304" pitchFamily="18" charset="0"/>
              </a:rPr>
              <a:t>міні-імплантації</a:t>
            </a:r>
            <a:r>
              <a:rPr lang="ru-RU" sz="2400" dirty="0">
                <a:solidFill>
                  <a:schemeClr val="accent1">
                    <a:lumMod val="50000"/>
                  </a:schemeClr>
                </a:solidFill>
                <a:latin typeface="Times New Roman" panose="02020603050405020304" pitchFamily="18" charset="0"/>
                <a:cs typeface="Times New Roman" panose="02020603050405020304" pitchFamily="18" charset="0"/>
              </a:rPr>
              <a:t>.</a:t>
            </a:r>
            <a:r>
              <a:rPr lang="ru-RU" dirty="0">
                <a:solidFill>
                  <a:schemeClr val="accent1">
                    <a:lumMod val="50000"/>
                  </a:schemeClr>
                </a:solidFill>
              </a:rPr>
              <a:t/>
            </a:r>
            <a:br>
              <a:rPr lang="ru-RU" dirty="0">
                <a:solidFill>
                  <a:schemeClr val="accent1">
                    <a:lumMod val="50000"/>
                  </a:schemeClr>
                </a:solidFill>
              </a:rPr>
            </a:br>
            <a:endParaRPr lang="ru-RU" dirty="0">
              <a:solidFill>
                <a:schemeClr val="accent1">
                  <a:lumMod val="50000"/>
                </a:schemeClr>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Заголовок 1"/>
          <p:cNvSpPr>
            <a:spLocks noGrp="1"/>
          </p:cNvSpPr>
          <p:nvPr>
            <p:ph type="title"/>
          </p:nvPr>
        </p:nvSpPr>
        <p:spPr>
          <a:xfrm>
            <a:off x="838200" y="365125"/>
            <a:ext cx="10515600" cy="5716588"/>
          </a:xfrm>
        </p:spPr>
        <p:txBody>
          <a:bodyPr/>
          <a:lstStyle/>
          <a:p>
            <a:pPr algn="ctr"/>
            <a:r>
              <a:rPr lang="ru-RU" sz="2200">
                <a:latin typeface="Times New Roman" pitchFamily="18" charset="0"/>
                <a:cs typeface="Times New Roman" pitchFamily="18" charset="0"/>
              </a:rPr>
              <a:t>Подальший догляд</a:t>
            </a:r>
            <a:br>
              <a:rPr lang="ru-RU" sz="2200">
                <a:latin typeface="Times New Roman" pitchFamily="18" charset="0"/>
                <a:cs typeface="Times New Roman" pitchFamily="18" charset="0"/>
              </a:rPr>
            </a:br>
            <a:r>
              <a:rPr lang="ru-RU" sz="2200">
                <a:latin typeface="Times New Roman" pitchFamily="18" charset="0"/>
                <a:cs typeface="Times New Roman" pitchFamily="18" charset="0"/>
              </a:rPr>
              <a:t/>
            </a:r>
            <a:br>
              <a:rPr lang="ru-RU" sz="2200">
                <a:latin typeface="Times New Roman" pitchFamily="18" charset="0"/>
                <a:cs typeface="Times New Roman" pitchFamily="18" charset="0"/>
              </a:rPr>
            </a:br>
            <a:r>
              <a:rPr lang="ru-RU" sz="2200">
                <a:latin typeface="Times New Roman" pitchFamily="18" charset="0"/>
                <a:cs typeface="Times New Roman" pitchFamily="18" charset="0"/>
              </a:rPr>
              <a:t> Після того як лікар-стоматолог встановить абатменти, за ними потрібно правильно доглядати. Не можна просто забути про них, адже дані вироби, як і справжні зуби, вимагають уваги і дбайливого ставлення до себе. Ротова порожнина повинна завжди бути чистою, особливо ділянку навколо опор. Через кілька днів після операції догляд може викликати неприємні, а часом і хворобливі відчуття, тому використовувати зубну щітку з м’якою щетиною можна через 2-3 дні після установки абатментів.</a:t>
            </a:r>
            <a:r>
              <a:rPr lang="ru-RU">
                <a:latin typeface="Times New Roman" pitchFamily="18" charset="0"/>
                <a:cs typeface="Times New Roman" pitchFamily="18" charset="0"/>
              </a:rPr>
              <a:t/>
            </a:r>
            <a:br>
              <a:rPr lang="ru-RU">
                <a:latin typeface="Times New Roman" pitchFamily="18" charset="0"/>
                <a:cs typeface="Times New Roman" pitchFamily="18" charset="0"/>
              </a:rPr>
            </a:br>
            <a:r>
              <a:rPr lang="ru-RU"/>
              <a:t/>
            </a:r>
            <a:br>
              <a:rPr lang="ru-RU"/>
            </a:br>
            <a:endParaRPr lang="ru-RU"/>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Рисунок 2"/>
          <p:cNvPicPr>
            <a:picLocks noChangeAspect="1"/>
          </p:cNvPicPr>
          <p:nvPr/>
        </p:nvPicPr>
        <p:blipFill>
          <a:blip r:embed="rId2"/>
          <a:srcRect/>
          <a:stretch>
            <a:fillRect/>
          </a:stretch>
        </p:blipFill>
        <p:spPr bwMode="auto">
          <a:xfrm>
            <a:off x="1866900" y="792163"/>
            <a:ext cx="8648700" cy="548957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5578475"/>
          </a:xfrm>
        </p:spPr>
        <p:txBody>
          <a:bodyPr rtlCol="0">
            <a:normAutofit/>
          </a:bodyPr>
          <a:lstStyle/>
          <a:p>
            <a:pPr algn="ctr" fontAlgn="auto">
              <a:spcAft>
                <a:spcPts val="0"/>
              </a:spcAft>
              <a:defRPr/>
            </a:pPr>
            <a:r>
              <a:rPr lang="ru-RU" sz="2000" dirty="0" err="1">
                <a:solidFill>
                  <a:schemeClr val="accent4">
                    <a:lumMod val="50000"/>
                  </a:schemeClr>
                </a:solidFill>
                <a:latin typeface="Times New Roman" panose="02020603050405020304" pitchFamily="18" charset="0"/>
                <a:cs typeface="Times New Roman" panose="02020603050405020304" pitchFamily="18" charset="0"/>
              </a:rPr>
              <a:t>Недоліки</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br>
              <a:rPr lang="ru-RU" sz="2000" dirty="0">
                <a:solidFill>
                  <a:schemeClr val="accent4">
                    <a:lumMod val="50000"/>
                  </a:schemeClr>
                </a:solidFill>
                <a:latin typeface="Times New Roman" panose="02020603050405020304" pitchFamily="18" charset="0"/>
                <a:cs typeface="Times New Roman" panose="02020603050405020304" pitchFamily="18" charset="0"/>
              </a:rPr>
            </a:br>
            <a:r>
              <a:rPr lang="ru-RU" sz="2000" dirty="0">
                <a:solidFill>
                  <a:schemeClr val="accent4">
                    <a:lumMod val="50000"/>
                  </a:schemeClr>
                </a:solidFill>
                <a:latin typeface="Times New Roman" panose="02020603050405020304" pitchFamily="18" charset="0"/>
                <a:cs typeface="Times New Roman" panose="02020603050405020304" pitchFamily="18" charset="0"/>
              </a:rPr>
              <a:t/>
            </a:r>
            <a:br>
              <a:rPr lang="ru-RU" sz="2000" dirty="0">
                <a:solidFill>
                  <a:schemeClr val="accent4">
                    <a:lumMod val="50000"/>
                  </a:schemeClr>
                </a:solidFill>
                <a:latin typeface="Times New Roman" panose="02020603050405020304" pitchFamily="18" charset="0"/>
                <a:cs typeface="Times New Roman" panose="02020603050405020304" pitchFamily="18" charset="0"/>
              </a:rPr>
            </a:br>
            <a:r>
              <a:rPr lang="ru-RU" sz="2000" dirty="0">
                <a:solidFill>
                  <a:schemeClr val="accent4">
                    <a:lumMod val="50000"/>
                  </a:schemeClr>
                </a:solidFill>
                <a:latin typeface="Times New Roman" panose="02020603050405020304" pitchFamily="18" charset="0"/>
                <a:cs typeface="Times New Roman" panose="02020603050405020304" pitchFamily="18" charset="0"/>
              </a:rPr>
              <a:t>До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недоліків</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можна</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віднести</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їх</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нездатність</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витримувати</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великі</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навантаження</a:t>
            </a:r>
            <a:r>
              <a:rPr lang="ru-RU" sz="2000" dirty="0">
                <a:solidFill>
                  <a:schemeClr val="accent4">
                    <a:lumMod val="50000"/>
                  </a:schemeClr>
                </a:solidFill>
                <a:latin typeface="Times New Roman" panose="02020603050405020304" pitchFamily="18" charset="0"/>
                <a:cs typeface="Times New Roman" panose="02020603050405020304" pitchFamily="18" charset="0"/>
              </a:rPr>
              <a:t>, а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також</a:t>
            </a:r>
            <a:r>
              <a:rPr lang="ru-RU" sz="2000" dirty="0">
                <a:solidFill>
                  <a:schemeClr val="accent4">
                    <a:lumMod val="50000"/>
                  </a:schemeClr>
                </a:solidFill>
                <a:latin typeface="Times New Roman" panose="02020603050405020304" pitchFamily="18" charset="0"/>
                <a:cs typeface="Times New Roman" panose="02020603050405020304" pitchFamily="18" charset="0"/>
              </a:rPr>
              <a:t> ряд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протипоказань</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серед</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яких</a:t>
            </a:r>
            <a:r>
              <a:rPr lang="ru-RU" sz="2000" dirty="0">
                <a:solidFill>
                  <a:schemeClr val="accent4">
                    <a:lumMod val="50000"/>
                  </a:schemeClr>
                </a:solidFill>
                <a:latin typeface="Times New Roman" panose="02020603050405020304" pitchFamily="18" charset="0"/>
                <a:cs typeface="Times New Roman" panose="02020603050405020304" pitchFamily="18" charset="0"/>
              </a:rPr>
              <a:t> запущена форма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діабету</a:t>
            </a:r>
            <a:r>
              <a:rPr lang="ru-RU" sz="2000" dirty="0">
                <a:solidFill>
                  <a:schemeClr val="accent4">
                    <a:lumMod val="50000"/>
                  </a:schemeClr>
                </a:solidFill>
                <a:latin typeface="Times New Roman" panose="02020603050405020304" pitchFamily="18" charset="0"/>
                <a:cs typeface="Times New Roman" panose="02020603050405020304" pitchFamily="18" charset="0"/>
              </a:rPr>
              <a:t>, ослаблений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імунітет</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променева</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терапія</a:t>
            </a:r>
            <a:r>
              <a:rPr lang="ru-RU" sz="2000" dirty="0">
                <a:solidFill>
                  <a:schemeClr val="accent4">
                    <a:lumMod val="50000"/>
                  </a:schemeClr>
                </a:solidFill>
                <a:latin typeface="Times New Roman" panose="02020603050405020304" pitchFamily="18" charset="0"/>
                <a:cs typeface="Times New Roman" panose="02020603050405020304" pitchFamily="18" charset="0"/>
              </a:rPr>
              <a:t> і т.д.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Однак</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їх</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набагато</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менше</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ніж</a:t>
            </a:r>
            <a:r>
              <a:rPr lang="ru-RU" sz="2000" dirty="0">
                <a:solidFill>
                  <a:schemeClr val="accent4">
                    <a:lumMod val="50000"/>
                  </a:schemeClr>
                </a:solidFill>
                <a:latin typeface="Times New Roman" panose="02020603050405020304" pitchFamily="18" charset="0"/>
                <a:cs typeface="Times New Roman" panose="02020603050405020304" pitchFamily="18" charset="0"/>
              </a:rPr>
              <a:t> при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установці</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повноцінних</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імплантів</a:t>
            </a:r>
            <a:r>
              <a:rPr lang="ru-RU" sz="2000" dirty="0">
                <a:solidFill>
                  <a:schemeClr val="accent4">
                    <a:lumMod val="50000"/>
                  </a:schemeClr>
                </a:solidFill>
                <a:latin typeface="Times New Roman" panose="02020603050405020304" pitchFamily="18" charset="0"/>
                <a:cs typeface="Times New Roman" panose="02020603050405020304" pitchFamily="18" charset="0"/>
              </a:rPr>
              <a:t>. І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хоча</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їх</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міні-конструкції</a:t>
            </a:r>
            <a:r>
              <a:rPr lang="ru-RU" sz="2000" dirty="0">
                <a:solidFill>
                  <a:schemeClr val="accent4">
                    <a:lumMod val="50000"/>
                  </a:schemeClr>
                </a:solidFill>
                <a:latin typeface="Times New Roman" panose="02020603050405020304" pitchFamily="18" charset="0"/>
                <a:cs typeface="Times New Roman" panose="02020603050405020304" pitchFamily="18" charset="0"/>
              </a:rPr>
              <a:t> не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використовують</a:t>
            </a:r>
            <a:r>
              <a:rPr lang="ru-RU" sz="2000" dirty="0">
                <a:solidFill>
                  <a:schemeClr val="accent4">
                    <a:lumMod val="50000"/>
                  </a:schemeClr>
                </a:solidFill>
                <a:latin typeface="Times New Roman" panose="02020603050405020304" pitchFamily="18" charset="0"/>
                <a:cs typeface="Times New Roman" panose="02020603050405020304" pitchFamily="18" charset="0"/>
              </a:rPr>
              <a:t> для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фіксації</a:t>
            </a:r>
            <a:r>
              <a:rPr lang="ru-RU" sz="2000" dirty="0">
                <a:solidFill>
                  <a:schemeClr val="accent4">
                    <a:lumMod val="50000"/>
                  </a:schemeClr>
                </a:solidFill>
                <a:latin typeface="Times New Roman" panose="02020603050405020304" pitchFamily="18" charset="0"/>
                <a:cs typeface="Times New Roman" panose="02020603050405020304" pitchFamily="18" charset="0"/>
              </a:rPr>
              <a:t> зубного моста і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постійних</a:t>
            </a:r>
            <a:r>
              <a:rPr lang="ru-RU" sz="2000" dirty="0">
                <a:solidFill>
                  <a:schemeClr val="accent4">
                    <a:lumMod val="50000"/>
                  </a:schemeClr>
                </a:solidFill>
                <a:latin typeface="Times New Roman" panose="02020603050405020304" pitchFamily="18" charset="0"/>
                <a:cs typeface="Times New Roman" panose="02020603050405020304" pitchFamily="18" charset="0"/>
              </a:rPr>
              <a:t> коронок, вони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ідеально</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підходять</a:t>
            </a:r>
            <a:r>
              <a:rPr lang="ru-RU" sz="2000" dirty="0">
                <a:solidFill>
                  <a:schemeClr val="accent4">
                    <a:lumMod val="50000"/>
                  </a:schemeClr>
                </a:solidFill>
                <a:latin typeface="Times New Roman" panose="02020603050405020304" pitchFamily="18" charset="0"/>
                <a:cs typeface="Times New Roman" panose="02020603050405020304" pitchFamily="18" charset="0"/>
              </a:rPr>
              <a:t> для установки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знімних</a:t>
            </a:r>
            <a:r>
              <a:rPr lang="ru-RU" sz="2000" dirty="0">
                <a:solidFill>
                  <a:schemeClr val="accent4">
                    <a:lumMod val="50000"/>
                  </a:schemeClr>
                </a:solidFill>
                <a:latin typeface="Times New Roman" panose="02020603050405020304" pitchFamily="18" charset="0"/>
                <a:cs typeface="Times New Roman" panose="02020603050405020304" pitchFamily="18" charset="0"/>
              </a:rPr>
              <a:t> коронок.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Крім</a:t>
            </a:r>
            <a:r>
              <a:rPr lang="ru-RU" sz="2000" dirty="0">
                <a:solidFill>
                  <a:schemeClr val="accent4">
                    <a:lumMod val="50000"/>
                  </a:schemeClr>
                </a:solidFill>
                <a:latin typeface="Times New Roman" panose="02020603050405020304" pitchFamily="18" charset="0"/>
                <a:cs typeface="Times New Roman" panose="02020603050405020304" pitchFamily="18" charset="0"/>
              </a:rPr>
              <a:t> того,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існують</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ортодонтические</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міні-імпланти</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які</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використовують</a:t>
            </a:r>
            <a:r>
              <a:rPr lang="ru-RU" sz="2000" dirty="0">
                <a:solidFill>
                  <a:schemeClr val="accent4">
                    <a:lumMod val="50000"/>
                  </a:schemeClr>
                </a:solidFill>
                <a:latin typeface="Times New Roman" panose="02020603050405020304" pitchFamily="18" charset="0"/>
                <a:cs typeface="Times New Roman" panose="02020603050405020304" pitchFamily="18" charset="0"/>
              </a:rPr>
              <a:t> в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якості</a:t>
            </a:r>
            <a:r>
              <a:rPr lang="ru-RU" sz="2000" dirty="0">
                <a:solidFill>
                  <a:schemeClr val="accent4">
                    <a:lumMod val="50000"/>
                  </a:schemeClr>
                </a:solidFill>
                <a:latin typeface="Times New Roman" panose="02020603050405020304" pitchFamily="18" charset="0"/>
                <a:cs typeface="Times New Roman" panose="02020603050405020304" pitchFamily="18" charset="0"/>
              </a:rPr>
              <a:t> опори при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виправленні</a:t>
            </a:r>
            <a:r>
              <a:rPr lang="ru-RU" sz="2000" dirty="0">
                <a:solidFill>
                  <a:schemeClr val="accent4">
                    <a:lumMod val="50000"/>
                  </a:schemeClr>
                </a:solidFill>
                <a:latin typeface="Times New Roman" panose="02020603050405020304" pitchFamily="18" charset="0"/>
                <a:cs typeface="Times New Roman" panose="02020603050405020304" pitchFamily="18" charset="0"/>
              </a:rPr>
              <a:t> прикусу.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Така</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обмеженість</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застосування</a:t>
            </a:r>
            <a:r>
              <a:rPr lang="ru-RU" sz="2000" dirty="0">
                <a:solidFill>
                  <a:schemeClr val="accent4">
                    <a:lumMod val="50000"/>
                  </a:schemeClr>
                </a:solidFill>
                <a:latin typeface="Times New Roman" panose="02020603050405020304" pitchFamily="18" charset="0"/>
                <a:cs typeface="Times New Roman" panose="02020603050405020304" pitchFamily="18" charset="0"/>
              </a:rPr>
              <a:t> і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розмір</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імпланта</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зумовили</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його</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відносно</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низьку</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вартість</a:t>
            </a:r>
            <a:r>
              <a:rPr lang="ru-RU" sz="2000" dirty="0">
                <a:solidFill>
                  <a:schemeClr val="accent4">
                    <a:lumMod val="50000"/>
                  </a:schemeClr>
                </a:solidFill>
                <a:latin typeface="Times New Roman" panose="02020603050405020304" pitchFamily="18" charset="0"/>
                <a:cs typeface="Times New Roman" panose="02020603050405020304" pitchFamily="18" charset="0"/>
              </a:rPr>
              <a:t>. Вона в 3-4 рази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нижче</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ніж</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ціна</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звичайних</a:t>
            </a:r>
            <a:r>
              <a:rPr lang="ru-RU" sz="2000" dirty="0">
                <a:solidFill>
                  <a:schemeClr val="accent4">
                    <a:lumMod val="50000"/>
                  </a:schemeClr>
                </a:solidFill>
                <a:latin typeface="Times New Roman" panose="02020603050405020304" pitchFamily="18" charset="0"/>
                <a:cs typeface="Times New Roman" panose="02020603050405020304" pitchFamily="18" charset="0"/>
              </a:rPr>
              <a:t> </a:t>
            </a:r>
            <a:r>
              <a:rPr lang="ru-RU" sz="2000" dirty="0" err="1">
                <a:solidFill>
                  <a:schemeClr val="accent4">
                    <a:lumMod val="50000"/>
                  </a:schemeClr>
                </a:solidFill>
                <a:latin typeface="Times New Roman" panose="02020603050405020304" pitchFamily="18" charset="0"/>
                <a:cs typeface="Times New Roman" panose="02020603050405020304" pitchFamily="18" charset="0"/>
              </a:rPr>
              <a:t>імплантів</a:t>
            </a:r>
            <a:r>
              <a:rPr lang="ru-RU" sz="2000" dirty="0">
                <a:solidFill>
                  <a:schemeClr val="accent4">
                    <a:lumMod val="50000"/>
                  </a:schemeClr>
                </a:solidFill>
                <a:latin typeface="Times New Roman" panose="02020603050405020304" pitchFamily="18" charset="0"/>
                <a:cs typeface="Times New Roman" panose="02020603050405020304" pitchFamily="18" charset="0"/>
              </a:rPr>
              <a:t>.</a:t>
            </a:r>
            <a:r>
              <a:rPr lang="ru-RU" dirty="0"/>
              <a:t/>
            </a:r>
            <a:br>
              <a:rPr lang="ru-RU" dirty="0"/>
            </a:br>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Рисунок 1"/>
          <p:cNvPicPr>
            <a:picLocks noChangeAspect="1"/>
          </p:cNvPicPr>
          <p:nvPr/>
        </p:nvPicPr>
        <p:blipFill>
          <a:blip r:embed="rId2"/>
          <a:srcRect/>
          <a:stretch>
            <a:fillRect/>
          </a:stretch>
        </p:blipFill>
        <p:spPr bwMode="auto">
          <a:xfrm>
            <a:off x="2300288" y="914400"/>
            <a:ext cx="7558087" cy="50292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Заголовок 1"/>
          <p:cNvSpPr>
            <a:spLocks noGrp="1"/>
          </p:cNvSpPr>
          <p:nvPr>
            <p:ph type="title"/>
          </p:nvPr>
        </p:nvSpPr>
        <p:spPr>
          <a:xfrm>
            <a:off x="838200" y="365125"/>
            <a:ext cx="10515600" cy="5954713"/>
          </a:xfrm>
        </p:spPr>
        <p:txBody>
          <a:bodyPr/>
          <a:lstStyle/>
          <a:p>
            <a:pPr algn="ctr"/>
            <a:r>
              <a:rPr lang="ru-RU" sz="2000">
                <a:solidFill>
                  <a:srgbClr val="7030A0"/>
                </a:solidFill>
                <a:latin typeface="Times New Roman" pitchFamily="18" charset="0"/>
                <a:cs typeface="Times New Roman" pitchFamily="18" charset="0"/>
              </a:rPr>
              <a:t>Термін служби міні-імплантів </a:t>
            </a:r>
            <a:br>
              <a:rPr lang="ru-RU" sz="2000">
                <a:solidFill>
                  <a:srgbClr val="7030A0"/>
                </a:solidFill>
                <a:latin typeface="Times New Roman" pitchFamily="18" charset="0"/>
                <a:cs typeface="Times New Roman" pitchFamily="18" charset="0"/>
              </a:rPr>
            </a:br>
            <a:r>
              <a:rPr lang="ru-RU" sz="2000">
                <a:solidFill>
                  <a:srgbClr val="7030A0"/>
                </a:solidFill>
                <a:latin typeface="Times New Roman" pitchFamily="18" charset="0"/>
                <a:cs typeface="Times New Roman" pitchFamily="18" charset="0"/>
              </a:rPr>
              <a:t/>
            </a:r>
            <a:br>
              <a:rPr lang="ru-RU" sz="2000">
                <a:solidFill>
                  <a:srgbClr val="7030A0"/>
                </a:solidFill>
                <a:latin typeface="Times New Roman" pitchFamily="18" charset="0"/>
                <a:cs typeface="Times New Roman" pitchFamily="18" charset="0"/>
              </a:rPr>
            </a:br>
            <a:r>
              <a:rPr lang="ru-RU" sz="2000">
                <a:solidFill>
                  <a:srgbClr val="7030A0"/>
                </a:solidFill>
                <a:latin typeface="Times New Roman" pitchFamily="18" charset="0"/>
                <a:cs typeface="Times New Roman" pitchFamily="18" charset="0"/>
              </a:rPr>
              <a:t>Середній термін служби міні-імплантів при дотриманні правил установки і постійного догляду становить 8 – 10 років, однак він може бути і набагато вище. Слід пам’ятати, що міні-імпланти вимагають ретельного догляду: потрібно використовувати ополіскувач та спеціальні щітки, а також хоча б раз в три дні обробляти антибактеріальним розчином сам протез. Для оцінки стану ортопедичної конструкції і імплантів рекомендується приходити на профілактичні огляди до лікаря двічі на рік.</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Рисунок 1"/>
          <p:cNvPicPr>
            <a:picLocks noChangeAspect="1"/>
          </p:cNvPicPr>
          <p:nvPr/>
        </p:nvPicPr>
        <p:blipFill>
          <a:blip r:embed="rId2"/>
          <a:srcRect/>
          <a:stretch>
            <a:fillRect/>
          </a:stretch>
        </p:blipFill>
        <p:spPr bwMode="auto">
          <a:xfrm>
            <a:off x="2657475" y="914400"/>
            <a:ext cx="7643813" cy="4976813"/>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Заголовок 1"/>
          <p:cNvSpPr>
            <a:spLocks noGrp="1"/>
          </p:cNvSpPr>
          <p:nvPr>
            <p:ph type="title"/>
          </p:nvPr>
        </p:nvSpPr>
        <p:spPr>
          <a:xfrm>
            <a:off x="838200" y="365125"/>
            <a:ext cx="10515600" cy="5276850"/>
          </a:xfrm>
        </p:spPr>
        <p:txBody>
          <a:bodyPr/>
          <a:lstStyle/>
          <a:p>
            <a:pPr algn="ctr"/>
            <a:r>
              <a:rPr lang="ru-RU" sz="1800">
                <a:solidFill>
                  <a:srgbClr val="FF0000"/>
                </a:solidFill>
                <a:latin typeface="Times New Roman" pitchFamily="18" charset="0"/>
                <a:cs typeface="Times New Roman" pitchFamily="18" charset="0"/>
              </a:rPr>
              <a:t>Відмінності від звичайних систем</a:t>
            </a:r>
            <a:r>
              <a:rPr lang="ru-RU" sz="1800">
                <a:latin typeface="Times New Roman" pitchFamily="18" charset="0"/>
                <a:cs typeface="Times New Roman" pitchFamily="18" charset="0"/>
              </a:rPr>
              <a:t/>
            </a:r>
            <a:br>
              <a:rPr lang="ru-RU" sz="1800">
                <a:latin typeface="Times New Roman" pitchFamily="18" charset="0"/>
                <a:cs typeface="Times New Roman" pitchFamily="18" charset="0"/>
              </a:rPr>
            </a:br>
            <a:r>
              <a:rPr lang="ru-RU" sz="1800">
                <a:latin typeface="Times New Roman" pitchFamily="18" charset="0"/>
                <a:cs typeface="Times New Roman" pitchFamily="18" charset="0"/>
              </a:rPr>
              <a:t/>
            </a:r>
            <a:br>
              <a:rPr lang="ru-RU" sz="1800">
                <a:latin typeface="Times New Roman" pitchFamily="18" charset="0"/>
                <a:cs typeface="Times New Roman" pitchFamily="18" charset="0"/>
              </a:rPr>
            </a:br>
            <a:r>
              <a:rPr lang="ru-RU" sz="1800">
                <a:latin typeface="Times New Roman" pitchFamily="18" charset="0"/>
                <a:cs typeface="Times New Roman" pitchFamily="18" charset="0"/>
              </a:rPr>
              <a:t> Незважаючи на зовнішню і функціональну схожість, міні-конструкції мають виражені відмінності від класичного варіанта вироби. В основному вони зводяться до чого: Діаметр традиційних систем починається від 3,5 мм, а міні-імплантати ледве досягають 2,4 мм . Довжина маленького вироби в чотири рази менше звичайного імплантату. Середній діапазон довжини становить 6 – 10 мм . На відміну від більшості класичних конструкцій, мініатюрні моделі являють собою цілісне виріб, який відразу включає в себе стрижень-корінь і абатмент . Для установки класичних конструкцій використовують різні типи абатментів, що відрізняються формою і кутом нахилу. На відміну від них, на маленьких моделях встановлюють всього 3 типу абатментів : з округлою голівкою, конусоподібної і шестигранною. На відміну від стандартних моделей, апикальная частина маленьких виробів завжди має конусоподібну форму і загострення . За своєю ширині міні-імпланти нагадують звичайну зубочистку. Такі конструктивні особливості дозволяють домогтися повної стабільності конструкції відразу після імплантації. Встановлювати протез можна відразу або через 3 дня в залежності від конкретного випадку. Невеликі розміри вироби дозволяють встановлювати імплантат методом проколу слизової і кістки щелепи. Завдяки мінімальному хірургічному втручанню процес повного загоєння триває всього 2 тижні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Рисунок 1"/>
          <p:cNvPicPr>
            <a:picLocks noChangeAspect="1"/>
          </p:cNvPicPr>
          <p:nvPr/>
        </p:nvPicPr>
        <p:blipFill>
          <a:blip r:embed="rId2"/>
          <a:srcRect/>
          <a:stretch>
            <a:fillRect/>
          </a:stretch>
        </p:blipFill>
        <p:spPr bwMode="auto">
          <a:xfrm>
            <a:off x="2371725" y="952500"/>
            <a:ext cx="7629525" cy="5076825"/>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Заголовок 1"/>
          <p:cNvSpPr>
            <a:spLocks noGrp="1"/>
          </p:cNvSpPr>
          <p:nvPr>
            <p:ph type="title"/>
          </p:nvPr>
        </p:nvSpPr>
        <p:spPr>
          <a:xfrm>
            <a:off x="838200" y="365125"/>
            <a:ext cx="10515600" cy="5202238"/>
          </a:xfrm>
        </p:spPr>
        <p:txBody>
          <a:bodyPr/>
          <a:lstStyle/>
          <a:p>
            <a:pPr algn="ctr"/>
            <a:r>
              <a:rPr lang="ru-RU" sz="2000">
                <a:latin typeface="Times New Roman" pitchFamily="18" charset="0"/>
                <a:cs typeface="Times New Roman" pitchFamily="18" charset="0"/>
              </a:rPr>
              <a:t>Нюанси установки </a:t>
            </a:r>
            <a:br>
              <a:rPr lang="ru-RU" sz="2000">
                <a:latin typeface="Times New Roman" pitchFamily="18" charset="0"/>
                <a:cs typeface="Times New Roman" pitchFamily="18" charset="0"/>
              </a:rPr>
            </a:br>
            <a:r>
              <a:rPr lang="ru-RU" sz="2000">
                <a:latin typeface="Times New Roman" pitchFamily="18" charset="0"/>
                <a:cs typeface="Times New Roman" pitchFamily="18" charset="0"/>
              </a:rPr>
              <a:t/>
            </a:r>
            <a:br>
              <a:rPr lang="ru-RU" sz="2000">
                <a:latin typeface="Times New Roman" pitchFamily="18" charset="0"/>
                <a:cs typeface="Times New Roman" pitchFamily="18" charset="0"/>
              </a:rPr>
            </a:br>
            <a:r>
              <a:rPr lang="ru-RU" sz="2000">
                <a:latin typeface="Times New Roman" pitchFamily="18" charset="0"/>
                <a:cs typeface="Times New Roman" pitchFamily="18" charset="0"/>
              </a:rPr>
              <a:t>Дана процедура менш болюча, ніж установка імплантату і проводиться під місцевим наркозом за короткий період часу. Відразу після імплантації штифта лікарі встановлюють формувач ясен. Коли м’які тканини гояться, його знімають і підбирають максимально підходить під всі особливості абатмент. Після проведення знеболювання потрібної ділянки, лікар відповідно до методу фіксації здійснює певні маніпуляції і встановлює елемент. У стандартному випадку через кілька тижнів все тканини повністю заживуть і можна приступати до завершального етапу протезування. Хоча якщо використовується експрес-методи кріплення, то все проходить за один сеанс.</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5554663"/>
          </a:xfrm>
        </p:spPr>
        <p:txBody>
          <a:bodyPr rtlCol="0">
            <a:normAutofit/>
          </a:bodyPr>
          <a:lstStyle/>
          <a:p>
            <a:pPr algn="ctr" fontAlgn="auto">
              <a:spcAft>
                <a:spcPts val="0"/>
              </a:spcAft>
              <a:defRPr/>
            </a:pPr>
            <a:r>
              <a:rPr lang="ru-RU" sz="2200" dirty="0" err="1">
                <a:solidFill>
                  <a:schemeClr val="accent2">
                    <a:lumMod val="50000"/>
                  </a:schemeClr>
                </a:solidFill>
                <a:latin typeface="Times New Roman" panose="02020603050405020304" pitchFamily="18" charset="0"/>
                <a:cs typeface="Times New Roman" panose="02020603050405020304" pitchFamily="18" charset="0"/>
              </a:rPr>
              <a:t>Механізм</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дії</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мікроімплантів</a:t>
            </a:r>
            <a:r>
              <a:rPr lang="ru-RU" sz="2200" dirty="0">
                <a:solidFill>
                  <a:schemeClr val="accent2">
                    <a:lumMod val="50000"/>
                  </a:schemeClr>
                </a:solidFill>
                <a:latin typeface="Times New Roman" panose="02020603050405020304" pitchFamily="18" charset="0"/>
                <a:cs typeface="Times New Roman" panose="02020603050405020304" pitchFamily="18" charset="0"/>
              </a:rPr>
              <a:t/>
            </a:r>
            <a:br>
              <a:rPr lang="ru-RU" sz="2200" dirty="0">
                <a:solidFill>
                  <a:schemeClr val="accent2">
                    <a:lumMod val="50000"/>
                  </a:schemeClr>
                </a:solidFill>
                <a:latin typeface="Times New Roman" panose="02020603050405020304" pitchFamily="18" charset="0"/>
                <a:cs typeface="Times New Roman" panose="02020603050405020304" pitchFamily="18" charset="0"/>
              </a:rPr>
            </a:br>
            <a:r>
              <a:rPr lang="ru-RU" sz="2200" dirty="0">
                <a:solidFill>
                  <a:schemeClr val="accent2">
                    <a:lumMod val="50000"/>
                  </a:schemeClr>
                </a:solidFill>
                <a:latin typeface="Times New Roman" panose="02020603050405020304" pitchFamily="18" charset="0"/>
                <a:cs typeface="Times New Roman" panose="02020603050405020304" pitchFamily="18" charset="0"/>
              </a:rPr>
              <a:t> </a:t>
            </a:r>
            <a:br>
              <a:rPr lang="ru-RU" sz="2200" dirty="0">
                <a:solidFill>
                  <a:schemeClr val="accent2">
                    <a:lumMod val="50000"/>
                  </a:schemeClr>
                </a:solidFill>
                <a:latin typeface="Times New Roman" panose="02020603050405020304" pitchFamily="18" charset="0"/>
                <a:cs typeface="Times New Roman" panose="02020603050405020304" pitchFamily="18" charset="0"/>
              </a:rPr>
            </a:br>
            <a:r>
              <a:rPr lang="ru-RU" sz="2200" dirty="0" err="1">
                <a:solidFill>
                  <a:schemeClr val="accent2">
                    <a:lumMod val="50000"/>
                  </a:schemeClr>
                </a:solidFill>
                <a:latin typeface="Times New Roman" panose="02020603050405020304" pitchFamily="18" charset="0"/>
                <a:cs typeface="Times New Roman" panose="02020603050405020304" pitchFamily="18" charset="0"/>
              </a:rPr>
              <a:t>Щоб</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домогтися</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зміщення</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зубів</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необхідно</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використовувати</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певну</a:t>
            </a:r>
            <a:r>
              <a:rPr lang="ru-RU" sz="2200" dirty="0">
                <a:solidFill>
                  <a:schemeClr val="accent2">
                    <a:lumMod val="50000"/>
                  </a:schemeClr>
                </a:solidFill>
                <a:latin typeface="Times New Roman" panose="02020603050405020304" pitchFamily="18" charset="0"/>
                <a:cs typeface="Times New Roman" panose="02020603050405020304" pitchFamily="18" charset="0"/>
              </a:rPr>
              <a:t> опору для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брекет-системи</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Зазвичай</a:t>
            </a:r>
            <a:r>
              <a:rPr lang="ru-RU" sz="2200" dirty="0">
                <a:solidFill>
                  <a:schemeClr val="accent2">
                    <a:lumMod val="50000"/>
                  </a:schemeClr>
                </a:solidFill>
                <a:latin typeface="Times New Roman" panose="02020603050405020304" pitchFamily="18" charset="0"/>
                <a:cs typeface="Times New Roman" panose="02020603050405020304" pitchFamily="18" charset="0"/>
              </a:rPr>
              <a:t> для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цього</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використовується</a:t>
            </a:r>
            <a:r>
              <a:rPr lang="ru-RU" sz="2200" dirty="0">
                <a:solidFill>
                  <a:schemeClr val="accent2">
                    <a:lumMod val="50000"/>
                  </a:schemeClr>
                </a:solidFill>
                <a:latin typeface="Times New Roman" panose="02020603050405020304" pitchFamily="18" charset="0"/>
                <a:cs typeface="Times New Roman" panose="02020603050405020304" pitchFamily="18" charset="0"/>
              </a:rPr>
              <a:t> один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або</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кілька</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зубів</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Однак</a:t>
            </a:r>
            <a:r>
              <a:rPr lang="ru-RU" sz="2200" dirty="0">
                <a:solidFill>
                  <a:schemeClr val="accent2">
                    <a:lumMod val="50000"/>
                  </a:schemeClr>
                </a:solidFill>
                <a:latin typeface="Times New Roman" panose="02020603050405020304" pitchFamily="18" charset="0"/>
                <a:cs typeface="Times New Roman" panose="02020603050405020304" pitchFamily="18" charset="0"/>
              </a:rPr>
              <a:t> у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даного</a:t>
            </a:r>
            <a:r>
              <a:rPr lang="ru-RU" sz="2200" dirty="0">
                <a:solidFill>
                  <a:schemeClr val="accent2">
                    <a:lumMod val="50000"/>
                  </a:schemeClr>
                </a:solidFill>
                <a:latin typeface="Times New Roman" panose="02020603050405020304" pitchFamily="18" charset="0"/>
                <a:cs typeface="Times New Roman" panose="02020603050405020304" pitchFamily="18" charset="0"/>
              </a:rPr>
              <a:t> способу є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недоліки</a:t>
            </a:r>
            <a:r>
              <a:rPr lang="ru-RU" sz="2200" dirty="0">
                <a:solidFill>
                  <a:schemeClr val="accent2">
                    <a:lumMod val="50000"/>
                  </a:schemeClr>
                </a:solidFill>
                <a:latin typeface="Times New Roman" panose="02020603050405020304" pitchFamily="18" charset="0"/>
                <a:cs typeface="Times New Roman" panose="02020603050405020304" pitchFamily="18" charset="0"/>
              </a:rPr>
              <a:t>: в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результаті</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подібних</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маніпуляцій</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відбувається</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зсув</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всього</a:t>
            </a:r>
            <a:r>
              <a:rPr lang="ru-RU" sz="2200" dirty="0">
                <a:solidFill>
                  <a:schemeClr val="accent2">
                    <a:lumMod val="50000"/>
                  </a:schemeClr>
                </a:solidFill>
                <a:latin typeface="Times New Roman" panose="02020603050405020304" pitchFamily="18" charset="0"/>
                <a:cs typeface="Times New Roman" panose="02020603050405020304" pitchFamily="18" charset="0"/>
              </a:rPr>
              <a:t> зубного ряду,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чого</a:t>
            </a:r>
            <a:r>
              <a:rPr lang="ru-RU" sz="2200" dirty="0">
                <a:solidFill>
                  <a:schemeClr val="accent2">
                    <a:lumMod val="50000"/>
                  </a:schemeClr>
                </a:solidFill>
                <a:latin typeface="Times New Roman" panose="02020603050405020304" pitchFamily="18" charset="0"/>
                <a:cs typeface="Times New Roman" panose="02020603050405020304" pitchFamily="18" charset="0"/>
              </a:rPr>
              <a:t> в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деяких</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випадках</a:t>
            </a:r>
            <a:r>
              <a:rPr lang="ru-RU" sz="2200" dirty="0">
                <a:solidFill>
                  <a:schemeClr val="accent2">
                    <a:lumMod val="50000"/>
                  </a:schemeClr>
                </a:solidFill>
                <a:latin typeface="Times New Roman" panose="02020603050405020304" pitchFamily="18" charset="0"/>
                <a:cs typeface="Times New Roman" panose="02020603050405020304" pitchFamily="18" charset="0"/>
              </a:rPr>
              <a:t> не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потрібно</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Мікроімпланти</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міцно</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фіксуються</a:t>
            </a:r>
            <a:r>
              <a:rPr lang="ru-RU" sz="2200" dirty="0">
                <a:solidFill>
                  <a:schemeClr val="accent2">
                    <a:lumMod val="50000"/>
                  </a:schemeClr>
                </a:solidFill>
                <a:latin typeface="Times New Roman" panose="02020603050405020304" pitchFamily="18" charset="0"/>
                <a:cs typeface="Times New Roman" panose="02020603050405020304" pitchFamily="18" charset="0"/>
              </a:rPr>
              <a:t> в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кісткової</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тканини</a:t>
            </a:r>
            <a:r>
              <a:rPr lang="ru-RU" sz="2200" dirty="0">
                <a:solidFill>
                  <a:schemeClr val="accent2">
                    <a:lumMod val="50000"/>
                  </a:schemeClr>
                </a:solidFill>
                <a:latin typeface="Times New Roman" panose="02020603050405020304" pitchFamily="18" charset="0"/>
                <a:cs typeface="Times New Roman" panose="02020603050405020304" pitchFamily="18" charset="0"/>
              </a:rPr>
              <a:t>, не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зміщуються</a:t>
            </a:r>
            <a:r>
              <a:rPr lang="ru-RU" sz="2200" dirty="0">
                <a:solidFill>
                  <a:schemeClr val="accent2">
                    <a:lumMod val="50000"/>
                  </a:schemeClr>
                </a:solidFill>
                <a:latin typeface="Times New Roman" panose="02020603050405020304" pitchFamily="18" charset="0"/>
                <a:cs typeface="Times New Roman" panose="02020603050405020304" pitchFamily="18" charset="0"/>
              </a:rPr>
              <a:t> при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додатку</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сили</a:t>
            </a:r>
            <a:r>
              <a:rPr lang="ru-RU" sz="2200" dirty="0">
                <a:solidFill>
                  <a:schemeClr val="accent2">
                    <a:lumMod val="50000"/>
                  </a:schemeClr>
                </a:solidFill>
                <a:latin typeface="Times New Roman" panose="02020603050405020304" pitchFamily="18" charset="0"/>
                <a:cs typeface="Times New Roman" panose="02020603050405020304" pitchFamily="18" charset="0"/>
              </a:rPr>
              <a:t> і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дозволяють</a:t>
            </a:r>
            <a:r>
              <a:rPr lang="ru-RU" sz="2200" dirty="0">
                <a:solidFill>
                  <a:schemeClr val="accent2">
                    <a:lumMod val="50000"/>
                  </a:schemeClr>
                </a:solidFill>
                <a:latin typeface="Times New Roman" panose="02020603050405020304" pitchFamily="18" charset="0"/>
                <a:cs typeface="Times New Roman" panose="02020603050405020304" pitchFamily="18" charset="0"/>
              </a:rPr>
              <a:t> точно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визначати</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траєкторію</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переміщення</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зубів</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Це</a:t>
            </a:r>
            <a:r>
              <a:rPr lang="ru-RU" sz="2200" dirty="0">
                <a:solidFill>
                  <a:schemeClr val="accent2">
                    <a:lumMod val="50000"/>
                  </a:schemeClr>
                </a:solidFill>
                <a:latin typeface="Times New Roman" panose="02020603050405020304" pitchFamily="18" charset="0"/>
                <a:cs typeface="Times New Roman" panose="02020603050405020304" pitchFamily="18" charset="0"/>
              </a:rPr>
              <a:t> є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запорукою</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передбачуваності</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терапевтичних</a:t>
            </a:r>
            <a:r>
              <a:rPr lang="ru-RU" sz="2200" dirty="0">
                <a:solidFill>
                  <a:schemeClr val="accent2">
                    <a:lumMod val="50000"/>
                  </a:schemeClr>
                </a:solidFill>
                <a:latin typeface="Times New Roman" panose="02020603050405020304" pitchFamily="18" charset="0"/>
                <a:cs typeface="Times New Roman" panose="02020603050405020304" pitchFamily="18" charset="0"/>
              </a:rPr>
              <a:t> </a:t>
            </a:r>
            <a:r>
              <a:rPr lang="ru-RU" sz="2200" dirty="0" err="1">
                <a:solidFill>
                  <a:schemeClr val="accent2">
                    <a:lumMod val="50000"/>
                  </a:schemeClr>
                </a:solidFill>
                <a:latin typeface="Times New Roman" panose="02020603050405020304" pitchFamily="18" charset="0"/>
                <a:cs typeface="Times New Roman" panose="02020603050405020304" pitchFamily="18" charset="0"/>
              </a:rPr>
              <a:t>заходів</a:t>
            </a:r>
            <a:r>
              <a:rPr lang="ru-RU" sz="2200" dirty="0">
                <a:solidFill>
                  <a:schemeClr val="accent2">
                    <a:lumMod val="50000"/>
                  </a:schemeClr>
                </a:solidFill>
                <a:latin typeface="Times New Roman" panose="02020603050405020304" pitchFamily="18" charset="0"/>
                <a:cs typeface="Times New Roman" panose="02020603050405020304" pitchFamily="18" charset="0"/>
              </a:rPr>
              <a:t>.</a:t>
            </a:r>
            <a:r>
              <a:rPr lang="ru-RU" dirty="0"/>
              <a:t/>
            </a:r>
            <a:br>
              <a:rPr lang="ru-RU" dirty="0"/>
            </a:b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Рисунок 2"/>
          <p:cNvPicPr>
            <a:picLocks noChangeAspect="1"/>
          </p:cNvPicPr>
          <p:nvPr/>
        </p:nvPicPr>
        <p:blipFill>
          <a:blip r:embed="rId2"/>
          <a:srcRect/>
          <a:stretch>
            <a:fillRect/>
          </a:stretch>
        </p:blipFill>
        <p:spPr bwMode="auto">
          <a:xfrm>
            <a:off x="2571750" y="947738"/>
            <a:ext cx="7615238" cy="5067300"/>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343</Words>
  <Application>Microsoft Office PowerPoint</Application>
  <PresentationFormat>Широкий екран</PresentationFormat>
  <Paragraphs>45</Paragraphs>
  <Slides>26</Slides>
  <Notes>0</Notes>
  <HiddenSlides>0</HiddenSlides>
  <MMClips>0</MMClips>
  <ScaleCrop>false</ScaleCrop>
  <HeadingPairs>
    <vt:vector size="6" baseType="variant">
      <vt:variant>
        <vt:lpstr>Використані шрифти</vt:lpstr>
      </vt:variant>
      <vt:variant>
        <vt:i4>4</vt:i4>
      </vt:variant>
      <vt:variant>
        <vt:lpstr>Тема</vt:lpstr>
      </vt:variant>
      <vt:variant>
        <vt:i4>1</vt:i4>
      </vt:variant>
      <vt:variant>
        <vt:lpstr>Заголовки слайдів</vt:lpstr>
      </vt:variant>
      <vt:variant>
        <vt:i4>26</vt:i4>
      </vt:variant>
    </vt:vector>
  </HeadingPairs>
  <TitlesOfParts>
    <vt:vector size="31" baseType="lpstr">
      <vt:lpstr>Arial</vt:lpstr>
      <vt:lpstr>Calibri</vt:lpstr>
      <vt:lpstr>Calibri Light</vt:lpstr>
      <vt:lpstr>Times New Roman</vt:lpstr>
      <vt:lpstr>Тема Office</vt:lpstr>
      <vt:lpstr>МОЗ України Вінницький національний медичний   університет ім. М.І.Пирогова кафедра стоматології дитячого віку</vt:lpstr>
      <vt:lpstr>Підходи ортодонтичного лікування у постійному прикусі</vt:lpstr>
      <vt:lpstr>Презентація PowerPoint</vt:lpstr>
      <vt:lpstr>Презентація PowerPoint</vt:lpstr>
      <vt:lpstr>Презентація PowerPoint</vt:lpstr>
      <vt:lpstr>Презентація PowerPoint</vt:lpstr>
      <vt:lpstr>Що таке міні-імпланти  Незважаючи на те що в нашій країні подібні технології стали використовувати не так давно, в Північній Америці міні-протезування користується попитом вже не один десяток років. Вперше подібна технологія була застосована американським стоматологом Сандексом. У наш час даний метод широко використовується на території США і європейських держав. Міні-інпланти стають все більш популярними і в Росії. Особливістю даної технології є те, що в даному випадку використовуються імпланти, які в 4 рази менше, ніж стандартні конструкції. Це невеликі штифти з титану, діаметр яких всього 2 мм. Це дуже зручно, так як для впровадження імпланта потрібні зовсім невеликі лунки, що зменшує рівень травматизму при установці конструкції. Як і у всіх інших випадках, на штифт надаватися протез. Тобто одна частина металевого стержня тримає ясна, а друга є кріпленням для нових штучних зубів. Особливістю такого штифта є те, що він являє собою конус з кулястим наконечником. Міні-конструкції вважаються оптимальним варіантом для тимчасового протеза. Вони можуть бути застосовані для тих ситуацій, коли пацієнту необхідно виправити прикус. Крім того, вони можуть стати відмінною опорою для фіксування знімною щелепи. </vt:lpstr>
      <vt:lpstr>Презентація PowerPoint</vt:lpstr>
      <vt:lpstr>Презентація PowerPoint</vt:lpstr>
      <vt:lpstr>Які бувають міні-імпланти  У наш час існує декілька компаній, які випускають таку продукцію. Але стоматологи в основному використовують 3 варіанти. Найякіснішим типом міні-імплантів вважаються штифти Нобель. Це продукція компанії біокер, яка є спільним американсько-швейцарським виробництвом. Добре зарекомендували себе і німецькі імпланти. Тут лідируючу позицію займає фірма ксиву, яка випускає відмінну продукцію для використання в стоматології. Компанія Дентал, яка виробляє міні-імпланти в Сполучених Штатах, теж високо цінується. Її штифти Зіммер відмінно зарекомендували себе на світовому ринку. Всі ці імпланти вважаються високоякісними з кількох причин. Вони поєднують в собі кілька важливих переваг, яких позбавлені деякі інші варіанти.   Як відбувається імплантація передніх зубів В першу чергу варто відзначити міцність конструкції. Це дозволяє встановлювати оригінальні кріплення так, щоб вони надійно трималися в яснах. При цьому рівень травматизму буде мінімальним, а швидкість роботи високою. На відміну від багатьох інших імплантів, мініатюрні версії дають повну гарантію приживлюваності, 99%. Особливістю і дуже важливою перевагою міні-імплантів є те, що їх можна легко монтувати навіть на тих ділянках, де кістка має пористу структуру. Крім того, унікальна конструкція дозволяє працювати навіть з тими частинами щелепи, де обсяги кісткової тканини невеликі. У кожного міні-імпланта є сертифікат якості. Це дійсно надійні конструкції, які гарантують мінімальні ризики руйнування і максимально надійну фіксацію. Виробник дає не менше 10 років гарантії на свою продукцію.</vt:lpstr>
      <vt:lpstr>Презентація PowerPoint</vt:lpstr>
      <vt:lpstr>Де використовуються міні-імпланти   Подібні конструкції в російській стоматології стали застосовувати не так давно. Але вони вже встигли завоювати величезну популярність завдяки наявності великої кількості плюсів. Зараз їх широко використовують ортодонти в декількох ситуаціях. В першу чергу міні-протезування корисно тоді, коли потрібно провести підготовку до установки постійних протезів. Міні-імпланти є хорошим засобом для запобігання зсуву вже наявних у пацієнта зубів. Це важливо в тих випадках, коли заміну зубного ряду неможливо зробити відразу. Крім того, міні-імпланти в ортодонтії дуже добре працюють зі знімними пристосуваннями. За рахунок такого типу протезування здійснюється чудова стабілізація щелепи. Встановлювати знімні протези можна відразу після завершення роботи з імплантації штифта. Це дуже зручно і дозволяє уникнути необхідності тривалого очікування. </vt:lpstr>
      <vt:lpstr>Презентація PowerPoint</vt:lpstr>
      <vt:lpstr>Плюси і мінуси   У процедури міні-імплантації є чимало позитивних якостей, а й негативні сторони у цього методу теж присутні, тому про них потрібно обов’язково пам’ятати. З плюсів варто в першу чергу відзначити відсутність необхідності в нарощуванні кістково-щелепної тканини. Вік для установки подібного типу штифтів не є перешкодою. Тому міні-імплантація зубів призначається навіть літнім пацієнтам. Якщо є необхідність утримувати в роті протез, то такі штифти будуть оптимальним варіантом. Вони добре справляються і з постійним, і зі знімним варіантом. Незаперечною перевагою подібного типу імплантації є мінімальний ризик травматизму. На яснах немає необхідності робити розрізи, щоб вставити імпланти. Тому не потрібні шви, а це суттєво полегшує роботу і знижує кількість побічних ефектів після установки конструкції. Для роботи досить лише місцевої анестезії, тому міні-імплантацію легко переносять майже всі пацієнти.   Вивих щелепи: причини, симптоми і лікування Відторгнення протезів відбувається дуже рідко. Таке трапляється не частіше ніж в 1,5% випадків. Якщо є необхідність, можна встановити імплант на кожен окремий зуб. Але є можливість працювати і відразу з усім зубним рядом. Відновлення після використання даного методу буде мінімально коротким. Якщо в стандартних ситуаціях при використанні звичайних імплантів потрібно близько місяця, щоб конструкція прижилася, то тут все відбувається в рази швидше. Більш того, для догляду за ротовою порожниною не потрібні спеціальні пристосування. Все максимально просто, достатньо лише стандартної дворазової гігієни порожнини рота, але з урахуванням наявності протезів. Вже через пару годин пацієнт може спокійно їсти. Сама операція займає не більше 1 години, але все залежить від кількості імплантів. Якщо імплантація не дуже велика, наприклад, потрібно встановити тільки кілька штифтів на верхню щелепу, то по часу це займе хвилин 30. За цей період пацієнт отримає якісні і довговічні імпланти, які будуть служити дуже довго і не зажадають заміни. Окремим плюсом є відносно низька вартість даної процедури. Якщо звичайний імплант обійдеться в 20000 рублів, то міні-версія буде коштувати вдвічі менше. Для легких дентальних конструкцій складно знайти більш підходящий варіант. Це ідеальний варіант для верхньої щелепи, коли потрібно відновити нормальний прикус. Дуже часто використовують міні-імпланти ортодонтические і брекети. Переваг у цього методу дуже багато. Але не потрібно забувати про те, що тут є і деякі недоліки. Фахівці не розглядають міні-імпланти як засіб для постійного протезування. При серйозної харчової навантаженні конструкція може не витримати, що теж потрібно враховувати. Незважаючи на те що виробник дає гарантію в 10 років на свою продукцію, в даному випадку мова йде тільки про акуратному використанні. Наприклад, якщо пацієнт впаде з висоти або на щелепу буде надано значну вплив, структура конструкції може бути серйозно порушена. Що стосується корекції верхньої щелепи, то тут міні-імпланти застосовуються тільки в тому випадку, якщо у пацієнта немає нижнього зубного ряду. Тому такий метод підходить далеко не для кожного. </vt:lpstr>
      <vt:lpstr>Показання та протипоказання   Міні-імплантація використовується при зубощелепних дефектах і відсутності деяких зубів. Даний спосіб добре підходить для первинного закріплення протеза знімного типу. Дуже часто стоматологи і ортодонти використовують міні-імплантацію для корекції прикусу. Але все ж в більшості випадків даний метод застосовують при відсутності зубів. Міні-протезування може бути проведено і щодо одного зуба, і при відновленні цілого зубного ряду. Цей спосіб буде відповідним навіть при повній адентії, яка може бути викликана різними захворюваннями і механічною травмою. Коли пацієнтові потрібні нестандартні незнімні конструкції, теж може бути використаний метод міні-імплантації. </vt:lpstr>
      <vt:lpstr>Подальший догляд   Після того як лікар-стоматолог встановить абатменти, за ними потрібно правильно доглядати. Не можна просто забути про них, адже дані вироби, як і справжні зуби, вимагають уваги і дбайливого ставлення до себе. Ротова порожнина повинна завжди бути чистою, особливо ділянку навколо опор. Через кілька днів після операції догляд може викликати неприємні, а часом і хворобливі відчуття, тому використовувати зубну щітку з м’якою щетиною можна через 2-3 дні після установки абатментів.  </vt:lpstr>
      <vt:lpstr>Презентація PowerPoint</vt:lpstr>
      <vt:lpstr>Недоліки:   До недоліків можна віднести їх нездатність витримувати великі навантаження, а також ряд протипоказань, серед яких запущена форма діабету, ослаблений імунітет, променева терапія і т.д. Однак їх набагато менше, ніж при установці повноцінних імплантів. І хоча їх міні-конструкції не використовують для фіксації зубного моста і постійних коронок, вони ідеально підходять для установки знімних коронок. Крім того, існують ортодонтические міні-імпланти, які використовують в якості опори при виправленні прикусу. Така обмеженість застосування і розмір імпланта зумовили його відносно низьку вартість. Вона в 3-4 рази нижче, ніж ціна звичайних імплантів. </vt:lpstr>
      <vt:lpstr>Презентація PowerPoint</vt:lpstr>
      <vt:lpstr>Термін служби міні-імплантів   Середній термін служби міні-імплантів при дотриманні правил установки і постійного догляду становить 8 – 10 років, однак він може бути і набагато вище. Слід пам’ятати, що міні-імпланти вимагають ретельного догляду: потрібно використовувати ополіскувач та спеціальні щітки, а також хоча б раз в три дні обробляти антибактеріальним розчином сам протез. Для оцінки стану ортопедичної конструкції і імплантів рекомендується приходити на профілактичні огляди до лікаря двічі на рік.</vt:lpstr>
      <vt:lpstr>Презентація PowerPoint</vt:lpstr>
      <vt:lpstr>Відмінності від звичайних систем   Незважаючи на зовнішню і функціональну схожість, міні-конструкції мають виражені відмінності від класичного варіанта вироби. В основному вони зводяться до чого: Діаметр традиційних систем починається від 3,5 мм, а міні-імплантати ледве досягають 2,4 мм . Довжина маленького вироби в чотири рази менше звичайного імплантату. Середній діапазон довжини становить 6 – 10 мм . На відміну від більшості класичних конструкцій, мініатюрні моделі являють собою цілісне виріб, який відразу включає в себе стрижень-корінь і абатмент . Для установки класичних конструкцій використовують різні типи абатментів, що відрізняються формою і кутом нахилу. На відміну від них, на маленьких моделях встановлюють всього 3 типу абатментів : з округлою голівкою, конусоподібної і шестигранною. На відміну від стандартних моделей, апикальная частина маленьких виробів завжди має конусоподібну форму і загострення . За своєю ширині міні-імпланти нагадують звичайну зубочистку. Такі конструктивні особливості дозволяють домогтися повної стабільності конструкції відразу після імплантації. Встановлювати протез можна відразу або через 3 дня в залежності від конкретного випадку. Невеликі розміри вироби дозволяють встановлювати імплантат методом проколу слизової і кістки щелепи. Завдяки мінімальному хірургічному втручанню процес повного загоєння триває всього 2 тижні .</vt:lpstr>
      <vt:lpstr>Презентація PowerPoint</vt:lpstr>
      <vt:lpstr>Нюанси установки   Дана процедура менш болюча, ніж установка імплантату і проводиться під місцевим наркозом за короткий період часу. Відразу після імплантації штифта лікарі встановлюють формувач ясен. Коли м’які тканини гояться, його знімають і підбирають максимально підходить під всі особливості абатмент. Після проведення знеболювання потрібної ділянки, лікар відповідно до методу фіксації здійснює певні маніпуляції і встановлює елемент. У стандартному випадку через кілька тижнів все тканини повністю заживуть і можна приступати до завершального етапу протезування. Хоча якщо використовується експрес-методи кріплення, то все проходить за один сеанс.</vt:lpstr>
      <vt:lpstr>Механізм дії мікроімплантів   Щоб домогтися зміщення зубів, необхідно використовувати певну опору для брекет-системи. Зазвичай для цього використовується один або кілька зубів. Однак у даного способу є недоліки: в результаті подібних маніпуляцій відбувається зсув всього зубного ряду, чого в деяких випадках не потрібно. Мікроімпланти міцно фіксуються в кісткової тканини, не зміщуються при додатку сили і дозволяють точно визначати траєкторію переміщення зубів. Це є запорукою передбачуваності терапевтичних заходів. </vt:lpstr>
      <vt:lpstr>Презентація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МОЗ України Винницький національний медичний   університет ім. М.І.Пирогова кафедра стоматології дитячого віку</dc:title>
  <dc:creator>Sarmysch</dc:creator>
  <cp:lastModifiedBy>Stomatology User 4</cp:lastModifiedBy>
  <cp:revision>18</cp:revision>
  <dcterms:created xsi:type="dcterms:W3CDTF">2021-03-28T07:58:42Z</dcterms:created>
  <dcterms:modified xsi:type="dcterms:W3CDTF">2022-08-31T07:27:45Z</dcterms:modified>
</cp:coreProperties>
</file>