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2" r:id="rId5"/>
    <p:sldId id="261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147" autoAdjust="0"/>
    <p:restoredTop sz="94660"/>
  </p:normalViewPr>
  <p:slideViewPr>
    <p:cSldViewPr>
      <p:cViewPr varScale="1">
        <p:scale>
          <a:sx n="68" d="100"/>
          <a:sy n="6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AE7305C-DD71-4A5F-8C72-63141C7DBC82}" type="datetimeFigureOut">
              <a:rPr lang="ru-RU" smtClean="0"/>
              <a:pPr/>
              <a:t>30.08.2022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B065F45-11C4-4C05-9A72-D4198C1934BF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714356"/>
            <a:ext cx="8329642" cy="314327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МІНІСТЕРСТВО ОХОРОНИ ЗДОРОВ’Я УКРАЇНИ</a:t>
            </a:r>
            <a:r>
              <a:rPr lang="ru-RU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ВІННИЦЬКИЙ </a:t>
            </a:r>
            <a:r>
              <a:rPr lang="ru-RU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НАЦІОНАЛЬНИЙ МЕДИЧНИЙ УНІВЕРСИТЕТ </a:t>
            </a:r>
            <a:r>
              <a:rPr lang="ru-RU" sz="13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ім</a:t>
            </a:r>
            <a:r>
              <a:rPr lang="ru-RU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3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М.І.Пирогова</a:t>
            </a:r>
            <a:r>
              <a:rPr lang="ru-RU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3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300" dirty="0" smtClean="0">
                <a:solidFill>
                  <a:schemeClr val="tx1"/>
                </a:solidFill>
              </a:rPr>
              <a:t>кафедра </a:t>
            </a:r>
            <a:r>
              <a:rPr lang="ru-RU" sz="1300" dirty="0" err="1" smtClean="0">
                <a:solidFill>
                  <a:schemeClr val="tx1"/>
                </a:solidFill>
              </a:rPr>
              <a:t>стоматолгії</a:t>
            </a:r>
            <a:r>
              <a:rPr lang="ru-RU" sz="1300" dirty="0" smtClean="0">
                <a:solidFill>
                  <a:schemeClr val="tx1"/>
                </a:solidFill>
              </a:rPr>
              <a:t> </a:t>
            </a:r>
            <a:r>
              <a:rPr lang="ru-RU" sz="1300" dirty="0" err="1" smtClean="0">
                <a:solidFill>
                  <a:schemeClr val="tx1"/>
                </a:solidFill>
              </a:rPr>
              <a:t>дитячого</a:t>
            </a:r>
            <a:r>
              <a:rPr lang="ru-RU" sz="1300" dirty="0" smtClean="0">
                <a:solidFill>
                  <a:schemeClr val="tx1"/>
                </a:solidFill>
              </a:rPr>
              <a:t> </a:t>
            </a:r>
            <a:r>
              <a:rPr lang="ru-RU" sz="1300" dirty="0" err="1" smtClean="0">
                <a:solidFill>
                  <a:schemeClr val="tx1"/>
                </a:solidFill>
              </a:rPr>
              <a:t>віку</a:t>
            </a: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err="1" smtClean="0">
                <a:solidFill>
                  <a:schemeClr val="tx1"/>
                </a:solidFill>
              </a:rPr>
              <a:t>Елективний</a:t>
            </a:r>
            <a:r>
              <a:rPr lang="ru-RU" dirty="0" smtClean="0">
                <a:solidFill>
                  <a:schemeClr val="tx1"/>
                </a:solidFill>
              </a:rPr>
              <a:t> курс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/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sz="1800" dirty="0" smtClean="0">
                <a:solidFill>
                  <a:schemeClr val="tx1"/>
                </a:solidFill>
              </a:rPr>
              <a:t>для </a:t>
            </a:r>
            <a:r>
              <a:rPr lang="ru-RU" sz="1800" dirty="0" err="1" smtClean="0">
                <a:solidFill>
                  <a:schemeClr val="tx1"/>
                </a:solidFill>
              </a:rPr>
              <a:t>студентів</a:t>
            </a:r>
            <a:r>
              <a:rPr lang="ru-RU" sz="1800" dirty="0" smtClean="0">
                <a:solidFill>
                  <a:schemeClr val="tx1"/>
                </a:solidFill>
              </a:rPr>
              <a:t> 2 курсу </a:t>
            </a:r>
            <a:r>
              <a:rPr lang="ru-RU" sz="1800" dirty="0" err="1" smtClean="0">
                <a:solidFill>
                  <a:schemeClr val="tx1"/>
                </a:solidFill>
              </a:rPr>
              <a:t>стоматологічного</a:t>
            </a:r>
            <a:r>
              <a:rPr lang="ru-RU" sz="1800" dirty="0" smtClean="0">
                <a:solidFill>
                  <a:schemeClr val="tx1"/>
                </a:solidFill>
              </a:rPr>
              <a:t> факультету</a:t>
            </a:r>
            <a:br>
              <a:rPr lang="ru-RU" sz="1800" dirty="0" smtClean="0">
                <a:solidFill>
                  <a:schemeClr val="tx1"/>
                </a:solidFill>
              </a:rPr>
            </a:br>
            <a:endParaRPr lang="ru-RU" sz="18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4000504"/>
            <a:ext cx="8143932" cy="2428892"/>
          </a:xfrm>
        </p:spPr>
        <p:txBody>
          <a:bodyPr>
            <a:normAutofit fontScale="62500" lnSpcReduction="20000"/>
          </a:bodyPr>
          <a:lstStyle/>
          <a:p>
            <a:pPr algn="ctr"/>
            <a:endParaRPr lang="ru-RU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3800" b="1" dirty="0" err="1" smtClean="0">
                <a:solidFill>
                  <a:srgbClr val="FF0000"/>
                </a:solidFill>
              </a:rPr>
              <a:t>Ендодонтичні</a:t>
            </a:r>
            <a:r>
              <a:rPr lang="ru-RU" sz="3800" b="1" dirty="0" smtClean="0">
                <a:solidFill>
                  <a:srgbClr val="FF0000"/>
                </a:solidFill>
              </a:rPr>
              <a:t> погляди в </a:t>
            </a:r>
            <a:r>
              <a:rPr lang="ru-RU" sz="3800" b="1" dirty="0" err="1" smtClean="0">
                <a:solidFill>
                  <a:srgbClr val="FF0000"/>
                </a:solidFill>
              </a:rPr>
              <a:t>стоматології</a:t>
            </a:r>
            <a:r>
              <a:rPr lang="ru-RU" sz="3800" b="1" dirty="0" smtClean="0">
                <a:solidFill>
                  <a:srgbClr val="FF0000"/>
                </a:solidFill>
              </a:rPr>
              <a:t> </a:t>
            </a:r>
            <a:r>
              <a:rPr lang="ru-RU" sz="3800" b="1" dirty="0" err="1" smtClean="0">
                <a:solidFill>
                  <a:srgbClr val="FF0000"/>
                </a:solidFill>
              </a:rPr>
              <a:t>дитячого</a:t>
            </a:r>
            <a:r>
              <a:rPr lang="ru-RU" sz="3800" b="1" dirty="0" smtClean="0">
                <a:solidFill>
                  <a:srgbClr val="FF0000"/>
                </a:solidFill>
              </a:rPr>
              <a:t> </a:t>
            </a:r>
            <a:r>
              <a:rPr lang="ru-RU" sz="3800" b="1" dirty="0" err="1" smtClean="0">
                <a:solidFill>
                  <a:srgbClr val="FF0000"/>
                </a:solidFill>
              </a:rPr>
              <a:t>віку</a:t>
            </a:r>
            <a:r>
              <a:rPr lang="ru-RU" sz="3800" b="1" dirty="0" smtClean="0">
                <a:solidFill>
                  <a:srgbClr val="FF0000"/>
                </a:solidFill>
              </a:rPr>
              <a:t> </a:t>
            </a:r>
          </a:p>
          <a:p>
            <a:pPr algn="ctr"/>
            <a:endParaRPr lang="uk-UA" b="1" dirty="0" smtClean="0">
              <a:solidFill>
                <a:srgbClr val="FF0000"/>
              </a:solidFill>
            </a:endParaRPr>
          </a:p>
          <a:p>
            <a:endParaRPr lang="ru-RU" sz="1500" b="1" dirty="0" smtClean="0"/>
          </a:p>
          <a:p>
            <a:endParaRPr lang="ru-RU" sz="1500" b="1" dirty="0" smtClean="0"/>
          </a:p>
          <a:p>
            <a:endParaRPr lang="ru-RU" sz="1500" b="1" dirty="0" smtClean="0"/>
          </a:p>
          <a:p>
            <a:r>
              <a:rPr lang="ru-RU" sz="1800" b="1" dirty="0" err="1" smtClean="0"/>
              <a:t>Термін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проведення</a:t>
            </a:r>
            <a:r>
              <a:rPr lang="ru-RU" sz="1800" b="1" dirty="0" smtClean="0"/>
              <a:t>: </a:t>
            </a:r>
            <a:r>
              <a:rPr lang="ru-RU" sz="1800" b="1" dirty="0" err="1" smtClean="0"/>
              <a:t>весняно-літній</a:t>
            </a:r>
            <a:r>
              <a:rPr lang="ru-RU" sz="1800" b="1" dirty="0" smtClean="0"/>
              <a:t> семестр</a:t>
            </a:r>
            <a:endParaRPr lang="ru-RU" sz="1800" dirty="0" smtClean="0"/>
          </a:p>
          <a:p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b="1" dirty="0" smtClean="0"/>
              <a:t>Форма контролю - </a:t>
            </a:r>
            <a:r>
              <a:rPr lang="ru-RU" sz="1800" b="1" dirty="0" err="1" smtClean="0"/>
              <a:t>залік</a:t>
            </a:r>
            <a:endParaRPr lang="ru-RU" sz="1800" dirty="0" smtClean="0"/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b="1" dirty="0" smtClean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type="subTitle" idx="4294967295"/>
          </p:nvPr>
        </p:nvSpPr>
        <p:spPr>
          <a:xfrm>
            <a:off x="357158" y="571480"/>
            <a:ext cx="6786610" cy="5500726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Актуальність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Елективний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курс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присвячений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вивченню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особливостей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ендодонтичної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техніки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дитячій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стоматології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Розглядаються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основні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підходи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сучасного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енододонтичного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лікування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тимчасових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зубів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постійних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зубів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несформованими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верхівками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кореня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ізоляція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робочого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поля;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попередження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ускладнень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етапах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та прогноз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проведених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маніпуляцій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  </a:t>
            </a:r>
          </a:p>
          <a:p>
            <a:endParaRPr lang="ru-RU" dirty="0"/>
          </a:p>
        </p:txBody>
      </p:sp>
      <p:pic>
        <p:nvPicPr>
          <p:cNvPr id="2050" name="Picture 2" descr="http://www.happydentist.com.ua/files/products/endo-radar-woodpecker.220x220.jpg?96fd11783ef43b53540e8f65f8e9c8c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16" y="4500570"/>
            <a:ext cx="2071702" cy="2012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42910" y="1142984"/>
            <a:ext cx="807249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Мета  курсу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uk-UA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Підвищити рівень мануальних навичок під час </a:t>
            </a:r>
            <a:r>
              <a:rPr lang="uk-UA" sz="2400" dirty="0" err="1" smtClean="0">
                <a:latin typeface="Times New Roman" pitchFamily="18" charset="0"/>
                <a:cs typeface="Times New Roman" pitchFamily="18" charset="0"/>
              </a:rPr>
              <a:t>ендодонтичного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лікування  шляхом  відпрацювання навичок  та технік на фантомах з метою попередження ускладнень. 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4214818"/>
            <a:ext cx="3286148" cy="1963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714348" y="3571876"/>
            <a:ext cx="578646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500042"/>
            <a:ext cx="8001024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Зміст курсу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1. Сучасна міжнародна  класифікація станів пульпи тимчасових зубів для практичного застосування.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Сучасні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підходи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інструментальній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кореневих каналів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тимчасових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зубів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 С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учасні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підходи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інструментальній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кореневих каналів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постійних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зубів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несформованими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верхівками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3. Сучасні підходи в іригації кореневих каналів.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4.Ізоляція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робочого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поля 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на дитячому прийомі.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Ендомотори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та</a:t>
            </a:r>
            <a:r>
              <a:rPr lang="uk-UA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машинні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техніки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механічної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обробки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кореневих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каналів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показання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застосування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6. Допоміжні матеріали та інструменти на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ендодонтичному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прийомі.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7. Забезпечення герметичності після </a:t>
            </a:r>
            <a:r>
              <a:rPr lang="uk-UA" sz="2000" dirty="0" err="1" smtClean="0">
                <a:latin typeface="Times New Roman" pitchFamily="18" charset="0"/>
                <a:cs typeface="Times New Roman" pitchFamily="18" charset="0"/>
              </a:rPr>
              <a:t>ендодонтичного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 лікування.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8. Методи контролю та їх критерії.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Помилки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ускладнення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етапах</a:t>
            </a:r>
            <a:r>
              <a:rPr lang="uk-UA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10. Прогноз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проведених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маніпуляцій</a:t>
            </a:r>
            <a:r>
              <a:rPr lang="uk-UA" sz="200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1472" y="571480"/>
            <a:ext cx="807249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курсу : </a:t>
            </a:r>
          </a:p>
          <a:p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Засвоєння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основних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ендодонтичних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навичок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фантомах.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Вироблення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алгоритму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ендодонтичних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маніпуляцій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дитячій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стоматології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стоматологічного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обладнання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ізоляційних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систем.</a:t>
            </a:r>
          </a:p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Вміння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діагностувати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прогнозувати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можливі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ускладнення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методи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усунення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сформувати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практичні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навички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залежності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будови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кореневої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системи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тимчасових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постійних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зубів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" name="Рисунок 2" descr="D:\Мои документы\Научная робота\Кандидатская\Пациенти\Щербатий-МТА+\1.04.10 (2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496" y="4786322"/>
            <a:ext cx="1103658" cy="1822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D:\Мои документы\Научная робота\Кандидатская\Пациенти\Щербатий-МТА+\1.04.10 (1)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4714884"/>
            <a:ext cx="1071570" cy="1857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D:\Мои документы\Научная робота\Кандидатская\Пациенти\Щербатий-МТА+\1.04.10 (3)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57290" y="4857760"/>
            <a:ext cx="1285883" cy="17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1000108"/>
            <a:ext cx="7715304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Основна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Хоменко Л.А,  Биденко Н.В.  Практическая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зндодонтия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;  инструменты, материалы и методы. - Киев: Книга-плюс, 2005. – 224 с.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Хоменко Л.А.,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Остапко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Е.И., Биденко Н.В. Клинико-рентгенологическая диагностика заболеваний зубов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пародонта у детей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подростков.- Киев: «Книга плюс», 2004.-200с.</a:t>
            </a:r>
          </a:p>
          <a:p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Терапевтична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стоматологія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дитячого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віку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Підручник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Том І /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ред. проф. Л.О. Хоменко. –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Київ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Книга плюс, 2014. –  C. 322 – 380.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Детская терапевтическая стоматология: Учебник. Том І / Под ред. проф. Л.А.Хоменко. – Киев: Книга плюс, 2018. –  C. 348 – 423.</a:t>
            </a:r>
          </a:p>
          <a:p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Додаткова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Травма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зубов. Практическое руководство/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Йенс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Андреасен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; пер. с англ. под.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науч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ред. Г.А.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Воложина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О.С. Тишкиной. — М.: ТАРКОММ, 2017.—100 с. 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 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Summit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James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B.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Fundamentals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Operative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Dentistry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Contemporary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Approach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James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B.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Summit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J.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William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Robbins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Richard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S.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Schwartz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 –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Quintessence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2004. – 576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Handbook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paediatric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dentistry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/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Ed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by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A.C.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Camero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  R.P.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Widmer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–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Mosby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2004. – 360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- 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Ritter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Andre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V.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Sturdevants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Art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Science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of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Operative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Dentistry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/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Andre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V.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Ritter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,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Lee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W.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Boushell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Ricardo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Wolter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–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Elsevier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, 2015. – 530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64</TotalTime>
  <Words>263</Words>
  <Application>Microsoft Office PowerPoint</Application>
  <PresentationFormat>Экран (4:3)</PresentationFormat>
  <Paragraphs>44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Трек</vt:lpstr>
      <vt:lpstr>МІНІСТЕРСТВО ОХОРОНИ ЗДОРОВ’Я УКРАЇНИ ВІННИЦЬКИЙ НАЦІОНАЛЬНИЙ МЕДИЧНИЙ УНІВЕРСИТЕТ ім. М.І.Пирогова кафедра стоматолгії дитячого віку   Елективний курс  для студентів 2 курсу стоматологічного факультету </vt:lpstr>
      <vt:lpstr>Слайд 2</vt:lpstr>
      <vt:lpstr>Слайд 3</vt:lpstr>
      <vt:lpstr>Слайд 4</vt:lpstr>
      <vt:lpstr>Слайд 5</vt:lpstr>
      <vt:lpstr>Слайд 6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МІНІСТЕРСТВО ОХОРОНИ ЗДОРОВ’Я УКРАЇНИ ВІННИЦЬКИЙ НАЦІОНАЛЬНИЙ МЕДИЧНИЙ УНІВЕРСИТЕТ ім. М.І.Пирогова кафедра стоматолгії дитячого віку   Елективний курс  для студентів 2 курсу стоматологічного факультету</dc:title>
  <dc:creator>Админ</dc:creator>
  <cp:lastModifiedBy>Админ</cp:lastModifiedBy>
  <cp:revision>13</cp:revision>
  <dcterms:created xsi:type="dcterms:W3CDTF">2020-12-22T19:27:46Z</dcterms:created>
  <dcterms:modified xsi:type="dcterms:W3CDTF">2022-08-30T12:04:58Z</dcterms:modified>
</cp:coreProperties>
</file>