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6" r:id="rId2"/>
    <p:sldId id="274" r:id="rId3"/>
    <p:sldId id="267" r:id="rId4"/>
    <p:sldId id="257" r:id="rId5"/>
    <p:sldId id="270" r:id="rId6"/>
    <p:sldId id="260" r:id="rId7"/>
    <p:sldId id="261" r:id="rId8"/>
    <p:sldId id="269" r:id="rId9"/>
    <p:sldId id="272" r:id="rId10"/>
    <p:sldId id="265" r:id="rId11"/>
    <p:sldId id="268" r:id="rId12"/>
    <p:sldId id="271" r:id="rId13"/>
    <p:sldId id="273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2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91465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5916"/>
            <a:ext cx="7772400" cy="1102519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79248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721894"/>
            <a:ext cx="7885113" cy="1021556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2596754"/>
            <a:ext cx="7885113" cy="1125140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3733800" cy="30861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200150"/>
            <a:ext cx="3733800" cy="30861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57350"/>
            <a:ext cx="3733800" cy="26289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57350"/>
            <a:ext cx="3733800" cy="26289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00150"/>
            <a:ext cx="3733800" cy="431006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200150"/>
            <a:ext cx="3733800" cy="431006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085850"/>
            <a:ext cx="4648200" cy="320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085850"/>
            <a:ext cx="2971800" cy="82296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1910919"/>
            <a:ext cx="2971800" cy="2375332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085850"/>
            <a:ext cx="2971800" cy="82296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085850"/>
            <a:ext cx="3419856" cy="260604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910918"/>
            <a:ext cx="2971800" cy="1803832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00151"/>
            <a:ext cx="79248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4767263"/>
            <a:ext cx="1524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4767263"/>
            <a:ext cx="990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191087" y="4077653"/>
            <a:ext cx="1907704" cy="105958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Файл:ВНМУ.jpg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Файл:ВНМУ.jpg — Вікіпеді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6" descr="Файл:ВНМУ.jpg — Вікіпедія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732" r="320" b="9944"/>
          <a:stretch/>
        </p:blipFill>
        <p:spPr bwMode="auto">
          <a:xfrm>
            <a:off x="0" y="0"/>
            <a:ext cx="9144000" cy="5129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165350" y="7937"/>
            <a:ext cx="6813299" cy="707886"/>
          </a:xfrm>
          <a:prstGeom prst="rect">
            <a:avLst/>
          </a:prstGeom>
          <a:gradFill flip="none" rotWithShape="1">
            <a:gsLst>
              <a:gs pos="37917">
                <a:schemeClr val="accent1">
                  <a:tint val="83000"/>
                  <a:shade val="100000"/>
                  <a:satMod val="100000"/>
                  <a:alpha val="13000"/>
                </a:schemeClr>
              </a:gs>
              <a:gs pos="42000">
                <a:schemeClr val="accent1">
                  <a:tint val="83000"/>
                  <a:shade val="100000"/>
                  <a:satMod val="100000"/>
                  <a:alpha val="13000"/>
                </a:schemeClr>
              </a:gs>
              <a:gs pos="100000">
                <a:schemeClr val="accent1">
                  <a:tint val="61000"/>
                  <a:alpha val="100000"/>
                  <a:satMod val="200000"/>
                </a:schemeClr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Monotype Corsiva" pitchFamily="66" charset="0"/>
              </a:rPr>
              <a:t>В</a:t>
            </a:r>
            <a:r>
              <a:rPr lang="uk-UA" sz="2000" dirty="0" err="1" smtClean="0">
                <a:latin typeface="Monotype Corsiva" pitchFamily="66" charset="0"/>
              </a:rPr>
              <a:t>інницький</a:t>
            </a:r>
            <a:r>
              <a:rPr lang="uk-UA" sz="2000" dirty="0" smtClean="0">
                <a:latin typeface="Monotype Corsiva" pitchFamily="66" charset="0"/>
              </a:rPr>
              <a:t> національний медичний університет </a:t>
            </a:r>
            <a:r>
              <a:rPr lang="uk-UA" sz="2000" dirty="0" err="1" smtClean="0">
                <a:latin typeface="Monotype Corsiva" pitchFamily="66" charset="0"/>
              </a:rPr>
              <a:t>ім.М.І</a:t>
            </a:r>
            <a:r>
              <a:rPr lang="uk-UA" sz="2000" dirty="0" smtClean="0">
                <a:latin typeface="Monotype Corsiva" pitchFamily="66" charset="0"/>
              </a:rPr>
              <a:t>. Пирогова</a:t>
            </a:r>
          </a:p>
          <a:p>
            <a:pPr algn="ctr"/>
            <a:r>
              <a:rPr lang="uk-UA" sz="2000" dirty="0" smtClean="0">
                <a:latin typeface="Monotype Corsiva" pitchFamily="66" charset="0"/>
              </a:rPr>
              <a:t>Кафедра терапевтичної стоматології</a:t>
            </a:r>
            <a:endParaRPr lang="ru-RU" sz="2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7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Силабуси\1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52120" y="895949"/>
            <a:ext cx="2996999" cy="584775"/>
          </a:xfrm>
          <a:prstGeom prst="rect">
            <a:avLst/>
          </a:prstGeom>
          <a:noFill/>
          <a:ln>
            <a:solidFill>
              <a:schemeClr val="tx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3200" dirty="0" err="1" smtClean="0">
                <a:latin typeface="Monotype Corsiva" pitchFamily="66" charset="0"/>
              </a:rPr>
              <a:t>Назва</a:t>
            </a:r>
            <a:r>
              <a:rPr lang="ru-RU" sz="3200" dirty="0" smtClean="0">
                <a:latin typeface="Monotype Corsiva" pitchFamily="66" charset="0"/>
              </a:rPr>
              <a:t> </a:t>
            </a:r>
            <a:r>
              <a:rPr lang="ru-RU" sz="3200" dirty="0" err="1" smtClean="0">
                <a:latin typeface="Monotype Corsiva" pitchFamily="66" charset="0"/>
              </a:rPr>
              <a:t>дисципл</a:t>
            </a:r>
            <a:r>
              <a:rPr lang="uk-UA" sz="3200" dirty="0" err="1" smtClean="0">
                <a:latin typeface="Monotype Corsiva" pitchFamily="66" charset="0"/>
              </a:rPr>
              <a:t>іни</a:t>
            </a:r>
            <a:r>
              <a:rPr lang="uk-UA" sz="3200" dirty="0" smtClean="0">
                <a:latin typeface="Monotype Corsiva" pitchFamily="66" charset="0"/>
              </a:rPr>
              <a:t>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6136" y="1923678"/>
            <a:ext cx="3302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Monotype Corsiva" pitchFamily="66" charset="0"/>
                <a:ea typeface="GungsuhChe" pitchFamily="49" charset="-127"/>
                <a:cs typeface="MV Boli" pitchFamily="2" charset="0"/>
              </a:rPr>
              <a:t>Основи естетичної реставрації зубів</a:t>
            </a:r>
            <a:endParaRPr lang="ru-RU" sz="3600" b="1" dirty="0">
              <a:latin typeface="Monotype Corsiva" pitchFamily="66" charset="0"/>
              <a:ea typeface="GungsuhChe" pitchFamily="49" charset="-127"/>
              <a:cs typeface="MV Boli" pitchFamily="2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91087" y="4077653"/>
            <a:ext cx="1907704" cy="105958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63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6000"/>
                <a:shade val="100000"/>
                <a:alpha val="100000"/>
                <a:satMod val="140000"/>
              </a:schemeClr>
            </a:gs>
            <a:gs pos="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Силабуси\Styleitaliano_MLS_0120_COV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745432" y="0"/>
            <a:ext cx="5436096" cy="152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Силабуси\Styleitaliano_MLS_0120_COV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503915" y="3465341"/>
            <a:ext cx="5975648" cy="167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212" y="1635646"/>
            <a:ext cx="4824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Monotype Corsiva" pitchFamily="66" charset="0"/>
              </a:rPr>
              <a:t>набуття теоретичних і практичних знань та умінь лікаря-стоматолога у галузі </a:t>
            </a:r>
            <a:r>
              <a:rPr lang="uk-UA" dirty="0" smtClean="0">
                <a:latin typeface="Monotype Corsiva" pitchFamily="66" charset="0"/>
              </a:rPr>
              <a:t> «</a:t>
            </a:r>
            <a:r>
              <a:rPr lang="uk-UA" dirty="0">
                <a:latin typeface="Monotype Corsiva" pitchFamily="66" charset="0"/>
              </a:rPr>
              <a:t>Основи естетичної реставрації зубів», що проявляються у здатності </a:t>
            </a:r>
            <a:r>
              <a:rPr lang="uk-UA" dirty="0" smtClean="0">
                <a:latin typeface="Monotype Corsiva" pitchFamily="66" charset="0"/>
              </a:rPr>
              <a:t>діагностувати та лікувати стоматологічні захворювання шляхом проведення  високохудожніх естетичних реставрацій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95486"/>
            <a:ext cx="1219436" cy="432048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uk-UA" sz="6600" dirty="0" smtClean="0">
                <a:latin typeface="GungsuhChe" pitchFamily="49" charset="-127"/>
                <a:ea typeface="GungsuhChe" pitchFamily="49" charset="-127"/>
              </a:rPr>
              <a:t>Мета</a:t>
            </a:r>
            <a:endParaRPr lang="ru-RU" sz="6600" dirty="0">
              <a:latin typeface="GungsuhChe" pitchFamily="49" charset="-127"/>
              <a:ea typeface="GungsuhChe" pitchFamily="49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12360" y="-298301"/>
            <a:ext cx="1219436" cy="530805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uk-UA" sz="6600" dirty="0" smtClean="0">
                <a:latin typeface="GungsuhChe" pitchFamily="49" charset="-127"/>
                <a:ea typeface="GungsuhChe" pitchFamily="49" charset="-127"/>
              </a:rPr>
              <a:t>курсу</a:t>
            </a:r>
            <a:endParaRPr lang="ru-RU" sz="6600" dirty="0">
              <a:latin typeface="GungsuhChe" pitchFamily="49" charset="-127"/>
              <a:ea typeface="Gungsuh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386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E:\Силабуси\Paulo_Monteiro_Fig.-12_rz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" b="77937"/>
          <a:stretch/>
        </p:blipFill>
        <p:spPr bwMode="auto">
          <a:xfrm rot="16200000">
            <a:off x="2006199" y="876808"/>
            <a:ext cx="5120873" cy="336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E:\Силабуси\Paulo_Monteiro_Fig.-12_rz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68"/>
          <a:stretch/>
        </p:blipFill>
        <p:spPr bwMode="auto">
          <a:xfrm rot="16200000">
            <a:off x="-1120075" y="1120077"/>
            <a:ext cx="5123157" cy="288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054466" y="267494"/>
            <a:ext cx="3024336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E:\Силабуси\Paulo_Monteiro_Fig.-12_rz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68"/>
          <a:stretch/>
        </p:blipFill>
        <p:spPr bwMode="auto">
          <a:xfrm rot="5400000">
            <a:off x="5130187" y="1120074"/>
            <a:ext cx="5123157" cy="288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Силабуси\Paulo_Monteiro_Fig.-12_rz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01" b="18968"/>
          <a:stretch/>
        </p:blipFill>
        <p:spPr bwMode="auto">
          <a:xfrm rot="16200000">
            <a:off x="2005056" y="813313"/>
            <a:ext cx="5123157" cy="349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699792" y="278735"/>
            <a:ext cx="3744416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Monotype Corsiva" pitchFamily="66" charset="0"/>
              </a:rPr>
              <a:t>розвинути елементи художньої творчості (малюнок, ліплення, моделювання) і мануальні навички моделювання коронок зубів;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1419622"/>
            <a:ext cx="3744416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Monotype Corsiva" pitchFamily="66" charset="0"/>
              </a:rPr>
              <a:t>тренування розвитку сенсорної моторики і зорової пам'яті;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99792" y="2591393"/>
            <a:ext cx="3744416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err="1">
                <a:latin typeface="Monotype Corsiva" pitchFamily="66" charset="0"/>
              </a:rPr>
              <a:t>розвинути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здатність</a:t>
            </a:r>
            <a:r>
              <a:rPr lang="ru-RU" sz="1600" dirty="0">
                <a:latin typeface="Monotype Corsiva" pitchFamily="66" charset="0"/>
              </a:rPr>
              <a:t> до </a:t>
            </a:r>
            <a:r>
              <a:rPr lang="ru-RU" sz="1600" dirty="0" err="1">
                <a:latin typeface="Monotype Corsiva" pitchFamily="66" charset="0"/>
              </a:rPr>
              <a:t>аналізу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загальної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конструкції</a:t>
            </a:r>
            <a:r>
              <a:rPr lang="ru-RU" sz="1600" dirty="0">
                <a:latin typeface="Monotype Corsiva" pitchFamily="66" charset="0"/>
              </a:rPr>
              <a:t> коронки зуба, </a:t>
            </a:r>
            <a:r>
              <a:rPr lang="ru-RU" sz="1600" dirty="0" err="1">
                <a:latin typeface="Monotype Corsiva" pitchFamily="66" charset="0"/>
              </a:rPr>
              <a:t>визначення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основних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пропорцій</a:t>
            </a:r>
            <a:r>
              <a:rPr lang="ru-RU" sz="1600" dirty="0">
                <a:latin typeface="Monotype Corsiva" pitchFamily="66" charset="0"/>
              </a:rPr>
              <a:t>, </a:t>
            </a:r>
            <a:r>
              <a:rPr lang="ru-RU" sz="1600" dirty="0" err="1">
                <a:latin typeface="Monotype Corsiva" pitchFamily="66" charset="0"/>
              </a:rPr>
              <a:t>оцінці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мікрорельєфу</a:t>
            </a:r>
            <a:r>
              <a:rPr lang="ru-RU" sz="1600" dirty="0">
                <a:latin typeface="Monotype Corsiva" pitchFamily="66" charset="0"/>
              </a:rPr>
              <a:t> і </a:t>
            </a:r>
            <a:r>
              <a:rPr lang="ru-RU" sz="1600" dirty="0" err="1">
                <a:latin typeface="Monotype Corsiva" pitchFamily="66" charset="0"/>
              </a:rPr>
              <a:t>індивідуальних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особливостей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;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699792" y="3762091"/>
            <a:ext cx="3744415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err="1">
                <a:latin typeface="Monotype Corsiva" pitchFamily="66" charset="0"/>
              </a:rPr>
              <a:t>навчання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студентів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сучасним</a:t>
            </a:r>
            <a:r>
              <a:rPr lang="ru-RU" sz="1600" dirty="0">
                <a:latin typeface="Monotype Corsiva" pitchFamily="66" charset="0"/>
              </a:rPr>
              <a:t> методикам </a:t>
            </a:r>
            <a:r>
              <a:rPr lang="ru-RU" sz="1600" dirty="0" err="1">
                <a:latin typeface="Monotype Corsiva" pitchFamily="66" charset="0"/>
              </a:rPr>
              <a:t>естетичної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реставрації</a:t>
            </a:r>
            <a:r>
              <a:rPr lang="ru-RU" sz="1600" dirty="0">
                <a:latin typeface="Monotype Corsiva" pitchFamily="66" charset="0"/>
              </a:rPr>
              <a:t> на фантомах </a:t>
            </a:r>
            <a:r>
              <a:rPr lang="ru-RU" sz="1600" dirty="0" err="1">
                <a:latin typeface="Monotype Corsiva" pitchFamily="66" charset="0"/>
              </a:rPr>
              <a:t>голови</a:t>
            </a:r>
            <a:r>
              <a:rPr lang="ru-RU" sz="1600" dirty="0">
                <a:latin typeface="Monotype Corsiva" pitchFamily="66" charset="0"/>
              </a:rPr>
              <a:t> з </a:t>
            </a:r>
            <a:r>
              <a:rPr lang="ru-RU" sz="1600" dirty="0" err="1">
                <a:latin typeface="Monotype Corsiva" pitchFamily="66" charset="0"/>
              </a:rPr>
              <a:t>використанням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новітніх</a:t>
            </a:r>
            <a:r>
              <a:rPr lang="ru-RU" sz="1600" dirty="0">
                <a:latin typeface="Monotype Corsiva" pitchFamily="66" charset="0"/>
              </a:rPr>
              <a:t>  </a:t>
            </a:r>
            <a:r>
              <a:rPr lang="ru-RU" sz="1600" dirty="0" err="1">
                <a:latin typeface="Monotype Corsiva" pitchFamily="66" charset="0"/>
              </a:rPr>
              <a:t>фотокомпозитних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матеріалів</a:t>
            </a:r>
            <a:r>
              <a:rPr lang="ru-RU" sz="1600" dirty="0">
                <a:latin typeface="Monotype Corsiva" pitchFamily="66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7504" y="399055"/>
            <a:ext cx="686406" cy="432048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uk-UA" sz="3200" dirty="0" smtClean="0">
                <a:latin typeface="GungsuhChe" pitchFamily="49" charset="-127"/>
                <a:ea typeface="GungsuhChe" pitchFamily="49" charset="-127"/>
              </a:rPr>
              <a:t>Завдання</a:t>
            </a:r>
            <a:endParaRPr lang="ru-RU" sz="3200" dirty="0">
              <a:latin typeface="GungsuhChe" pitchFamily="49" charset="-127"/>
              <a:ea typeface="GungsuhChe" pitchFamily="49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8424" y="1075033"/>
            <a:ext cx="686406" cy="303272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uk-UA" sz="3200" dirty="0" smtClean="0">
                <a:latin typeface="GungsuhChe" pitchFamily="49" charset="-127"/>
                <a:ea typeface="GungsuhChe" pitchFamily="49" charset="-127"/>
              </a:rPr>
              <a:t>Курсу</a:t>
            </a:r>
            <a:endParaRPr lang="ru-RU" sz="3200" dirty="0">
              <a:latin typeface="GungsuhChe" pitchFamily="49" charset="-127"/>
              <a:ea typeface="Gungsuh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849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E:\Силабуси\изображение_viber_2020-12-14_18-44-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857625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Силабуси\изображение_viber_2020-12-14_18-52-5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8" b="9026"/>
          <a:stretch/>
        </p:blipFill>
        <p:spPr bwMode="auto">
          <a:xfrm>
            <a:off x="6211293" y="0"/>
            <a:ext cx="293270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69"/>
          <a:stretch/>
        </p:blipFill>
        <p:spPr bwMode="auto">
          <a:xfrm>
            <a:off x="3857624" y="0"/>
            <a:ext cx="2371593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88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6000"/>
                <a:shade val="100000"/>
                <a:alpha val="100000"/>
                <a:satMod val="140000"/>
              </a:schemeClr>
            </a:gs>
            <a:gs pos="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8606" y="3867894"/>
            <a:ext cx="8784976" cy="12540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556752" y="251745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latin typeface="GungsuhChe" pitchFamily="49" charset="-127"/>
                <a:ea typeface="GungsuhChe" pitchFamily="49" charset="-127"/>
              </a:rPr>
              <a:t>Короткий зміст</a:t>
            </a:r>
            <a:endParaRPr lang="ru-RU" sz="3200" dirty="0"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5" t="31711" r="31730" b="25829"/>
          <a:stretch/>
        </p:blipFill>
        <p:spPr bwMode="auto">
          <a:xfrm>
            <a:off x="7601301" y="3669702"/>
            <a:ext cx="1556752" cy="145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5" t="31711" r="31730" b="25829"/>
          <a:stretch/>
        </p:blipFill>
        <p:spPr bwMode="auto">
          <a:xfrm>
            <a:off x="0" y="3669696"/>
            <a:ext cx="1556752" cy="145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5" t="31711" r="31730" b="25829"/>
          <a:stretch/>
        </p:blipFill>
        <p:spPr bwMode="auto">
          <a:xfrm>
            <a:off x="7587248" y="0"/>
            <a:ext cx="1556752" cy="145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5" t="31711" r="31730" b="25829"/>
          <a:stretch/>
        </p:blipFill>
        <p:spPr bwMode="auto">
          <a:xfrm>
            <a:off x="19344" y="0"/>
            <a:ext cx="1556752" cy="145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4" y="987574"/>
            <a:ext cx="74168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ru-RU" sz="1600" dirty="0" err="1">
                <a:latin typeface="Monotype Corsiva" pitchFamily="66" charset="0"/>
              </a:rPr>
              <a:t>Поняття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естетики</a:t>
            </a:r>
            <a:r>
              <a:rPr lang="ru-RU" sz="1600" dirty="0">
                <a:latin typeface="Monotype Corsiva" pitchFamily="66" charset="0"/>
              </a:rPr>
              <a:t> та </a:t>
            </a:r>
            <a:r>
              <a:rPr lang="ru-RU" sz="1600" dirty="0" err="1">
                <a:latin typeface="Monotype Corsiva" pitchFamily="66" charset="0"/>
              </a:rPr>
              <a:t>основи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естетичного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аналізу</a:t>
            </a:r>
            <a:r>
              <a:rPr lang="ru-RU" sz="1600" dirty="0">
                <a:latin typeface="Monotype Corsiva" pitchFamily="66" charset="0"/>
              </a:rPr>
              <a:t> особи, </a:t>
            </a:r>
            <a:r>
              <a:rPr lang="ru-RU" sz="1600" dirty="0" err="1">
                <a:latin typeface="Monotype Corsiva" pitchFamily="66" charset="0"/>
              </a:rPr>
              <a:t>форми</a:t>
            </a:r>
            <a:r>
              <a:rPr lang="ru-RU" sz="1600" dirty="0">
                <a:latin typeface="Monotype Corsiva" pitchFamily="66" charset="0"/>
              </a:rPr>
              <a:t> коронок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.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Показання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>
                <a:latin typeface="Monotype Corsiva" pitchFamily="66" charset="0"/>
              </a:rPr>
              <a:t>та </a:t>
            </a:r>
            <a:r>
              <a:rPr lang="ru-RU" sz="1600" dirty="0" err="1">
                <a:latin typeface="Monotype Corsiva" pitchFamily="66" charset="0"/>
              </a:rPr>
              <a:t>протипоказання</a:t>
            </a:r>
            <a:r>
              <a:rPr lang="ru-RU" sz="1600" dirty="0">
                <a:latin typeface="Monotype Corsiva" pitchFamily="66" charset="0"/>
              </a:rPr>
              <a:t> до </a:t>
            </a:r>
            <a:r>
              <a:rPr lang="ru-RU" sz="1600" dirty="0" err="1">
                <a:latin typeface="Monotype Corsiva" pitchFamily="66" charset="0"/>
              </a:rPr>
              <a:t>прямої</a:t>
            </a:r>
            <a:r>
              <a:rPr lang="ru-RU" sz="1600" dirty="0">
                <a:latin typeface="Monotype Corsiva" pitchFamily="66" charset="0"/>
              </a:rPr>
              <a:t> та </a:t>
            </a:r>
            <a:r>
              <a:rPr lang="ru-RU" sz="1600" dirty="0" err="1">
                <a:latin typeface="Monotype Corsiva" pitchFamily="66" charset="0"/>
              </a:rPr>
              <a:t>непрямої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реставрації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Естетичні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>
                <a:latin typeface="Monotype Corsiva" pitchFamily="66" charset="0"/>
              </a:rPr>
              <a:t>та </a:t>
            </a:r>
            <a:r>
              <a:rPr lang="ru-RU" sz="1600" dirty="0" err="1">
                <a:latin typeface="Monotype Corsiva" pitchFamily="66" charset="0"/>
              </a:rPr>
              <a:t>оптичн</a:t>
            </a:r>
            <a:r>
              <a:rPr lang="uk-UA" sz="1600" dirty="0">
                <a:latin typeface="Monotype Corsiva" pitchFamily="66" charset="0"/>
              </a:rPr>
              <a:t>і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властивості</a:t>
            </a:r>
            <a:r>
              <a:rPr lang="ru-RU" sz="1600" dirty="0">
                <a:latin typeface="Monotype Corsiva" pitchFamily="66" charset="0"/>
              </a:rPr>
              <a:t> зуба.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>
                <a:latin typeface="Monotype Corsiva" pitchFamily="66" charset="0"/>
              </a:rPr>
              <a:t>Побудова</a:t>
            </a:r>
            <a:r>
              <a:rPr lang="ru-RU" sz="1600" dirty="0">
                <a:latin typeface="Monotype Corsiva" pitchFamily="66" charset="0"/>
              </a:rPr>
              <a:t> плану </a:t>
            </a:r>
            <a:r>
              <a:rPr lang="ru-RU" sz="1600" dirty="0" err="1">
                <a:latin typeface="Monotype Corsiva" pitchFamily="66" charset="0"/>
              </a:rPr>
              <a:t>лікування</a:t>
            </a:r>
            <a:r>
              <a:rPr lang="ru-RU" sz="1600" dirty="0">
                <a:latin typeface="Monotype Corsiva" pitchFamily="66" charset="0"/>
              </a:rPr>
              <a:t>. </a:t>
            </a:r>
            <a:r>
              <a:rPr lang="ru-RU" sz="1600" dirty="0" err="1" smtClean="0">
                <a:latin typeface="Monotype Corsiva" pitchFamily="66" charset="0"/>
              </a:rPr>
              <a:t>Фотопротокол</a:t>
            </a:r>
            <a:r>
              <a:rPr lang="uk-UA" sz="1600" dirty="0" smtClean="0">
                <a:latin typeface="Monotype Corsiva" pitchFamily="66" charset="0"/>
              </a:rPr>
              <a:t> та </a:t>
            </a:r>
            <a:r>
              <a:rPr lang="ru-RU" sz="1600" dirty="0" smtClean="0">
                <a:latin typeface="Monotype Corsiva" pitchFamily="66" charset="0"/>
              </a:rPr>
              <a:t>DSD – </a:t>
            </a:r>
            <a:r>
              <a:rPr lang="ru-RU" sz="1600" dirty="0" err="1" smtClean="0">
                <a:latin typeface="Monotype Corsiva" pitchFamily="66" charset="0"/>
              </a:rPr>
              <a:t>цифровий</a:t>
            </a:r>
            <a:r>
              <a:rPr lang="ru-RU" sz="1600" dirty="0" smtClean="0">
                <a:latin typeface="Monotype Corsiva" pitchFamily="66" charset="0"/>
              </a:rPr>
              <a:t> дизайн </a:t>
            </a:r>
            <a:r>
              <a:rPr lang="ru-RU" sz="1600" dirty="0" err="1" smtClean="0">
                <a:latin typeface="Monotype Corsiva" pitchFamily="66" charset="0"/>
              </a:rPr>
              <a:t>посмішки</a:t>
            </a:r>
            <a:r>
              <a:rPr lang="ru-RU" sz="1600" dirty="0" smtClean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Ізоляція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робочого</a:t>
            </a:r>
            <a:r>
              <a:rPr lang="ru-RU" sz="1600" dirty="0">
                <a:latin typeface="Monotype Corsiva" pitchFamily="66" charset="0"/>
              </a:rPr>
              <a:t> поля при </a:t>
            </a:r>
            <a:r>
              <a:rPr lang="ru-RU" sz="1600" dirty="0" err="1">
                <a:latin typeface="Monotype Corsiva" pitchFamily="66" charset="0"/>
              </a:rPr>
              <a:t>проведенні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реставрації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фронтальної</a:t>
            </a:r>
            <a:r>
              <a:rPr lang="ru-RU" sz="1600" dirty="0">
                <a:latin typeface="Monotype Corsiva" pitchFamily="66" charset="0"/>
              </a:rPr>
              <a:t> та </a:t>
            </a:r>
            <a:r>
              <a:rPr lang="ru-RU" sz="1600" dirty="0" err="1">
                <a:latin typeface="Monotype Corsiva" pitchFamily="66" charset="0"/>
              </a:rPr>
              <a:t>бокової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груп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Сучасні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методи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обробки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твердих</a:t>
            </a:r>
            <a:r>
              <a:rPr lang="ru-RU" sz="1600" dirty="0">
                <a:latin typeface="Monotype Corsiva" pitchFamily="66" charset="0"/>
              </a:rPr>
              <a:t> тканин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Вибір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матеріалу</a:t>
            </a:r>
            <a:r>
              <a:rPr lang="ru-RU" sz="1600" dirty="0">
                <a:latin typeface="Monotype Corsiva" pitchFamily="66" charset="0"/>
              </a:rPr>
              <a:t> для </a:t>
            </a:r>
            <a:r>
              <a:rPr lang="ru-RU" sz="1600" dirty="0" err="1">
                <a:latin typeface="Monotype Corsiva" pitchFamily="66" charset="0"/>
              </a:rPr>
              <a:t>проведення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високоестетичних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художніх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реставрацій</a:t>
            </a:r>
            <a:r>
              <a:rPr lang="ru-RU" sz="1600" dirty="0">
                <a:latin typeface="Monotype Corsiva" pitchFamily="66" charset="0"/>
              </a:rPr>
              <a:t> прямим методом.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Особливості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застосування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сучасних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адгезивних</a:t>
            </a:r>
            <a:r>
              <a:rPr lang="ru-RU" sz="1600" dirty="0">
                <a:latin typeface="Monotype Corsiva" pitchFamily="66" charset="0"/>
              </a:rPr>
              <a:t> систем IV, V, VI, VII </a:t>
            </a:r>
            <a:r>
              <a:rPr lang="ru-RU" sz="1600" dirty="0" err="1">
                <a:latin typeface="Monotype Corsiva" pitchFamily="66" charset="0"/>
              </a:rPr>
              <a:t>поколінь</a:t>
            </a:r>
            <a:r>
              <a:rPr lang="ru-RU" sz="1600" dirty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uk-UA" sz="1600" dirty="0" smtClean="0">
                <a:latin typeface="Monotype Corsiva" pitchFamily="66" charset="0"/>
              </a:rPr>
              <a:t>Сучасні реставраційні техніки: </a:t>
            </a:r>
            <a:r>
              <a:rPr lang="uk-UA" sz="1600" dirty="0" err="1" smtClean="0">
                <a:latin typeface="Monotype Corsiva" pitchFamily="66" charset="0"/>
              </a:rPr>
              <a:t>біламінарна</a:t>
            </a:r>
            <a:r>
              <a:rPr lang="uk-UA" sz="1600" dirty="0" smtClean="0">
                <a:latin typeface="Monotype Corsiva" pitchFamily="66" charset="0"/>
              </a:rPr>
              <a:t>, стратифікаційна, </a:t>
            </a:r>
            <a:r>
              <a:rPr lang="uk-UA" sz="1600" dirty="0" err="1" smtClean="0">
                <a:latin typeface="Monotype Corsiva" pitchFamily="66" charset="0"/>
              </a:rPr>
              <a:t>біоміметична</a:t>
            </a:r>
            <a:r>
              <a:rPr lang="uk-UA" sz="1600" dirty="0" smtClean="0">
                <a:latin typeface="Monotype Corsiva" pitchFamily="66" charset="0"/>
              </a:rPr>
              <a:t>. </a:t>
            </a:r>
            <a:endParaRPr lang="ru-RU" sz="1600" dirty="0">
              <a:latin typeface="Monotype Corsiva" pitchFamily="66" charset="0"/>
            </a:endParaRPr>
          </a:p>
          <a:p>
            <a:pPr marL="285750" indent="-285750">
              <a:buBlip>
                <a:blip r:embed="rId3"/>
              </a:buBlip>
            </a:pPr>
            <a:r>
              <a:rPr lang="ru-RU" sz="1600" dirty="0" err="1">
                <a:latin typeface="Monotype Corsiva" pitchFamily="66" charset="0"/>
              </a:rPr>
              <a:t>Естетичне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моделювання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фронтальної</a:t>
            </a:r>
            <a:r>
              <a:rPr lang="uk-UA" sz="1600" dirty="0">
                <a:latin typeface="Monotype Corsiva" pitchFamily="66" charset="0"/>
              </a:rPr>
              <a:t> та бокової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групи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uk-UA" sz="1600" dirty="0">
                <a:latin typeface="Monotype Corsiva" pitchFamily="66" charset="0"/>
              </a:rPr>
              <a:t>.</a:t>
            </a:r>
            <a:endParaRPr lang="ru-RU" sz="1600" dirty="0">
              <a:latin typeface="Monotype Corsiva" pitchFamily="66" charset="0"/>
            </a:endParaRP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Реставрація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депульпованих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ru-RU" sz="1600" dirty="0" err="1" smtClean="0">
                <a:latin typeface="Monotype Corsiva" pitchFamily="66" charset="0"/>
              </a:rPr>
              <a:t>Відновлення</a:t>
            </a:r>
            <a:r>
              <a:rPr lang="ru-RU" sz="1600" dirty="0" smtClean="0">
                <a:latin typeface="Monotype Corsiva" pitchFamily="66" charset="0"/>
              </a:rPr>
              <a:t> </a:t>
            </a:r>
            <a:r>
              <a:rPr lang="ru-RU" sz="1600" dirty="0">
                <a:latin typeface="Monotype Corsiva" pitchFamily="66" charset="0"/>
              </a:rPr>
              <a:t>контактного пункту </a:t>
            </a:r>
            <a:r>
              <a:rPr lang="ru-RU" sz="1600" dirty="0" err="1">
                <a:latin typeface="Monotype Corsiva" pitchFamily="66" charset="0"/>
              </a:rPr>
              <a:t>фронтальних</a:t>
            </a:r>
            <a:r>
              <a:rPr lang="ru-RU" sz="1600" dirty="0">
                <a:latin typeface="Monotype Corsiva" pitchFamily="66" charset="0"/>
              </a:rPr>
              <a:t> та </a:t>
            </a:r>
            <a:r>
              <a:rPr lang="ru-RU" sz="1600" dirty="0" err="1">
                <a:latin typeface="Monotype Corsiva" pitchFamily="66" charset="0"/>
              </a:rPr>
              <a:t>бокових</a:t>
            </a:r>
            <a:r>
              <a:rPr lang="ru-RU" sz="1600" dirty="0">
                <a:latin typeface="Monotype Corsiva" pitchFamily="66" charset="0"/>
              </a:rPr>
              <a:t> </a:t>
            </a:r>
            <a:r>
              <a:rPr lang="ru-RU" sz="1600" dirty="0" err="1">
                <a:latin typeface="Monotype Corsiva" pitchFamily="66" charset="0"/>
              </a:rPr>
              <a:t>зубів</a:t>
            </a:r>
            <a:r>
              <a:rPr lang="ru-RU" sz="1600" dirty="0">
                <a:latin typeface="Monotype Corsiva" pitchFamily="66" charset="0"/>
              </a:rPr>
              <a:t>. </a:t>
            </a:r>
          </a:p>
          <a:p>
            <a:pPr marL="285750" indent="-285750">
              <a:buBlip>
                <a:blip r:embed="rId3"/>
              </a:buBlip>
            </a:pPr>
            <a:r>
              <a:rPr lang="uk-UA" sz="1600" dirty="0" smtClean="0">
                <a:latin typeface="Monotype Corsiva" pitchFamily="66" charset="0"/>
              </a:rPr>
              <a:t>Фінішна </a:t>
            </a:r>
            <a:r>
              <a:rPr lang="uk-UA" sz="1600" dirty="0">
                <a:latin typeface="Monotype Corsiva" pitchFamily="66" charset="0"/>
              </a:rPr>
              <a:t>обробка реставрації та критерії якісної реставрації.</a:t>
            </a:r>
            <a:endParaRPr lang="ru-RU" sz="16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19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211710"/>
            <a:ext cx="4464496" cy="2233658"/>
          </a:xfrm>
        </p:spPr>
        <p:txBody>
          <a:bodyPr>
            <a:normAutofit/>
          </a:bodyPr>
          <a:lstStyle/>
          <a:p>
            <a:r>
              <a:rPr lang="uk-UA" sz="2000" i="1" u="sng" dirty="0" smtClean="0">
                <a:latin typeface="Monotype Corsiva" pitchFamily="66" charset="0"/>
                <a:ea typeface="Times New Roman" panose="02020603050405020304" pitchFamily="18" charset="0"/>
              </a:rPr>
              <a:t>Знати:</a:t>
            </a:r>
            <a:r>
              <a:rPr lang="uk-UA" sz="2000" dirty="0">
                <a:latin typeface="Monotype Corsiva" pitchFamily="66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latin typeface="Monotype Corsiva" pitchFamily="66" charset="0"/>
                <a:ea typeface="Times New Roman" panose="02020603050405020304" pitchFamily="18" charset="0"/>
              </a:rPr>
              <a:t>клініку</a:t>
            </a:r>
            <a:r>
              <a:rPr lang="uk-UA" sz="2000" dirty="0">
                <a:latin typeface="Monotype Corsiva" pitchFamily="66" charset="0"/>
                <a:ea typeface="Times New Roman" panose="02020603050405020304" pitchFamily="18" charset="0"/>
              </a:rPr>
              <a:t>, діагностику, лікування та профілактику стоматологічних захворювань </a:t>
            </a:r>
            <a:endParaRPr lang="x-none" sz="2000">
              <a:latin typeface="Monotype Corsiva" pitchFamily="66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122" name="Picture 2" descr="E:\Силабуси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269"/>
            <a:ext cx="4050075" cy="505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95486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GungsuhChe" pitchFamily="49" charset="-127"/>
                <a:ea typeface="GungsuhChe" pitchFamily="49" charset="-127"/>
              </a:rPr>
              <a:t>Результати навчання дисципліни:</a:t>
            </a:r>
            <a:endParaRPr lang="x-none" sz="3200">
              <a:latin typeface="GungsuhChe" pitchFamily="49" charset="-127"/>
              <a:ea typeface="Gungsuh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951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Силабуси\Fig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56" y="0"/>
            <a:ext cx="916167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4011910"/>
            <a:ext cx="51125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i="1" u="sng" dirty="0" smtClean="0">
                <a:solidFill>
                  <a:schemeClr val="bg1"/>
                </a:solidFill>
                <a:latin typeface="Monotype Corsiva" pitchFamily="66" charset="0"/>
                <a:ea typeface="Times New Roman" panose="02020603050405020304" pitchFamily="18" charset="0"/>
              </a:rPr>
              <a:t>Вміти:</a:t>
            </a:r>
            <a:r>
              <a:rPr lang="uk-UA" sz="2000" u="sng" dirty="0" smtClean="0">
                <a:solidFill>
                  <a:schemeClr val="bg1"/>
                </a:solidFill>
                <a:latin typeface="Monotype Corsiva" pitchFamily="66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schemeClr val="bg1"/>
                </a:solidFill>
                <a:latin typeface="Monotype Corsiva" pitchFamily="66" charset="0"/>
                <a:ea typeface="Times New Roman" panose="02020603050405020304" pitchFamily="18" charset="0"/>
              </a:rPr>
              <a:t>поставити </a:t>
            </a:r>
            <a:r>
              <a:rPr lang="uk-UA" sz="2000" dirty="0">
                <a:solidFill>
                  <a:schemeClr val="bg1"/>
                </a:solidFill>
                <a:latin typeface="Monotype Corsiva" pitchFamily="66" charset="0"/>
                <a:ea typeface="Times New Roman" panose="02020603050405020304" pitchFamily="18" charset="0"/>
              </a:rPr>
              <a:t>діагноз та провести терапію патології твердих тканин зубів з використанням основних методик реставрації</a:t>
            </a:r>
            <a:endParaRPr lang="x-none" sz="2000">
              <a:solidFill>
                <a:schemeClr val="bg1"/>
              </a:solidFill>
              <a:latin typeface="Monotype Corsiva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3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16016" y="1400818"/>
            <a:ext cx="34644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i="1" u="sng" dirty="0" smtClean="0">
                <a:latin typeface="Monotype Corsiva" pitchFamily="66" charset="0"/>
                <a:ea typeface="Times New Roman" panose="02020603050405020304" pitchFamily="18" charset="0"/>
              </a:rPr>
              <a:t>Здатен продемонструвати:</a:t>
            </a:r>
            <a:r>
              <a:rPr lang="uk-UA" sz="2800" u="sng" dirty="0" smtClean="0">
                <a:latin typeface="Monotype Corsiva" pitchFamily="66" charset="0"/>
                <a:ea typeface="Times New Roman" panose="02020603050405020304" pitchFamily="18" charset="0"/>
              </a:rPr>
              <a:t> </a:t>
            </a:r>
            <a:r>
              <a:rPr lang="uk-UA" sz="2800" dirty="0" smtClean="0">
                <a:latin typeface="Monotype Corsiva" pitchFamily="66" charset="0"/>
                <a:ea typeface="Times New Roman" panose="02020603050405020304" pitchFamily="18" charset="0"/>
              </a:rPr>
              <a:t>знання </a:t>
            </a:r>
            <a:r>
              <a:rPr lang="uk-UA" sz="2800" dirty="0">
                <a:latin typeface="Monotype Corsiva" pitchFamily="66" charset="0"/>
                <a:ea typeface="Times New Roman" panose="02020603050405020304" pitchFamily="18" charset="0"/>
              </a:rPr>
              <a:t>і практичні навички з дисципліни</a:t>
            </a:r>
            <a:endParaRPr lang="x-none" sz="2800">
              <a:latin typeface="Monotype Corsiva" pitchFamily="66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E:\Силабуси\изображение_viber_2020-12-14_18-49-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5" y="0"/>
            <a:ext cx="348127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6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Силабуси\db7a655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0779" y="0"/>
            <a:ext cx="9154779" cy="380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3291830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Володіти навичками:</a:t>
            </a:r>
            <a:r>
              <a:rPr lang="uk-UA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методик </a:t>
            </a: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естетичної реставрації твердих тканин зубів</a:t>
            </a:r>
            <a:endParaRPr lang="x-none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70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Силабуси\figura_2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32"/>
          <a:stretch/>
        </p:blipFill>
        <p:spPr bwMode="auto">
          <a:xfrm>
            <a:off x="0" y="1390440"/>
            <a:ext cx="9171024" cy="375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339502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Самостійно вирішувати:</a:t>
            </a:r>
            <a:r>
              <a:rPr lang="uk-UA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питання </a:t>
            </a: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створення плану обстеження та лікування пацієнта, що потребує естетичної реставрації </a:t>
            </a:r>
            <a:r>
              <a:rPr lang="uk-UA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зубів</a:t>
            </a:r>
            <a:endParaRPr lang="x-none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53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E:\Силабуси\изображение_viber_2020-12-14_18-44-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9502"/>
            <a:ext cx="5976664" cy="437043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bliqueTopRight"/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11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Силабуси\42-543e6f5c95e4b217319fabf76a15cb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146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3163372"/>
            <a:ext cx="9144000" cy="198012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564882" y="437227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>
                <a:latin typeface="Monotype Corsiva" pitchFamily="66" charset="0"/>
              </a:rPr>
              <a:t>З</a:t>
            </a:r>
            <a:r>
              <a:rPr lang="uk-UA" dirty="0" smtClean="0">
                <a:latin typeface="Monotype Corsiva" pitchFamily="66" charset="0"/>
              </a:rPr>
              <a:t> повагою,</a:t>
            </a:r>
          </a:p>
          <a:p>
            <a:r>
              <a:rPr lang="uk-UA" dirty="0">
                <a:latin typeface="Monotype Corsiva" pitchFamily="66" charset="0"/>
              </a:rPr>
              <a:t>к</a:t>
            </a:r>
            <a:r>
              <a:rPr lang="uk-UA" dirty="0" smtClean="0">
                <a:latin typeface="Monotype Corsiva" pitchFamily="66" charset="0"/>
              </a:rPr>
              <a:t>олектив кафедри терапевтичної стоматології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3326323"/>
            <a:ext cx="55081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Monotype Corsiva" pitchFamily="66" charset="0"/>
              </a:rPr>
              <a:t>Чека</a:t>
            </a:r>
            <a:r>
              <a:rPr lang="uk-UA" sz="2400" dirty="0" err="1">
                <a:latin typeface="Monotype Corsiva" pitchFamily="66" charset="0"/>
              </a:rPr>
              <a:t>ємо</a:t>
            </a:r>
            <a:r>
              <a:rPr lang="uk-UA" sz="2400" dirty="0">
                <a:latin typeface="Monotype Corsiva" pitchFamily="66" charset="0"/>
              </a:rPr>
              <a:t> </a:t>
            </a:r>
            <a:r>
              <a:rPr lang="uk-UA" sz="2400" dirty="0" smtClean="0">
                <a:latin typeface="Monotype Corsiva" pitchFamily="66" charset="0"/>
              </a:rPr>
              <a:t>вас </a:t>
            </a:r>
            <a:r>
              <a:rPr lang="uk-UA" sz="2400" dirty="0">
                <a:latin typeface="Monotype Corsiva" pitchFamily="66" charset="0"/>
              </a:rPr>
              <a:t>на елективному курсі </a:t>
            </a:r>
            <a:endParaRPr lang="uk-UA" sz="2400" dirty="0" smtClean="0">
              <a:latin typeface="Monotype Corsiva" pitchFamily="66" charset="0"/>
            </a:endParaRPr>
          </a:p>
          <a:p>
            <a:pPr algn="ctr"/>
            <a:r>
              <a:rPr lang="uk-UA" sz="2400" dirty="0" smtClean="0">
                <a:latin typeface="Monotype Corsiva" pitchFamily="66" charset="0"/>
              </a:rPr>
              <a:t>«</a:t>
            </a:r>
            <a:r>
              <a:rPr lang="uk-UA" sz="2400" dirty="0">
                <a:latin typeface="Monotype Corsiva" pitchFamily="66" charset="0"/>
              </a:rPr>
              <a:t>Основи естетичної реставрації зубів</a:t>
            </a:r>
            <a:r>
              <a:rPr lang="uk-UA" sz="2400" dirty="0" smtClean="0">
                <a:latin typeface="Monotype Corsiva" pitchFamily="66" charset="0"/>
              </a:rPr>
              <a:t>»</a:t>
            </a:r>
            <a:endParaRPr lang="uk-UA" sz="24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148539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349</TotalTime>
  <Words>322</Words>
  <Application>Microsoft Office PowerPoint</Application>
  <PresentationFormat>Экран (16:9)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Горизонт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Alla</dc:creator>
  <cp:lastModifiedBy>Alla</cp:lastModifiedBy>
  <cp:revision>22</cp:revision>
  <dcterms:created xsi:type="dcterms:W3CDTF">2020-12-13T21:21:40Z</dcterms:created>
  <dcterms:modified xsi:type="dcterms:W3CDTF">2021-01-11T10:36:09Z</dcterms:modified>
</cp:coreProperties>
</file>