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3" r:id="rId5"/>
    <p:sldId id="265" r:id="rId6"/>
    <p:sldId id="266" r:id="rId7"/>
    <p:sldId id="270" r:id="rId8"/>
    <p:sldId id="267" r:id="rId9"/>
    <p:sldId id="269" r:id="rId10"/>
    <p:sldId id="272" r:id="rId11"/>
    <p:sldId id="27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1E5C05A-CB1A-402B-91AB-26FA72357EDF}">
          <p14:sldIdLst>
            <p14:sldId id="256"/>
            <p14:sldId id="258"/>
            <p14:sldId id="259"/>
            <p14:sldId id="263"/>
            <p14:sldId id="265"/>
            <p14:sldId id="266"/>
            <p14:sldId id="270"/>
            <p14:sldId id="267"/>
            <p14:sldId id="269"/>
            <p14:sldId id="272"/>
            <p14:sldId id="27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0188" y="228600"/>
            <a:ext cx="749141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00188" y="1524000"/>
            <a:ext cx="3668712" cy="4714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321300" y="1524000"/>
            <a:ext cx="3670300" cy="4714875"/>
          </a:xfrm>
        </p:spPr>
        <p:txBody>
          <a:bodyPr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800" y="6324600"/>
            <a:ext cx="1409700" cy="4905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733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2390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4FB1B1-B8C6-49D5-973D-C6475B39EB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810897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pn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8064896" cy="1872208"/>
          </a:xfrm>
        </p:spPr>
        <p:txBody>
          <a:bodyPr/>
          <a:lstStyle/>
          <a:p>
            <a:r>
              <a:rPr lang="uk-UA" sz="4000" b="1" smtClean="0"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«</a:t>
            </a:r>
            <a:r>
              <a:rPr lang="uk-UA" sz="4000" b="1">
                <a:solidFill>
                  <a:schemeClr val="tx1"/>
                </a:solidFill>
                <a:effectLst/>
                <a:cs typeface="Times New Roman" panose="02020603050405020304" pitchFamily="18" charset="0"/>
              </a:rPr>
              <a:t>Матеріалознавство як основа відновлювальної стоматології</a:t>
            </a:r>
            <a:r>
              <a:rPr lang="uk-UA" sz="4000" b="1" smtClean="0">
                <a:solidFill>
                  <a:schemeClr val="tx1"/>
                </a:solidFill>
                <a:effectLst/>
                <a:latin typeface="+mj-lt"/>
                <a:cs typeface="Times New Roman" panose="02020603050405020304" pitchFamily="18" charset="0"/>
              </a:rPr>
              <a:t>»</a:t>
            </a:r>
            <a:endParaRPr lang="uk-UA" sz="4000" dirty="0"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8024" y="4983816"/>
            <a:ext cx="31838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anose="02020603050405020304" pitchFamily="18" charset="0"/>
              </a:rPr>
              <a:t>Курс за вибором</a:t>
            </a:r>
          </a:p>
        </p:txBody>
      </p:sp>
      <p:pic>
        <p:nvPicPr>
          <p:cNvPr id="5122" name="Picture 2" descr="Стоматологические материалы Tokuyama - мы используем лучшее! | Dent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184" y="4088138"/>
            <a:ext cx="4876800" cy="231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116632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atin typeface="+mj-lt"/>
                <a:cs typeface="Times New Roman" pitchFamily="18" charset="0"/>
              </a:rPr>
              <a:t>Вінницький національний медичний університет ім. </a:t>
            </a:r>
            <a:r>
              <a:rPr lang="uk-UA" dirty="0" err="1">
                <a:latin typeface="+mj-lt"/>
                <a:cs typeface="Times New Roman" pitchFamily="18" charset="0"/>
              </a:rPr>
              <a:t>М.І.Пирогова</a:t>
            </a:r>
            <a:r>
              <a:rPr lang="uk-UA" dirty="0">
                <a:latin typeface="+mj-lt"/>
                <a:cs typeface="Times New Roman" pitchFamily="18" charset="0"/>
              </a:rPr>
              <a:t/>
            </a:r>
            <a:br>
              <a:rPr lang="uk-UA" dirty="0">
                <a:latin typeface="+mj-lt"/>
                <a:cs typeface="Times New Roman" pitchFamily="18" charset="0"/>
              </a:rPr>
            </a:br>
            <a:r>
              <a:rPr lang="uk-UA" dirty="0">
                <a:latin typeface="+mj-lt"/>
                <a:cs typeface="Times New Roman" pitchFamily="18" charset="0"/>
              </a:rPr>
              <a:t>кафедра терапевтичної </a:t>
            </a:r>
            <a:r>
              <a:rPr lang="uk-UA" dirty="0" smtClean="0">
                <a:latin typeface="+mj-lt"/>
                <a:cs typeface="Times New Roman" pitchFamily="18" charset="0"/>
              </a:rPr>
              <a:t>стоматології</a:t>
            </a:r>
            <a:endParaRPr lang="uk-UA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44974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7" name="Picture 11" descr="стоматологічні матеріал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1727" y="160337"/>
            <a:ext cx="3300735" cy="224450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5547" y="160338"/>
            <a:ext cx="6534725" cy="980728"/>
          </a:xfrm>
        </p:spPr>
        <p:txBody>
          <a:bodyPr/>
          <a:lstStyle/>
          <a:p>
            <a:r>
              <a:rPr lang="uk-UA" dirty="0" smtClean="0"/>
              <a:t>Актуальність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289" y="1268760"/>
            <a:ext cx="6177303" cy="5589240"/>
          </a:xfrm>
        </p:spPr>
        <p:txBody>
          <a:bodyPr>
            <a:normAutofit lnSpcReduction="10000"/>
          </a:bodyPr>
          <a:lstStyle/>
          <a:p>
            <a:pPr marL="0" indent="722313">
              <a:buNone/>
            </a:pPr>
            <a:r>
              <a:rPr lang="uk-UA" dirty="0">
                <a:latin typeface="+mn-lt"/>
                <a:cs typeface="Times New Roman" panose="02020603050405020304" pitchFamily="18" charset="0"/>
              </a:rPr>
              <a:t>Матеріалознавство органічно пов’язано зі стоматологічною наукою та є її важливим </a:t>
            </a:r>
            <a:r>
              <a:rPr lang="uk-UA" dirty="0" smtClean="0">
                <a:latin typeface="+mn-lt"/>
                <a:cs typeface="Times New Roman" panose="02020603050405020304" pitchFamily="18" charset="0"/>
              </a:rPr>
              <a:t>розділом, який стрімко розвивається та вдосконалюються до сьогодні.</a:t>
            </a:r>
          </a:p>
          <a:p>
            <a:pPr marL="0" indent="722313">
              <a:buNone/>
            </a:pPr>
            <a:r>
              <a:rPr lang="uk-UA" dirty="0" smtClean="0">
                <a:latin typeface="+mn-lt"/>
                <a:cs typeface="Times New Roman" panose="02020603050405020304" pitchFamily="18" charset="0"/>
              </a:rPr>
              <a:t>В даний час більшість </a:t>
            </a:r>
            <a:r>
              <a:rPr lang="uk-UA" dirty="0">
                <a:latin typeface="+mn-lt"/>
                <a:cs typeface="Times New Roman" panose="02020603050405020304" pitchFamily="18" charset="0"/>
              </a:rPr>
              <a:t>практикуючих стоматологів розуміє, що без </a:t>
            </a:r>
            <a:r>
              <a:rPr lang="uk-UA" dirty="0" smtClean="0">
                <a:latin typeface="+mn-lt"/>
                <a:cs typeface="Times New Roman" panose="02020603050405020304" pitchFamily="18" charset="0"/>
              </a:rPr>
              <a:t>поглибленого знання властивостей стоматологічних матеріалів та технік їх застосування неможливо </a:t>
            </a:r>
            <a:r>
              <a:rPr lang="uk-UA" dirty="0">
                <a:latin typeface="+mn-lt"/>
                <a:cs typeface="Times New Roman" panose="02020603050405020304" pitchFamily="18" charset="0"/>
              </a:rPr>
              <a:t>досягти функціональної повноцінності, естетичності і довговічності відновлення зубів, </a:t>
            </a:r>
            <a:r>
              <a:rPr lang="uk-UA" dirty="0" smtClean="0">
                <a:latin typeface="+mn-lt"/>
                <a:cs typeface="Times New Roman" panose="02020603050405020304" pitchFamily="18" charset="0"/>
              </a:rPr>
              <a:t>а значить, </a:t>
            </a:r>
            <a:r>
              <a:rPr lang="uk-UA" dirty="0">
                <a:latin typeface="+mn-lt"/>
                <a:cs typeface="Times New Roman" panose="02020603050405020304" pitchFamily="18" charset="0"/>
              </a:rPr>
              <a:t>неможливо надати пацієнтам ефективну стоматологічну допомогу</a:t>
            </a:r>
            <a:r>
              <a:rPr lang="uk-UA" dirty="0" smtClean="0">
                <a:latin typeface="+mn-lt"/>
                <a:cs typeface="Times New Roman" panose="02020603050405020304" pitchFamily="18" charset="0"/>
              </a:rPr>
              <a:t>.</a:t>
            </a:r>
            <a:endParaRPr lang="uk-UA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4" name="AutoShape 2" descr="Медмаркет Рівне - Post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AutoShape 4" descr="Медмаркет Рівне - Post | Faceboo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101" name="Picture 5" descr="C:\Users\Босс\Desktop\Безымянный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438" y="2276872"/>
            <a:ext cx="1913316" cy="257659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ᐈ Терапевтична Стоматологія Київ Солом'янський Район ➤ Стоматологічна  Клініка Слален і Юта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81" t="13683" r="18800" b="10544"/>
          <a:stretch/>
        </p:blipFill>
        <p:spPr bwMode="auto">
          <a:xfrm>
            <a:off x="6300193" y="4754248"/>
            <a:ext cx="2843807" cy="213053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65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Мета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988840"/>
            <a:ext cx="8013576" cy="3888432"/>
          </a:xfrm>
          <a:noFill/>
          <a:ln>
            <a:solidFill>
              <a:srgbClr val="FFFFCC"/>
            </a:solidFill>
          </a:ln>
        </p:spPr>
        <p:txBody>
          <a:bodyPr>
            <a:normAutofit/>
          </a:bodyPr>
          <a:lstStyle/>
          <a:p>
            <a:pPr marL="0" indent="365125">
              <a:buNone/>
            </a:pPr>
            <a:r>
              <a:rPr lang="uk-UA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Метою</a:t>
            </a:r>
            <a:r>
              <a:rPr lang="uk-UA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 курсу за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вибором </a:t>
            </a:r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«Сучасне матеріалознавство в терапевтичній стоматології»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вдосконалення знать та навиків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щодо вибору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роботи з матеріалами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відновлення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зубів залежно від їх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складу,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будови, властивостей та показів до використання з урахуванням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 тенденцій розвитку матеріалознавства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34377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Лікування кореневих каналів, ціна в Києві — ПРИЗМ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9" t="-136" r="50479" b="136"/>
          <a:stretch/>
        </p:blipFill>
        <p:spPr bwMode="auto">
          <a:xfrm>
            <a:off x="5198953" y="4979961"/>
            <a:ext cx="1961509" cy="174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Лот №7952240 Материал стоматологический слепочный С= силиконовый  композитный &quot;Rhein Plus Pro Kit&quot; | Shop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98" r="28146" b="6210"/>
          <a:stretch/>
        </p:blipFill>
        <p:spPr bwMode="auto">
          <a:xfrm>
            <a:off x="1528" y="3589024"/>
            <a:ext cx="5348376" cy="3268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467544" y="404664"/>
            <a:ext cx="8229600" cy="535785"/>
          </a:xfrm>
        </p:spPr>
        <p:txBody>
          <a:bodyPr>
            <a:normAutofit fontScale="90000"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курсу за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ибором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24744"/>
            <a:ext cx="8712968" cy="2680304"/>
          </a:xfrm>
        </p:spPr>
        <p:txBody>
          <a:bodyPr>
            <a:normAutofit/>
          </a:bodyPr>
          <a:lstStyle/>
          <a:p>
            <a:pPr marL="533400" indent="-533400">
              <a:buFont typeface="Wingdings" panose="05000000000000000000" pitchFamily="2" charset="2"/>
              <a:buChar char="q"/>
            </a:pPr>
            <a:r>
              <a:rPr lang="uk-UA" dirty="0" smtClean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Ознайомити здобувачів вищої освіти з переліком основних та допоміжних сучасних стоматологічних матеріалів, </a:t>
            </a:r>
            <a:r>
              <a:rPr lang="uk-UA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які застосовуються для лікування </a:t>
            </a:r>
            <a:r>
              <a:rPr lang="uk-UA" dirty="0" err="1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одонтопатологій</a:t>
            </a:r>
            <a:r>
              <a:rPr lang="uk-UA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їх</a:t>
            </a:r>
            <a:r>
              <a:rPr lang="ru-RU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позитивними</a:t>
            </a:r>
            <a:r>
              <a:rPr lang="ru-RU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якостями</a:t>
            </a:r>
            <a:r>
              <a:rPr lang="ru-RU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 та </a:t>
            </a:r>
            <a:r>
              <a:rPr lang="ru-RU" dirty="0" err="1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недоліками</a:t>
            </a:r>
            <a:r>
              <a:rPr lang="ru-RU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. </a:t>
            </a:r>
            <a:endParaRPr lang="uk-UA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3075" name="Picture 3" descr="C:\Users\Босс\Desktop\0-02-0a-511c21cd367f9619cf5b6ed388a9c607dfc0869df2f4615b1a0c83e34f0b5f50_982d41f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09" t="27717" r="5411" b="16090"/>
          <a:stretch/>
        </p:blipFill>
        <p:spPr bwMode="auto">
          <a:xfrm>
            <a:off x="7187939" y="4979962"/>
            <a:ext cx="1948773" cy="1741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850106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курсу за вибором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256584"/>
          </a:xfrm>
          <a:ln>
            <a:solidFill>
              <a:srgbClr val="C00000"/>
            </a:solidFill>
          </a:ln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uk-UA" sz="2200" dirty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Вдосконалити знання </a:t>
            </a:r>
            <a:r>
              <a:rPr lang="uk-UA" sz="2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щодо складу і властивостей сучасних стоматологічних  матеріалів, що застосовуються на етапах як діагностики так і лікування захворювань зубів, вимоги до них.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Вивчити зміни властивостей матеріалів  для пломбування та медикаментозної обробки під впливом фізичних, механічних і хімічних чинників, що може впливати на якість лікування.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200" dirty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Вдосконалити знання щодо</a:t>
            </a:r>
            <a:r>
              <a:rPr lang="ru-RU" sz="2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механізмів</a:t>
            </a:r>
            <a:r>
              <a:rPr lang="ru-RU" sz="2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адгезії</a:t>
            </a:r>
            <a:r>
              <a:rPr lang="ru-RU" sz="2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різних</a:t>
            </a:r>
            <a:r>
              <a:rPr lang="ru-RU" sz="2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пломбувальних</a:t>
            </a:r>
            <a:r>
              <a:rPr lang="ru-RU" sz="2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матеріалів</a:t>
            </a:r>
            <a:r>
              <a:rPr lang="ru-RU" sz="2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 до тканин зуба. </a:t>
            </a:r>
            <a:r>
              <a:rPr lang="uk-UA" sz="2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Взаємодія </a:t>
            </a:r>
            <a:r>
              <a:rPr lang="uk-UA" sz="2200" dirty="0" err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пломбувальних</a:t>
            </a:r>
            <a:r>
              <a:rPr lang="uk-UA" sz="2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 матеріалів між собою.</a:t>
            </a:r>
            <a:endParaRPr lang="uk-UA" sz="2200" dirty="0">
              <a:solidFill>
                <a:schemeClr val="tx1"/>
              </a:solidFill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uk-UA" sz="2200" dirty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Вдосконалити знання </a:t>
            </a:r>
            <a:r>
              <a:rPr lang="uk-UA" sz="2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щодо показань та протипоказань до застосування матеріалів.</a:t>
            </a:r>
            <a:endParaRPr lang="uk-UA" sz="2200" dirty="0">
              <a:solidFill>
                <a:schemeClr val="tx1"/>
              </a:solidFill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uk-UA" sz="2200" dirty="0">
                <a:solidFill>
                  <a:srgbClr val="002060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Вдосконалити знання та уміння </a:t>
            </a:r>
            <a:r>
              <a:rPr lang="uk-UA" sz="2200" dirty="0" smtClean="0">
                <a:solidFill>
                  <a:srgbClr val="002060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uk-UA" sz="2200" dirty="0" smtClean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техніці </a:t>
            </a:r>
            <a:r>
              <a:rPr lang="uk-UA" sz="2200" dirty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приготування та </a:t>
            </a:r>
            <a:r>
              <a:rPr lang="uk-UA" sz="2200" dirty="0" smtClean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методиках </a:t>
            </a:r>
            <a:r>
              <a:rPr lang="uk-UA" sz="2200" dirty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застосування різних </a:t>
            </a:r>
            <a:r>
              <a:rPr lang="uk-UA" sz="2200" dirty="0" err="1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пломбувальних</a:t>
            </a:r>
            <a:r>
              <a:rPr lang="uk-UA" sz="2200" dirty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 матеріалів на фантомі</a:t>
            </a:r>
            <a:r>
              <a:rPr lang="uk-UA" sz="2200" dirty="0" smtClean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;</a:t>
            </a:r>
            <a:endParaRPr lang="uk-UA" sz="2200" dirty="0">
              <a:solidFill>
                <a:srgbClr val="002060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5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aries Detector Online | Conservative Dentistry | Kuraray Dental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61" r="15321"/>
          <a:stretch/>
        </p:blipFill>
        <p:spPr bwMode="auto">
          <a:xfrm>
            <a:off x="4634156" y="5296897"/>
            <a:ext cx="1298023" cy="1561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Кариес-маркеры в стоматологии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8"/>
          <a:stretch/>
        </p:blipFill>
        <p:spPr bwMode="auto">
          <a:xfrm>
            <a:off x="2326740" y="4554820"/>
            <a:ext cx="2307416" cy="1645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УЛЬПОМИКСИН - лечение пульпитов - Инструкция - цена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6" b="11293"/>
          <a:stretch/>
        </p:blipFill>
        <p:spPr bwMode="auto">
          <a:xfrm rot="20300252">
            <a:off x="2386461" y="1244785"/>
            <a:ext cx="2875708" cy="153052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82" r="3083"/>
          <a:stretch/>
        </p:blipFill>
        <p:spPr bwMode="auto">
          <a:xfrm>
            <a:off x="7006718" y="1004080"/>
            <a:ext cx="2049129" cy="2587197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5571" y="332656"/>
            <a:ext cx="88702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uk-UA" dirty="0"/>
              <a:t>Сучасні медикаментозні засоби, що використовуються в якості </a:t>
            </a:r>
            <a:r>
              <a:rPr lang="uk-UA" dirty="0" err="1"/>
              <a:t>антисентиків</a:t>
            </a:r>
            <a:r>
              <a:rPr lang="uk-UA" dirty="0"/>
              <a:t> для обробки ПР, системи к/к, так і для безпосереднього лікування та профілактики ускладнень карієсу.</a:t>
            </a:r>
          </a:p>
        </p:txBody>
      </p:sp>
      <p:pic>
        <p:nvPicPr>
          <p:cNvPr id="1032" name="Picture 8" descr="Индикатор кариеса Ultradent Sable Seek 1,2 мл》ᐉ Купить Индикаторы кариеса  Ultradent по низкой цене ┃ DentalProduct.com.ua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3" t="14831" r="11164" b="20016"/>
          <a:stretch/>
        </p:blipFill>
        <p:spPr bwMode="auto">
          <a:xfrm rot="2328348">
            <a:off x="4723026" y="4728627"/>
            <a:ext cx="3842757" cy="1057155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NDO-SOLution ( Эндо Солюшн - ЭДТА в жидкости ) Cerkamed купить в Украине -  Иводент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52" t="12445" r="35512" b="13631"/>
          <a:stretch/>
        </p:blipFill>
        <p:spPr bwMode="auto">
          <a:xfrm>
            <a:off x="5932179" y="1173538"/>
            <a:ext cx="1131182" cy="216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Йодинол, раствор для местного и наружного применения, 100 мл, 1 шт. купить  в Москве, инструкция по применению, цена, отзывы и аналоги. Доставка в  аптеку или на дом. Производитель препарата Татхимфармпрепараты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1" y="4537859"/>
            <a:ext cx="2094799" cy="209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happydentist.com.ua/files/products/dsc_4858.220x220.jpg?8dcbc970cdb6e2c2a12ee75e58932ebd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9" t="31743" r="9618" b="13774"/>
          <a:stretch/>
        </p:blipFill>
        <p:spPr bwMode="auto">
          <a:xfrm rot="19349640">
            <a:off x="3560170" y="2010681"/>
            <a:ext cx="2628293" cy="115421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Рідина для індикації зубного нальоту Curaprox 60 мл - купити в Києві і  Україні | Ціна, фото, характеристики, відгуки (25659)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25" t="7641" r="30951" b="2242"/>
          <a:stretch/>
        </p:blipFill>
        <p:spPr bwMode="auto">
          <a:xfrm>
            <a:off x="8040888" y="4537859"/>
            <a:ext cx="864096" cy="2255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68320" y="3337881"/>
            <a:ext cx="71119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uk-UA" sz="20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000" dirty="0" smtClean="0">
                <a:cs typeface="Times New Roman" panose="02020603050405020304" pitchFamily="18" charset="0"/>
              </a:rPr>
              <a:t>Індикатори - для діагностики та на етапах лікування </a:t>
            </a:r>
            <a:r>
              <a:rPr lang="uk-UA" sz="2000" dirty="0" err="1" smtClean="0">
                <a:cs typeface="Times New Roman" panose="02020603050405020304" pitchFamily="18" charset="0"/>
              </a:rPr>
              <a:t>лікування</a:t>
            </a:r>
            <a:r>
              <a:rPr lang="uk-UA" sz="2000" dirty="0" smtClean="0">
                <a:cs typeface="Times New Roman" panose="02020603050405020304" pitchFamily="18" charset="0"/>
              </a:rPr>
              <a:t> </a:t>
            </a:r>
            <a:r>
              <a:rPr lang="uk-UA" sz="2000" dirty="0" err="1">
                <a:cs typeface="Times New Roman" panose="02020603050405020304" pitchFamily="18" charset="0"/>
              </a:rPr>
              <a:t>одонтопатологій</a:t>
            </a:r>
            <a:r>
              <a:rPr lang="uk-UA" sz="2000" dirty="0"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36" name="Picture 12" descr="Паста на основі гідроокису кальцію Calasept (Каласепт) 1,5 мл.: продаж,  ціна у Києві. стоматологічні інструменти та інвентар від &quot;Компания &quot;oT-Do&quot;&quot;  - 97416890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32" y="1491828"/>
            <a:ext cx="2200275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323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8237" y="125091"/>
            <a:ext cx="6300193" cy="1584176"/>
          </a:xfrm>
          <a:ln>
            <a:noFill/>
          </a:ln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uk-UA" sz="2000" dirty="0" smtClean="0">
                <a:solidFill>
                  <a:schemeClr val="tx1"/>
                </a:solidFill>
                <a:latin typeface="+mn-lt"/>
              </a:rPr>
              <a:t>Сучасні </a:t>
            </a:r>
            <a:r>
              <a:rPr lang="uk-UA" sz="2000" dirty="0" err="1" smtClean="0">
                <a:solidFill>
                  <a:schemeClr val="tx1"/>
                </a:solidFill>
                <a:latin typeface="+mn-lt"/>
              </a:rPr>
              <a:t>пломбувальні</a:t>
            </a:r>
            <a:r>
              <a:rPr lang="uk-UA" sz="2000" dirty="0" smtClean="0">
                <a:solidFill>
                  <a:schemeClr val="tx1"/>
                </a:solidFill>
                <a:latin typeface="+mn-lt"/>
              </a:rPr>
              <a:t> матеріали для відновлення анатомічних, функціональних та естетичних </a:t>
            </a:r>
            <a:r>
              <a:rPr lang="uk-UA" sz="2000" dirty="0" err="1" smtClean="0">
                <a:solidFill>
                  <a:schemeClr val="tx1"/>
                </a:solidFill>
                <a:latin typeface="+mn-lt"/>
              </a:rPr>
              <a:t>параметріві</a:t>
            </a:r>
            <a:r>
              <a:rPr lang="uk-UA" sz="2000" dirty="0" smtClean="0">
                <a:solidFill>
                  <a:schemeClr val="tx1"/>
                </a:solidFill>
                <a:latin typeface="+mn-lt"/>
              </a:rPr>
              <a:t> зубів. </a:t>
            </a:r>
            <a:r>
              <a:rPr lang="uk-UA" sz="2000" dirty="0" err="1" smtClean="0">
                <a:solidFill>
                  <a:schemeClr val="tx1"/>
                </a:solidFill>
                <a:latin typeface="+mn-lt"/>
              </a:rPr>
              <a:t>Адгезивна</a:t>
            </a:r>
            <a:r>
              <a:rPr lang="uk-UA" sz="2000" dirty="0" smtClean="0">
                <a:solidFill>
                  <a:schemeClr val="tx1"/>
                </a:solidFill>
                <a:latin typeface="+mn-lt"/>
              </a:rPr>
              <a:t> підготовка.	</a:t>
            </a:r>
            <a:endParaRPr lang="uk-UA" sz="2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4339554"/>
            <a:ext cx="4856544" cy="101566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000" dirty="0" smtClean="0"/>
              <a:t>Сучасні </a:t>
            </a:r>
            <a:r>
              <a:rPr lang="uk-UA" sz="2000" dirty="0" err="1" smtClean="0"/>
              <a:t>ендогерметики</a:t>
            </a:r>
            <a:r>
              <a:rPr lang="uk-UA" sz="2000" dirty="0" smtClean="0"/>
              <a:t> для якісної фізіологічної обтурації к/к. </a:t>
            </a:r>
            <a:r>
              <a:rPr lang="uk-UA" sz="2000" dirty="0" err="1" smtClean="0"/>
              <a:t>Біокераміка</a:t>
            </a:r>
            <a:r>
              <a:rPr lang="uk-UA" sz="2000" dirty="0" smtClean="0"/>
              <a:t>. </a:t>
            </a:r>
            <a:endParaRPr lang="uk-UA" sz="2000" dirty="0"/>
          </a:p>
        </p:txBody>
      </p:sp>
      <p:pic>
        <p:nvPicPr>
          <p:cNvPr id="5" name="Picture 4" descr="Купить пломбировочные материалы в городе Челябинск по выгодным ценам —  Медтехник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61" r="2652" b="9831"/>
          <a:stretch/>
        </p:blipFill>
        <p:spPr bwMode="auto">
          <a:xfrm>
            <a:off x="251521" y="1548252"/>
            <a:ext cx="3592862" cy="2644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Septodont BioRoot RCS Биокерамический силер для пломбирования корневых  каналов (описание, цены, где купить, отзывы) - Купить на Маркете -  Профессиональный стоматологический портал (сайт) «Клуб стоматологов»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6" t="16565" r="25233" b="17397"/>
          <a:stretch/>
        </p:blipFill>
        <p:spPr bwMode="auto">
          <a:xfrm>
            <a:off x="6608477" y="4998135"/>
            <a:ext cx="2248365" cy="180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Аппликатор для МТА+ Cercamed》ᐉ Купить Аппликаторы, микробраши, канюли  Cerkamed по низкой цене ┃ DentalProduct.com.ua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31" b="15017"/>
          <a:stretch/>
        </p:blipFill>
        <p:spPr bwMode="auto">
          <a:xfrm>
            <a:off x="5072819" y="3674662"/>
            <a:ext cx="2890618" cy="1329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Наращивание зубов: преимущества и недостатки современных методов |  «Вита-Стом»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16632"/>
            <a:ext cx="2710232" cy="1522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линика (статьи) - WPDenta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033" y="1489547"/>
            <a:ext cx="2275573" cy="1515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Эйч Плюс жет ( AH Plus Jet Dentsply ) аш плюс джет Дентсплай, цена 2312  грн., купить в Киеве — Prom.ua (ID#1015720314)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8" t="27492" r="2532" b="41656"/>
          <a:stretch/>
        </p:blipFill>
        <p:spPr bwMode="auto">
          <a:xfrm>
            <a:off x="2123728" y="5355217"/>
            <a:ext cx="4397547" cy="144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72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Набор для кофердаму Sanctuary Dental Dam Kit》ᐉ Купить Наборы коффердама,  отдельные инструменты Sanctuary по низкой цене ┃ DentalProduct.com.u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56236" r="-4354"/>
          <a:stretch/>
        </p:blipFill>
        <p:spPr bwMode="auto">
          <a:xfrm>
            <a:off x="347806" y="3330846"/>
            <a:ext cx="3734210" cy="1314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ᐉ LM ARTE Гладилки Набор на 5/8 инструментов, цена 7268 ᐉ Купить в Киеве с  доставкой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706"/>
          <a:stretch/>
        </p:blipFill>
        <p:spPr bwMode="auto">
          <a:xfrm>
            <a:off x="43416" y="5073567"/>
            <a:ext cx="2760365" cy="1697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7138" y="260648"/>
            <a:ext cx="8327309" cy="936104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uk-UA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uk-UA" dirty="0" err="1" smtClean="0">
                <a:solidFill>
                  <a:schemeClr val="tx1"/>
                </a:solidFill>
                <a:latin typeface="+mn-lt"/>
              </a:rPr>
              <a:t>Відбілюючі</a:t>
            </a:r>
            <a:r>
              <a:rPr lang="uk-UA" dirty="0" smtClean="0">
                <a:solidFill>
                  <a:schemeClr val="tx1"/>
                </a:solidFill>
                <a:latin typeface="+mn-lt"/>
              </a:rPr>
              <a:t> системи для </a:t>
            </a:r>
            <a:r>
              <a:rPr lang="uk-UA" dirty="0">
                <a:solidFill>
                  <a:schemeClr val="tx1"/>
                </a:solidFill>
                <a:latin typeface="+mn-lt"/>
              </a:rPr>
              <a:t>лікування </a:t>
            </a:r>
            <a:r>
              <a:rPr lang="uk-UA" dirty="0" err="1" smtClean="0">
                <a:solidFill>
                  <a:schemeClr val="tx1"/>
                </a:solidFill>
                <a:latin typeface="+mn-lt"/>
              </a:rPr>
              <a:t>дисколоритів</a:t>
            </a:r>
            <a:r>
              <a:rPr lang="uk-UA" dirty="0" smtClean="0">
                <a:solidFill>
                  <a:schemeClr val="tx1"/>
                </a:solidFill>
                <a:latin typeface="+mn-lt"/>
              </a:rPr>
              <a:t> зубів.</a:t>
            </a:r>
          </a:p>
        </p:txBody>
      </p:sp>
      <p:pic>
        <p:nvPicPr>
          <p:cNvPr id="1028" name="Picture 4" descr="Купити гель для УЗД 1 л. в Києві. Придбати гель для УЗД 1 л. в Києві. Гель  для УЗД 1 л. ціна | www.ua.3d-farm.com.u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8" r="33636" b="18110"/>
          <a:stretch/>
        </p:blipFill>
        <p:spPr bwMode="auto">
          <a:xfrm>
            <a:off x="4222755" y="3330846"/>
            <a:ext cx="665750" cy="1620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Jual brush tokuyama - Jakarta Utara - rsdental | Tokopedia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67" t="25664"/>
          <a:stretch/>
        </p:blipFill>
        <p:spPr bwMode="auto">
          <a:xfrm>
            <a:off x="2803781" y="5257017"/>
            <a:ext cx="935754" cy="147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894624" y="3140968"/>
            <a:ext cx="425549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buFont typeface="Wingdings" panose="05000000000000000000" pitchFamily="2" charset="2"/>
              <a:buChar char="§"/>
            </a:pPr>
            <a:r>
              <a:rPr lang="uk-UA" sz="2000" dirty="0" smtClean="0"/>
              <a:t>Допоміжні матеріали (</a:t>
            </a:r>
            <a:r>
              <a:rPr lang="uk-UA" sz="2000" dirty="0"/>
              <a:t>гліцеринові гелі, відбиткові </a:t>
            </a:r>
            <a:r>
              <a:rPr lang="uk-UA" sz="2000" dirty="0" smtClean="0"/>
              <a:t>матеріали ін</a:t>
            </a:r>
            <a:r>
              <a:rPr lang="uk-UA" sz="2000" dirty="0"/>
              <a:t>.), </a:t>
            </a:r>
            <a:r>
              <a:rPr lang="uk-UA" sz="2000" dirty="0" smtClean="0"/>
              <a:t>інструменти </a:t>
            </a:r>
            <a:r>
              <a:rPr lang="uk-UA" sz="2000" dirty="0"/>
              <a:t>та </a:t>
            </a:r>
            <a:r>
              <a:rPr lang="uk-UA" sz="2000" dirty="0" smtClean="0"/>
              <a:t>аксесуари, </a:t>
            </a:r>
            <a:r>
              <a:rPr lang="uk-UA" sz="2000" dirty="0"/>
              <a:t>які використовуються на різних етапах лікування захворювань зубів.</a:t>
            </a:r>
          </a:p>
        </p:txBody>
      </p:sp>
      <p:pic>
        <p:nvPicPr>
          <p:cNvPr id="2052" name="Picture 4" descr="Opalescence – найкраща система для відбілювання зубів?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57" b="27049"/>
          <a:stretch/>
        </p:blipFill>
        <p:spPr bwMode="auto">
          <a:xfrm>
            <a:off x="272016" y="1539262"/>
            <a:ext cx="3810000" cy="982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Причини, за якими передні зуби можуть випирати вперед - Зернова - цікаві  факти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71" b="50000"/>
          <a:stretch/>
        </p:blipFill>
        <p:spPr bwMode="auto">
          <a:xfrm>
            <a:off x="4222755" y="1378524"/>
            <a:ext cx="2356549" cy="1304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Причини, за якими передні зуби можуть випирати вперед - Зернова - цікаві  факти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2" t="50000" r="9670" b="4303"/>
          <a:stretch/>
        </p:blipFill>
        <p:spPr bwMode="auto">
          <a:xfrm>
            <a:off x="6698792" y="1378524"/>
            <a:ext cx="2201340" cy="1304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Силиконовый ключ. Техника применения.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22" t="29207" r="1999" b="2549"/>
          <a:stretch/>
        </p:blipFill>
        <p:spPr bwMode="auto">
          <a:xfrm>
            <a:off x="3857819" y="5197821"/>
            <a:ext cx="2649971" cy="1591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ᐉ Garrison кольцо универсальное, 1шт, цена 4191 ᐉ Купить в Киеве с доставкой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304" y="5381904"/>
            <a:ext cx="2096676" cy="1434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9371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8363272" cy="5112568"/>
          </a:xfrm>
          <a:ln>
            <a:noFill/>
          </a:ln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uk-UA" sz="3200" b="1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Здобувачі вищої освіти зможуть:</a:t>
            </a:r>
          </a:p>
          <a:p>
            <a:pPr>
              <a:buClr>
                <a:srgbClr val="C00000"/>
              </a:buClr>
            </a:pPr>
            <a:r>
              <a:rPr lang="uk-UA" sz="320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Трактувати </a:t>
            </a:r>
            <a:r>
              <a:rPr lang="uk-UA" sz="3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показання до використання </a:t>
            </a:r>
            <a:r>
              <a:rPr lang="uk-UA" sz="3200" dirty="0" err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пломбувальних</a:t>
            </a:r>
            <a:r>
              <a:rPr lang="uk-UA" sz="3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 матеріалів.</a:t>
            </a:r>
          </a:p>
          <a:p>
            <a:pPr>
              <a:buClr>
                <a:srgbClr val="C00000"/>
              </a:buClr>
            </a:pP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Аналізувати </a:t>
            </a: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склад, фізико-хімічні властивості, позитивні та негативні якості </a:t>
            </a:r>
            <a:r>
              <a:rPr lang="uk-UA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пломбувальних</a:t>
            </a: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матеріалів.</a:t>
            </a:r>
            <a:endParaRPr lang="uk-UA" sz="3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endParaRPr>
          </a:p>
          <a:p>
            <a:pPr>
              <a:buClr>
                <a:srgbClr val="C00000"/>
              </a:buClr>
            </a:pPr>
            <a:r>
              <a:rPr lang="uk-UA" sz="320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Давати </a:t>
            </a:r>
            <a:r>
              <a:rPr lang="uk-UA" sz="3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теоретичне обґрунтування вибору певних матеріалів в залежності від </a:t>
            </a:r>
            <a:r>
              <a:rPr lang="uk-UA" sz="320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клінічної ситуації та етапу </a:t>
            </a:r>
            <a:r>
              <a:rPr lang="uk-UA" sz="3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лікування</a:t>
            </a:r>
            <a:r>
              <a:rPr lang="uk-UA" sz="320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.</a:t>
            </a:r>
            <a:endParaRPr lang="en-US" sz="3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endParaRPr>
          </a:p>
          <a:p>
            <a:pPr>
              <a:buClr>
                <a:srgbClr val="C00000"/>
              </a:buClr>
            </a:pPr>
            <a:r>
              <a:rPr lang="uk-UA" sz="320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Практично </a:t>
            </a:r>
            <a:r>
              <a:rPr lang="uk-UA" sz="3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відпрацюють </a:t>
            </a:r>
            <a:r>
              <a:rPr lang="uk-UA" sz="320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методики приготування та застосування різних груп стоматологічних матеріалів</a:t>
            </a:r>
            <a:r>
              <a:rPr lang="en-US" sz="3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uk-UA" sz="320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на фантомі.</a:t>
            </a:r>
            <a:endParaRPr lang="uk-UA" sz="3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endParaRPr>
          </a:p>
          <a:p>
            <a:pPr>
              <a:buClr>
                <a:srgbClr val="C00000"/>
              </a:buClr>
            </a:pPr>
            <a:endParaRPr lang="uk-UA" sz="3200" dirty="0">
              <a:solidFill>
                <a:schemeClr val="tx1"/>
              </a:solidFill>
              <a:latin typeface="+mn-lt"/>
            </a:endParaRPr>
          </a:p>
          <a:p>
            <a:pPr>
              <a:buClr>
                <a:srgbClr val="C00000"/>
              </a:buClr>
            </a:pP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3899" y="332656"/>
            <a:ext cx="8389440" cy="830997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+mj-lt"/>
              </a:rPr>
              <a:t>Результати</a:t>
            </a:r>
            <a:r>
              <a:rPr lang="uk-UA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  вивчення</a:t>
            </a:r>
            <a:endParaRPr lang="ru-RU" sz="4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37512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63000" y="6324600"/>
            <a:ext cx="381000" cy="457200"/>
          </a:xfrm>
        </p:spPr>
        <p:txBody>
          <a:bodyPr/>
          <a:lstStyle/>
          <a:p>
            <a:pPr>
              <a:defRPr/>
            </a:pPr>
            <a:fld id="{1274131F-5C6D-4F7F-BE37-9BEBA55645D5}" type="slidenum">
              <a:rPr lang="en-US" smtClean="0"/>
              <a:pPr>
                <a:defRPr/>
              </a:pPr>
              <a:t>10</a:t>
            </a:fld>
            <a:endParaRPr lang="en-US" dirty="0" smtClean="0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357674" y="2826127"/>
            <a:ext cx="876300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719138">
              <a:buBlip>
                <a:blip r:embed="rId2"/>
              </a:buBlip>
            </a:pPr>
            <a:r>
              <a:rPr lang="ru-RU" sz="3200" dirty="0" err="1" smtClean="0">
                <a:cs typeface="Times New Roman" panose="02020603050405020304" pitchFamily="18" charset="0"/>
              </a:rPr>
              <a:t>розумінню</a:t>
            </a:r>
            <a:r>
              <a:rPr lang="ru-RU" sz="3200" dirty="0" smtClean="0"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cs typeface="Times New Roman" panose="02020603050405020304" pitchFamily="18" charset="0"/>
              </a:rPr>
              <a:t>основних</a:t>
            </a:r>
            <a:r>
              <a:rPr lang="ru-RU" sz="3200" dirty="0" smtClean="0"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cs typeface="Times New Roman" panose="02020603050405020304" pitchFamily="18" charset="0"/>
              </a:rPr>
              <a:t>принципів</a:t>
            </a:r>
            <a:r>
              <a:rPr lang="ru-RU" sz="3200" dirty="0" smtClean="0"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cs typeface="Times New Roman" panose="02020603050405020304" pitchFamily="18" charset="0"/>
              </a:rPr>
              <a:t>етапів</a:t>
            </a:r>
            <a:r>
              <a:rPr lang="ru-RU" sz="3200" dirty="0">
                <a:cs typeface="Times New Roman" panose="02020603050405020304" pitchFamily="18" charset="0"/>
              </a:rPr>
              <a:t>  </a:t>
            </a:r>
            <a:r>
              <a:rPr lang="ru-RU" sz="3200" dirty="0" err="1">
                <a:cs typeface="Times New Roman" panose="02020603050405020304" pitchFamily="18" charset="0"/>
              </a:rPr>
              <a:t>лікування</a:t>
            </a:r>
            <a:r>
              <a:rPr lang="ru-RU" sz="3200" dirty="0"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cs typeface="Times New Roman" panose="02020603050405020304" pitchFamily="18" charset="0"/>
              </a:rPr>
              <a:t>одонтопатологій</a:t>
            </a:r>
            <a:r>
              <a:rPr lang="ru-RU" sz="3200" dirty="0">
                <a:cs typeface="Times New Roman" panose="02020603050405020304" pitchFamily="18" charset="0"/>
              </a:rPr>
              <a:t>;</a:t>
            </a:r>
            <a:endParaRPr lang="ru-RU" sz="3200" dirty="0" smtClean="0">
              <a:cs typeface="Times New Roman" panose="02020603050405020304" pitchFamily="18" charset="0"/>
            </a:endParaRPr>
          </a:p>
          <a:p>
            <a:pPr indent="719138">
              <a:buBlip>
                <a:blip r:embed="rId2"/>
              </a:buBlip>
            </a:pPr>
            <a:r>
              <a:rPr lang="uk-UA" sz="3200" dirty="0"/>
              <a:t>якісній підготовці здобувачів вищої освіти, до подальшого вивчення стоматологічних </a:t>
            </a:r>
            <a:r>
              <a:rPr lang="uk-UA" sz="3200" dirty="0" smtClean="0"/>
              <a:t>дисциплін;</a:t>
            </a:r>
          </a:p>
          <a:p>
            <a:pPr indent="719138">
              <a:buBlip>
                <a:blip r:embed="rId2"/>
              </a:buBlip>
            </a:pPr>
            <a:r>
              <a:rPr lang="uk-UA" sz="3200" kern="0" dirty="0">
                <a:cs typeface="Times New Roman" panose="02020603050405020304" pitchFamily="18" charset="0"/>
              </a:rPr>
              <a:t>створенню спеціальних </a:t>
            </a:r>
            <a:r>
              <a:rPr lang="uk-UA" sz="3200" kern="0" dirty="0" err="1" smtClean="0">
                <a:cs typeface="Times New Roman" panose="02020603050405020304" pitchFamily="18" charset="0"/>
              </a:rPr>
              <a:t>компетентностей</a:t>
            </a:r>
            <a:r>
              <a:rPr lang="uk-UA" sz="3200" kern="0" dirty="0" smtClean="0">
                <a:cs typeface="Times New Roman" panose="02020603050405020304" pitchFamily="18" charset="0"/>
              </a:rPr>
              <a:t> </a:t>
            </a:r>
            <a:r>
              <a:rPr lang="uk-UA" sz="3200" kern="0" dirty="0">
                <a:cs typeface="Times New Roman" panose="02020603050405020304" pitchFamily="18" charset="0"/>
              </a:rPr>
              <a:t>в процесі </a:t>
            </a:r>
            <a:r>
              <a:rPr lang="uk-UA" sz="3200" kern="0" dirty="0" smtClean="0">
                <a:cs typeface="Times New Roman" panose="02020603050405020304" pitchFamily="18" charset="0"/>
              </a:rPr>
              <a:t>навчання.</a:t>
            </a:r>
            <a:endParaRPr lang="ru-RU" sz="3200" dirty="0">
              <a:cs typeface="Times New Roman" panose="02020603050405020304" pitchFamily="18" charset="0"/>
            </a:endParaRPr>
          </a:p>
          <a:p>
            <a:pPr indent="719138">
              <a:buFontTx/>
              <a:buBlip>
                <a:blip r:embed="rId2"/>
              </a:buBlip>
            </a:pPr>
            <a:endParaRPr lang="uk-UA" sz="3200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357674" y="116632"/>
            <a:ext cx="8389440" cy="830997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+mj-lt"/>
              </a:rPr>
              <a:t>Результати</a:t>
            </a:r>
            <a:r>
              <a:rPr lang="uk-UA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  вивчення</a:t>
            </a:r>
            <a:endParaRPr lang="ru-RU" sz="4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357674" y="1052736"/>
            <a:ext cx="838944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457200"/>
            <a:r>
              <a:rPr lang="uk-UA" sz="3200" dirty="0" smtClean="0"/>
              <a:t>Курс за </a:t>
            </a:r>
            <a:r>
              <a:rPr lang="uk-UA" sz="3200" dirty="0"/>
              <a:t>вибором </a:t>
            </a:r>
            <a:r>
              <a:rPr lang="uk-UA" sz="3200" dirty="0">
                <a:solidFill>
                  <a:srgbClr val="002060"/>
                </a:solidFill>
              </a:rPr>
              <a:t>«</a:t>
            </a:r>
            <a:r>
              <a:rPr lang="uk-UA" sz="3200" kern="0" dirty="0" smtClean="0">
                <a:solidFill>
                  <a:srgbClr val="002060"/>
                </a:solidFill>
                <a:latin typeface="Georgia" pitchFamily="18" charset="0"/>
              </a:rPr>
              <a:t>Сучасне матеріалознавство в терапевтичній стоматології»</a:t>
            </a:r>
            <a:r>
              <a:rPr lang="uk-UA" sz="320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eorgia" pitchFamily="18" charset="0"/>
              </a:rPr>
              <a:t> </a:t>
            </a:r>
            <a:r>
              <a:rPr lang="uk-UA" sz="3200" kern="0" dirty="0" smtClean="0">
                <a:cs typeface="Times New Roman" panose="02020603050405020304" pitchFamily="18" charset="0"/>
              </a:rPr>
              <a:t>сприяє:</a:t>
            </a:r>
            <a:endParaRPr lang="uk-UA" sz="32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912477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140968"/>
            <a:ext cx="8229600" cy="835496"/>
          </a:xfrm>
        </p:spPr>
        <p:txBody>
          <a:bodyPr/>
          <a:lstStyle/>
          <a:p>
            <a:r>
              <a:rPr lang="uk-UA" dirty="0" smtClean="0"/>
              <a:t>Дякую за увагу!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607261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977</TotalTime>
  <Words>446</Words>
  <Application>Microsoft Office PowerPoint</Application>
  <PresentationFormat>Экран (4:3)</PresentationFormat>
  <Paragraphs>37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Исполнительная</vt:lpstr>
      <vt:lpstr>«Матеріалознавство як основа відновлювальної стоматології»</vt:lpstr>
      <vt:lpstr>Актуальність</vt:lpstr>
      <vt:lpstr>Мета</vt:lpstr>
      <vt:lpstr>Завдання курсу за вибором</vt:lpstr>
      <vt:lpstr>Завдання курсу за вибором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Босс</dc:creator>
  <cp:lastModifiedBy>Босс</cp:lastModifiedBy>
  <cp:revision>57</cp:revision>
  <dcterms:created xsi:type="dcterms:W3CDTF">2021-05-05T10:09:33Z</dcterms:created>
  <dcterms:modified xsi:type="dcterms:W3CDTF">2022-05-14T23:01:38Z</dcterms:modified>
</cp:coreProperties>
</file>