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43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24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5/17/2024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5/17/2024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5/17/2024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5/17/2024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5/17/2024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5/17/2024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5/17/2024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‹№›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5/17/2024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5/17/2024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5/17/2024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‹№›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7" Type="http://schemas.openxmlformats.org/officeDocument/2006/relationships/image" Target="../media/image16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25930" y="2129897"/>
            <a:ext cx="8583930" cy="2773573"/>
          </a:xfrm>
        </p:spPr>
        <p:txBody>
          <a:bodyPr/>
          <a:lstStyle/>
          <a:p>
            <a:pPr algn="ctr"/>
            <a:r>
              <a:rPr lang="uk-UA" sz="4800" dirty="0"/>
              <a:t>Обладнання для роботи стоматологічного кабінету</a:t>
            </a: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6162" y="5124430"/>
            <a:ext cx="12095838" cy="1070308"/>
          </a:xfrm>
        </p:spPr>
        <p:txBody>
          <a:bodyPr>
            <a:noAutofit/>
          </a:bodyPr>
          <a:lstStyle/>
          <a:p>
            <a:pPr algn="ctr"/>
            <a:r>
              <a:rPr lang="uk-UA" sz="2800" dirty="0"/>
              <a:t>Курс за вибором</a:t>
            </a:r>
          </a:p>
          <a:p>
            <a:pPr algn="ctr"/>
            <a:r>
              <a:rPr lang="uk-UA" sz="2800" dirty="0"/>
              <a:t>Кафедра терапевтичної стоматології ВНМУ ім. </a:t>
            </a:r>
            <a:r>
              <a:rPr lang="uk-UA" sz="2800" dirty="0" err="1"/>
              <a:t>М.І.Пирогова</a:t>
            </a:r>
            <a:endParaRPr lang="uk-UA" sz="2800" dirty="0"/>
          </a:p>
          <a:p>
            <a:pPr algn="ctr"/>
            <a:r>
              <a:rPr lang="uk-UA" sz="2800"/>
              <a:t>Вінниця </a:t>
            </a:r>
            <a:endParaRPr lang="ru-RU" sz="28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9171" y="0"/>
            <a:ext cx="4588038" cy="3348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8492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8534" y="259533"/>
            <a:ext cx="7531973" cy="3295035"/>
          </a:xfrm>
        </p:spPr>
        <p:txBody>
          <a:bodyPr/>
          <a:lstStyle/>
          <a:p>
            <a:pPr algn="just"/>
            <a:r>
              <a:rPr lang="uk-UA" sz="2400" dirty="0"/>
              <a:t>Одним з найбільш актуальних завдань сучасної стоматології є підвищення рівня якості праці лікаря-стоматолога, та збереження його психологічного та фізичного здоров'я. Для раціонального вирішення цього завдання, основну увагу приділяють ергономіці, яка направлена на створення нормальної робочої обстановки лікаря, забезпечення безпеки та комфорту пацієнта, а також на розробку новітнього стоматологічного обладнання.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9702" y="4422632"/>
            <a:ext cx="10844011" cy="419548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/>
              <a:t>Тому, </a:t>
            </a:r>
            <a:r>
              <a:rPr lang="ru-RU" sz="2800" b="1" u="sng" dirty="0"/>
              <a:t>метою</a:t>
            </a:r>
            <a:r>
              <a:rPr lang="ru-RU" sz="2800" dirty="0"/>
              <a:t> курсу є </a:t>
            </a:r>
            <a:r>
              <a:rPr lang="ru-RU" sz="2800" dirty="0" err="1"/>
              <a:t>навчити</a:t>
            </a:r>
            <a:r>
              <a:rPr lang="ru-RU" sz="2800" dirty="0"/>
              <a:t> </a:t>
            </a:r>
            <a:r>
              <a:rPr lang="ru-RU" sz="2800" dirty="0" err="1"/>
              <a:t>ергономічно</a:t>
            </a:r>
            <a:r>
              <a:rPr lang="ru-RU" sz="2800" dirty="0"/>
              <a:t> </a:t>
            </a:r>
            <a:r>
              <a:rPr lang="ru-RU" sz="2800" dirty="0" err="1"/>
              <a:t>вірно</a:t>
            </a:r>
            <a:r>
              <a:rPr lang="ru-RU" sz="2800" dirty="0"/>
              <a:t> </a:t>
            </a:r>
            <a:r>
              <a:rPr lang="ru-RU" sz="2800" dirty="0" err="1"/>
              <a:t>організовувати</a:t>
            </a:r>
            <a:r>
              <a:rPr lang="ru-RU" sz="2800" dirty="0"/>
              <a:t> </a:t>
            </a:r>
            <a:r>
              <a:rPr lang="ru-RU" sz="2800" dirty="0" err="1"/>
              <a:t>робочий</a:t>
            </a:r>
            <a:r>
              <a:rPr lang="ru-RU" sz="2800" dirty="0"/>
              <a:t> </a:t>
            </a:r>
            <a:r>
              <a:rPr lang="ru-RU" sz="2800" dirty="0" err="1"/>
              <a:t>простір</a:t>
            </a:r>
            <a:r>
              <a:rPr lang="ru-RU" sz="2800" dirty="0"/>
              <a:t> </a:t>
            </a:r>
            <a:r>
              <a:rPr lang="ru-RU" sz="2800" dirty="0" err="1"/>
              <a:t>лікаря</a:t>
            </a:r>
            <a:r>
              <a:rPr lang="ru-RU" sz="2800" dirty="0"/>
              <a:t>-стоматолога та </a:t>
            </a:r>
            <a:r>
              <a:rPr lang="ru-RU" sz="2800" dirty="0" err="1"/>
              <a:t>ознайомити</a:t>
            </a:r>
            <a:r>
              <a:rPr lang="ru-RU" sz="2800" dirty="0"/>
              <a:t> з </a:t>
            </a:r>
            <a:r>
              <a:rPr lang="ru-RU" sz="2800" dirty="0" err="1"/>
              <a:t>сучасним</a:t>
            </a:r>
            <a:r>
              <a:rPr lang="ru-RU" sz="2800" dirty="0"/>
              <a:t> </a:t>
            </a:r>
            <a:r>
              <a:rPr lang="ru-RU" sz="2800" dirty="0" err="1"/>
              <a:t>стоматологічним</a:t>
            </a:r>
            <a:r>
              <a:rPr lang="ru-RU" sz="2800" dirty="0"/>
              <a:t> </a:t>
            </a:r>
            <a:r>
              <a:rPr lang="ru-RU" sz="2800" dirty="0" err="1"/>
              <a:t>обладнанням</a:t>
            </a:r>
            <a:r>
              <a:rPr lang="ru-RU" sz="2800" dirty="0"/>
              <a:t> і </a:t>
            </a:r>
            <a:r>
              <a:rPr lang="ru-RU" sz="2800" dirty="0" err="1"/>
              <a:t>основними</a:t>
            </a:r>
            <a:r>
              <a:rPr lang="ru-RU" sz="2800" dirty="0"/>
              <a:t> принципам </a:t>
            </a:r>
            <a:r>
              <a:rPr lang="ru-RU" sz="2800" dirty="0" err="1"/>
              <a:t>роботи</a:t>
            </a:r>
            <a:r>
              <a:rPr lang="ru-RU" sz="2800" dirty="0"/>
              <a:t> з ним.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0506" y="0"/>
            <a:ext cx="4271493" cy="3940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4566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8431" y="132678"/>
            <a:ext cx="9404723" cy="1400530"/>
          </a:xfrm>
        </p:spPr>
        <p:txBody>
          <a:bodyPr/>
          <a:lstStyle/>
          <a:p>
            <a:pPr algn="just"/>
            <a:r>
              <a:rPr lang="uk-UA" sz="2800" dirty="0"/>
              <a:t>Основними </a:t>
            </a:r>
            <a:r>
              <a:rPr lang="uk-UA" sz="2800" b="1" u="sng" dirty="0"/>
              <a:t>завданнями</a:t>
            </a:r>
            <a:r>
              <a:rPr lang="uk-UA" sz="2800" dirty="0"/>
              <a:t> вивчення дисципліни за вибором «Обладнання для роботи стоматологічного кабінету</a:t>
            </a:r>
            <a:r>
              <a:rPr lang="ru-RU" sz="2800" dirty="0"/>
              <a:t>» є: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0" y="1717639"/>
            <a:ext cx="8199120" cy="3052482"/>
          </a:xfrm>
        </p:spPr>
        <p:txBody>
          <a:bodyPr>
            <a:normAutofit/>
          </a:bodyPr>
          <a:lstStyle/>
          <a:p>
            <a:r>
              <a:rPr lang="uk-UA" sz="2800" dirty="0"/>
              <a:t>Вивчити вимоги до організації та облаштування стоматологічного кабінету</a:t>
            </a:r>
          </a:p>
          <a:p>
            <a:r>
              <a:rPr lang="uk-UA" sz="2800" dirty="0"/>
              <a:t>Навчитися раціонально організовувати робочий процес лікаря-стоматолога</a:t>
            </a:r>
          </a:p>
          <a:p>
            <a:r>
              <a:rPr lang="uk-UA" sz="2800" dirty="0"/>
              <a:t>Ознайомитися з новітнім стоматологічним обладнанням</a:t>
            </a:r>
            <a:endParaRPr lang="ru-RU" sz="28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3154" y="-51516"/>
            <a:ext cx="2628846" cy="374388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2218" y="4274392"/>
            <a:ext cx="3658593" cy="260198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811" y="3692369"/>
            <a:ext cx="4091189" cy="3184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2566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8911" y="147918"/>
            <a:ext cx="5800409" cy="796962"/>
          </a:xfrm>
        </p:spPr>
        <p:txBody>
          <a:bodyPr/>
          <a:lstStyle/>
          <a:p>
            <a:r>
              <a:rPr lang="uk-UA" dirty="0"/>
              <a:t>Результати навчання: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8911" y="1108038"/>
            <a:ext cx="5587049" cy="5582322"/>
          </a:xfrm>
        </p:spPr>
        <p:txBody>
          <a:bodyPr>
            <a:normAutofit/>
          </a:bodyPr>
          <a:lstStyle/>
          <a:p>
            <a:r>
              <a:rPr lang="uk-UA" sz="2400" dirty="0"/>
              <a:t>Студенти </a:t>
            </a:r>
            <a:r>
              <a:rPr lang="uk-UA" sz="2400" dirty="0" err="1"/>
              <a:t>вивчать</a:t>
            </a:r>
            <a:r>
              <a:rPr lang="uk-UA" sz="2400" dirty="0"/>
              <a:t> вимоги до організації стоматологічного кабінету</a:t>
            </a:r>
          </a:p>
          <a:p>
            <a:r>
              <a:rPr lang="uk-UA" sz="2400" dirty="0" err="1"/>
              <a:t>Вивчать</a:t>
            </a:r>
            <a:r>
              <a:rPr lang="uk-UA" sz="2400" dirty="0"/>
              <a:t> основні аспекти в облаштуванні рентгенологічного кабінету та стерилізаційної</a:t>
            </a:r>
          </a:p>
          <a:p>
            <a:r>
              <a:rPr lang="uk-UA" sz="2400" dirty="0"/>
              <a:t>Ознайомляться з обладнанням </a:t>
            </a:r>
            <a:r>
              <a:rPr lang="uk-UA" sz="2400" dirty="0" err="1"/>
              <a:t>пародонтологічного</a:t>
            </a:r>
            <a:r>
              <a:rPr lang="uk-UA" sz="2400" dirty="0"/>
              <a:t> кабінету та кабінету професійної гігієни (УЗ-</a:t>
            </a:r>
            <a:r>
              <a:rPr lang="uk-UA" sz="2400" dirty="0" err="1"/>
              <a:t>скейлер</a:t>
            </a:r>
            <a:r>
              <a:rPr lang="uk-UA" sz="2400" dirty="0"/>
              <a:t>, </a:t>
            </a:r>
            <a:r>
              <a:rPr lang="en-US" sz="2400" dirty="0"/>
              <a:t>Air Flow, </a:t>
            </a:r>
            <a:r>
              <a:rPr lang="uk-UA" sz="2400" dirty="0"/>
              <a:t>системи для відбілювання зубів, </a:t>
            </a:r>
            <a:r>
              <a:rPr lang="en-US" sz="2400" dirty="0"/>
              <a:t>Florida Probe </a:t>
            </a:r>
            <a:r>
              <a:rPr lang="uk-UA" sz="2400" dirty="0"/>
              <a:t>та ін.)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9918" y="4562482"/>
            <a:ext cx="2892082" cy="229103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9918" y="2"/>
            <a:ext cx="2890672" cy="221516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9255" y="4562484"/>
            <a:ext cx="2970663" cy="229103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9255" y="2166296"/>
            <a:ext cx="2970663" cy="239618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9918" y="2215168"/>
            <a:ext cx="2890672" cy="234731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9255" y="2"/>
            <a:ext cx="2970663" cy="2215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794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791" y="147918"/>
            <a:ext cx="5724209" cy="827442"/>
          </a:xfrm>
        </p:spPr>
        <p:txBody>
          <a:bodyPr/>
          <a:lstStyle/>
          <a:p>
            <a:r>
              <a:rPr lang="ru-RU" dirty="0" err="1"/>
              <a:t>Результати</a:t>
            </a:r>
            <a:r>
              <a:rPr lang="ru-RU" dirty="0"/>
              <a:t> </a:t>
            </a:r>
            <a:r>
              <a:rPr lang="ru-RU" dirty="0" err="1"/>
              <a:t>навчання</a:t>
            </a:r>
            <a:r>
              <a:rPr lang="ru-RU" dirty="0"/>
              <a:t>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9860" y="1234440"/>
            <a:ext cx="6128069" cy="5242560"/>
          </a:xfrm>
        </p:spPr>
        <p:txBody>
          <a:bodyPr>
            <a:normAutofit fontScale="92500"/>
          </a:bodyPr>
          <a:lstStyle/>
          <a:p>
            <a:r>
              <a:rPr lang="ru-RU" sz="2600" dirty="0" err="1"/>
              <a:t>Навчаться</a:t>
            </a:r>
            <a:r>
              <a:rPr lang="ru-RU" sz="2600" dirty="0"/>
              <a:t> </a:t>
            </a:r>
            <a:r>
              <a:rPr lang="ru-RU" sz="2600" dirty="0" err="1"/>
              <a:t>основним</a:t>
            </a:r>
            <a:r>
              <a:rPr lang="ru-RU" sz="2600" dirty="0"/>
              <a:t> принципам </a:t>
            </a:r>
            <a:r>
              <a:rPr lang="ru-RU" sz="2600" dirty="0" err="1"/>
              <a:t>роботи</a:t>
            </a:r>
            <a:r>
              <a:rPr lang="ru-RU" sz="2600" dirty="0"/>
              <a:t> «в 4 руки»</a:t>
            </a:r>
          </a:p>
          <a:p>
            <a:r>
              <a:rPr lang="ru-RU" sz="2600" dirty="0"/>
              <a:t>Ознайомляться з </a:t>
            </a:r>
            <a:r>
              <a:rPr lang="ru-RU" sz="2600" dirty="0" err="1"/>
              <a:t>оптичними</a:t>
            </a:r>
            <a:r>
              <a:rPr lang="ru-RU" sz="2600" dirty="0"/>
              <a:t> </a:t>
            </a:r>
            <a:r>
              <a:rPr lang="ru-RU" sz="2600" dirty="0" err="1"/>
              <a:t>приладами</a:t>
            </a:r>
            <a:r>
              <a:rPr lang="ru-RU" sz="2600" dirty="0"/>
              <a:t> для </a:t>
            </a:r>
            <a:r>
              <a:rPr lang="ru-RU" sz="2600" dirty="0" err="1"/>
              <a:t>роботи</a:t>
            </a:r>
            <a:r>
              <a:rPr lang="ru-RU" sz="2600" dirty="0"/>
              <a:t> стоматолога (</a:t>
            </a:r>
            <a:r>
              <a:rPr lang="ru-RU" sz="2600" dirty="0" err="1"/>
              <a:t>стоматологічний</a:t>
            </a:r>
            <a:r>
              <a:rPr lang="ru-RU" sz="2600" dirty="0"/>
              <a:t> </a:t>
            </a:r>
            <a:r>
              <a:rPr lang="ru-RU" sz="2600" dirty="0" err="1"/>
              <a:t>мікроскоп</a:t>
            </a:r>
            <a:r>
              <a:rPr lang="ru-RU" sz="2600" dirty="0"/>
              <a:t>, </a:t>
            </a:r>
            <a:r>
              <a:rPr lang="ru-RU" sz="2600" dirty="0" err="1"/>
              <a:t>бінокулярний</a:t>
            </a:r>
            <a:r>
              <a:rPr lang="ru-RU" sz="2600" dirty="0"/>
              <a:t> </a:t>
            </a:r>
            <a:r>
              <a:rPr lang="ru-RU" sz="2600" dirty="0" err="1"/>
              <a:t>збільшувач</a:t>
            </a:r>
            <a:r>
              <a:rPr lang="ru-RU" sz="2600" dirty="0"/>
              <a:t>)</a:t>
            </a:r>
          </a:p>
          <a:p>
            <a:r>
              <a:rPr lang="ru-RU" sz="2600" dirty="0" err="1"/>
              <a:t>Вивчать</a:t>
            </a:r>
            <a:r>
              <a:rPr lang="ru-RU" sz="2600" dirty="0"/>
              <a:t> </a:t>
            </a:r>
            <a:r>
              <a:rPr lang="ru-RU" sz="2600" dirty="0" err="1"/>
              <a:t>ергономіку</a:t>
            </a:r>
            <a:r>
              <a:rPr lang="ru-RU" sz="2600" dirty="0"/>
              <a:t> </a:t>
            </a:r>
            <a:r>
              <a:rPr lang="ru-RU" sz="2600" dirty="0" err="1"/>
              <a:t>рухів</a:t>
            </a:r>
            <a:r>
              <a:rPr lang="ru-RU" sz="2600" dirty="0"/>
              <a:t> при </a:t>
            </a:r>
            <a:r>
              <a:rPr lang="ru-RU" sz="2600" dirty="0" err="1"/>
              <a:t>роботі</a:t>
            </a:r>
            <a:r>
              <a:rPr lang="ru-RU" sz="2600" dirty="0"/>
              <a:t> </a:t>
            </a:r>
            <a:r>
              <a:rPr lang="ru-RU" sz="2600" dirty="0" err="1"/>
              <a:t>лікаря</a:t>
            </a:r>
            <a:r>
              <a:rPr lang="ru-RU" sz="2600" dirty="0"/>
              <a:t>-стоматолога з </a:t>
            </a:r>
            <a:r>
              <a:rPr lang="ru-RU" sz="2600" dirty="0" err="1"/>
              <a:t>мікроскопом</a:t>
            </a:r>
            <a:endParaRPr lang="ru-RU" sz="2600" dirty="0"/>
          </a:p>
          <a:p>
            <a:r>
              <a:rPr lang="ru-RU" sz="2600" dirty="0"/>
              <a:t>Ознайомляться з </a:t>
            </a:r>
            <a:r>
              <a:rPr lang="ru-RU" sz="2600" dirty="0" err="1"/>
              <a:t>діагностичним</a:t>
            </a:r>
            <a:r>
              <a:rPr lang="ru-RU" sz="2600" dirty="0"/>
              <a:t> </a:t>
            </a:r>
            <a:r>
              <a:rPr lang="ru-RU" sz="2600" dirty="0" err="1"/>
              <a:t>обладнанням</a:t>
            </a:r>
            <a:r>
              <a:rPr lang="ru-RU" sz="2600" dirty="0"/>
              <a:t> в </a:t>
            </a:r>
            <a:r>
              <a:rPr lang="ru-RU" sz="2600" dirty="0" err="1"/>
              <a:t>кабінеті</a:t>
            </a:r>
            <a:r>
              <a:rPr lang="ru-RU" sz="2600" dirty="0"/>
              <a:t> </a:t>
            </a:r>
            <a:r>
              <a:rPr lang="ru-RU" sz="2600" dirty="0" err="1"/>
              <a:t>терапевтичної</a:t>
            </a:r>
            <a:r>
              <a:rPr lang="ru-RU" sz="2600" dirty="0"/>
              <a:t> </a:t>
            </a:r>
            <a:r>
              <a:rPr lang="ru-RU" sz="2600" dirty="0" err="1"/>
              <a:t>стоматології</a:t>
            </a:r>
            <a:r>
              <a:rPr lang="ru-RU" sz="2600" dirty="0"/>
              <a:t> (3</a:t>
            </a:r>
            <a:r>
              <a:rPr lang="en-US" sz="2600" dirty="0"/>
              <a:t>D-</a:t>
            </a:r>
            <a:r>
              <a:rPr lang="ru-RU" sz="2600" dirty="0"/>
              <a:t>сканер, </a:t>
            </a:r>
            <a:r>
              <a:rPr lang="en-US" sz="2600" dirty="0"/>
              <a:t>Pulp Tester </a:t>
            </a:r>
            <a:r>
              <a:rPr lang="ru-RU" sz="2600" dirty="0"/>
              <a:t>та </a:t>
            </a:r>
            <a:r>
              <a:rPr lang="ru-RU" sz="2600" dirty="0" err="1"/>
              <a:t>ін</a:t>
            </a:r>
            <a:r>
              <a:rPr lang="ru-RU" sz="2600" dirty="0"/>
              <a:t>.)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-16852"/>
            <a:ext cx="3335310" cy="347235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0620" y="3368791"/>
            <a:ext cx="2511380" cy="359277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368791"/>
            <a:ext cx="3646738" cy="348920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5668" y="-16852"/>
            <a:ext cx="2858951" cy="3385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4941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" y="1092798"/>
            <a:ext cx="6248400" cy="5871882"/>
          </a:xfrm>
        </p:spPr>
        <p:txBody>
          <a:bodyPr>
            <a:normAutofit fontScale="92500"/>
          </a:bodyPr>
          <a:lstStyle/>
          <a:p>
            <a:r>
              <a:rPr lang="ru-RU" sz="2400" dirty="0" err="1"/>
              <a:t>Удосконалять</a:t>
            </a:r>
            <a:r>
              <a:rPr lang="ru-RU" sz="2400" dirty="0"/>
              <a:t> </a:t>
            </a:r>
            <a:r>
              <a:rPr lang="ru-RU" sz="2400" dirty="0" err="1"/>
              <a:t>свої</a:t>
            </a:r>
            <a:r>
              <a:rPr lang="ru-RU" sz="2400" dirty="0"/>
              <a:t> </a:t>
            </a:r>
            <a:r>
              <a:rPr lang="ru-RU" sz="2400" dirty="0" err="1"/>
              <a:t>знання</a:t>
            </a:r>
            <a:r>
              <a:rPr lang="ru-RU" sz="2400" dirty="0"/>
              <a:t> по </a:t>
            </a:r>
            <a:r>
              <a:rPr lang="ru-RU" sz="2400" dirty="0" err="1"/>
              <a:t>роботі</a:t>
            </a:r>
            <a:r>
              <a:rPr lang="ru-RU" sz="2400" dirty="0"/>
              <a:t> з </a:t>
            </a:r>
            <a:r>
              <a:rPr lang="ru-RU" sz="2400" dirty="0" err="1"/>
              <a:t>обладнанням</a:t>
            </a:r>
            <a:r>
              <a:rPr lang="ru-RU" sz="2400" dirty="0"/>
              <a:t> для </a:t>
            </a:r>
            <a:r>
              <a:rPr lang="ru-RU" sz="2400" dirty="0" err="1"/>
              <a:t>препарування</a:t>
            </a:r>
            <a:r>
              <a:rPr lang="ru-RU" sz="2400" dirty="0"/>
              <a:t> </a:t>
            </a:r>
            <a:r>
              <a:rPr lang="ru-RU" sz="2400" dirty="0" err="1"/>
              <a:t>каріозної</a:t>
            </a:r>
            <a:r>
              <a:rPr lang="ru-RU" sz="2400" dirty="0"/>
              <a:t> </a:t>
            </a:r>
            <a:r>
              <a:rPr lang="ru-RU" sz="2400" dirty="0" err="1"/>
              <a:t>порожнини</a:t>
            </a:r>
            <a:r>
              <a:rPr lang="ru-RU" sz="2400" dirty="0"/>
              <a:t> та </a:t>
            </a:r>
            <a:r>
              <a:rPr lang="ru-RU" sz="2400" dirty="0" err="1"/>
              <a:t>обробки</a:t>
            </a:r>
            <a:r>
              <a:rPr lang="ru-RU" sz="2400" dirty="0"/>
              <a:t> </a:t>
            </a:r>
            <a:r>
              <a:rPr lang="ru-RU" sz="2400" dirty="0" err="1"/>
              <a:t>кореневих</a:t>
            </a:r>
            <a:r>
              <a:rPr lang="ru-RU" sz="2400" dirty="0"/>
              <a:t> </a:t>
            </a:r>
            <a:r>
              <a:rPr lang="ru-RU" sz="2400" dirty="0" err="1"/>
              <a:t>каналів</a:t>
            </a:r>
            <a:r>
              <a:rPr lang="ru-RU" sz="2400" dirty="0"/>
              <a:t> (</a:t>
            </a:r>
            <a:r>
              <a:rPr lang="ru-RU" sz="2400" dirty="0" err="1"/>
              <a:t>ендомотор</a:t>
            </a:r>
            <a:r>
              <a:rPr lang="ru-RU" sz="2400" dirty="0"/>
              <a:t>, </a:t>
            </a:r>
            <a:r>
              <a:rPr lang="ru-RU" sz="2400" dirty="0" err="1"/>
              <a:t>застосування</a:t>
            </a:r>
            <a:r>
              <a:rPr lang="ru-RU" sz="2400" dirty="0"/>
              <a:t> лазеру та ультразвуку, </a:t>
            </a:r>
            <a:r>
              <a:rPr lang="ru-RU" sz="2400" dirty="0" err="1"/>
              <a:t>апекслокатор</a:t>
            </a:r>
            <a:r>
              <a:rPr lang="ru-RU" sz="2400" dirty="0"/>
              <a:t> та </a:t>
            </a:r>
            <a:r>
              <a:rPr lang="ru-RU" sz="2400" dirty="0" err="1"/>
              <a:t>ін</a:t>
            </a:r>
            <a:r>
              <a:rPr lang="ru-RU" sz="2400" dirty="0"/>
              <a:t>.)</a:t>
            </a:r>
          </a:p>
          <a:p>
            <a:r>
              <a:rPr lang="ru-RU" sz="2400" dirty="0"/>
              <a:t>Ознайомляться з </a:t>
            </a:r>
            <a:r>
              <a:rPr lang="ru-RU" sz="2400" dirty="0" err="1"/>
              <a:t>новітнім</a:t>
            </a:r>
            <a:r>
              <a:rPr lang="ru-RU" sz="2400" dirty="0"/>
              <a:t> </a:t>
            </a:r>
            <a:r>
              <a:rPr lang="ru-RU" sz="2400" dirty="0" err="1"/>
              <a:t>обладнанням</a:t>
            </a:r>
            <a:r>
              <a:rPr lang="ru-RU" sz="2400" dirty="0"/>
              <a:t> для </a:t>
            </a:r>
            <a:r>
              <a:rPr lang="ru-RU" sz="2400" dirty="0" err="1"/>
              <a:t>пломбування</a:t>
            </a:r>
            <a:r>
              <a:rPr lang="ru-RU" sz="2400" dirty="0"/>
              <a:t> </a:t>
            </a:r>
            <a:r>
              <a:rPr lang="ru-RU" sz="2400" dirty="0" err="1"/>
              <a:t>каріозних</a:t>
            </a:r>
            <a:r>
              <a:rPr lang="ru-RU" sz="2400" dirty="0"/>
              <a:t> </a:t>
            </a:r>
            <a:r>
              <a:rPr lang="ru-RU" sz="2400" dirty="0" err="1"/>
              <a:t>порожнин</a:t>
            </a:r>
            <a:r>
              <a:rPr lang="ru-RU" sz="2400" dirty="0"/>
              <a:t> і </a:t>
            </a:r>
            <a:r>
              <a:rPr lang="ru-RU" sz="2400" dirty="0" err="1"/>
              <a:t>обтурації</a:t>
            </a:r>
            <a:r>
              <a:rPr lang="ru-RU" sz="2400" dirty="0"/>
              <a:t> </a:t>
            </a:r>
            <a:r>
              <a:rPr lang="ru-RU" sz="2400" dirty="0" err="1"/>
              <a:t>кореневих</a:t>
            </a:r>
            <a:r>
              <a:rPr lang="ru-RU" sz="2400" dirty="0"/>
              <a:t> </a:t>
            </a:r>
            <a:r>
              <a:rPr lang="ru-RU" sz="2400" dirty="0" err="1"/>
              <a:t>каналів</a:t>
            </a:r>
            <a:r>
              <a:rPr lang="ru-RU" sz="2400" dirty="0"/>
              <a:t>  (с-</a:t>
            </a:r>
            <a:r>
              <a:rPr lang="ru-RU" sz="2400" dirty="0" err="1"/>
              <a:t>ма</a:t>
            </a:r>
            <a:r>
              <a:rPr lang="ru-RU" sz="2400" dirty="0"/>
              <a:t> кофердам, </a:t>
            </a:r>
            <a:r>
              <a:rPr lang="ru-RU" sz="2400" dirty="0" err="1"/>
              <a:t>матричні</a:t>
            </a:r>
            <a:r>
              <a:rPr lang="ru-RU" sz="2400" dirty="0"/>
              <a:t> с-ми, </a:t>
            </a:r>
            <a:r>
              <a:rPr lang="ru-RU" sz="2400" dirty="0" err="1"/>
              <a:t>фотополімерні</a:t>
            </a:r>
            <a:r>
              <a:rPr lang="ru-RU" sz="2400" dirty="0"/>
              <a:t> </a:t>
            </a:r>
            <a:r>
              <a:rPr lang="ru-RU" sz="2400" dirty="0" err="1"/>
              <a:t>лампи</a:t>
            </a:r>
            <a:r>
              <a:rPr lang="ru-RU" sz="2400" dirty="0"/>
              <a:t>, с-</a:t>
            </a:r>
            <a:r>
              <a:rPr lang="ru-RU" sz="2400" dirty="0" err="1"/>
              <a:t>ма</a:t>
            </a:r>
            <a:r>
              <a:rPr lang="ru-RU" sz="2400" dirty="0"/>
              <a:t> </a:t>
            </a:r>
            <a:r>
              <a:rPr lang="ru-RU" sz="2400" dirty="0" err="1"/>
              <a:t>вертикальної</a:t>
            </a:r>
            <a:r>
              <a:rPr lang="ru-RU" sz="2400" dirty="0"/>
              <a:t> </a:t>
            </a:r>
            <a:r>
              <a:rPr lang="ru-RU" sz="2400" dirty="0" err="1"/>
              <a:t>конденсації</a:t>
            </a:r>
            <a:r>
              <a:rPr lang="ru-RU" sz="2400" dirty="0"/>
              <a:t> </a:t>
            </a:r>
            <a:r>
              <a:rPr lang="ru-RU" sz="2400" dirty="0" err="1"/>
              <a:t>гутаперчі</a:t>
            </a:r>
            <a:r>
              <a:rPr lang="ru-RU" sz="2400" dirty="0"/>
              <a:t> та </a:t>
            </a:r>
            <a:r>
              <a:rPr lang="ru-RU" sz="2400" dirty="0" err="1"/>
              <a:t>ін</a:t>
            </a:r>
            <a:r>
              <a:rPr lang="ru-RU" sz="2400" dirty="0"/>
              <a:t>.)</a:t>
            </a:r>
          </a:p>
          <a:p>
            <a:r>
              <a:rPr lang="ru-RU" sz="2400" dirty="0"/>
              <a:t>Ознайомляться з </a:t>
            </a:r>
            <a:r>
              <a:rPr lang="ru-RU" sz="2400" dirty="0" err="1"/>
              <a:t>програмним</a:t>
            </a:r>
            <a:r>
              <a:rPr lang="ru-RU" sz="2400" dirty="0"/>
              <a:t> </a:t>
            </a:r>
            <a:r>
              <a:rPr lang="ru-RU" sz="2400" dirty="0" err="1"/>
              <a:t>забезпеченням</a:t>
            </a:r>
            <a:r>
              <a:rPr lang="ru-RU" sz="2400" dirty="0"/>
              <a:t> для </a:t>
            </a:r>
            <a:r>
              <a:rPr lang="ru-RU" sz="2400" dirty="0" err="1"/>
              <a:t>стоматологічних</a:t>
            </a:r>
            <a:r>
              <a:rPr lang="ru-RU" sz="2400" dirty="0"/>
              <a:t> </a:t>
            </a:r>
            <a:r>
              <a:rPr lang="ru-RU" sz="2400" dirty="0" err="1"/>
              <a:t>клінік</a:t>
            </a:r>
            <a:endParaRPr lang="ru-RU" sz="2400" dirty="0"/>
          </a:p>
          <a:p>
            <a:endParaRPr lang="ru-RU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371791" y="147918"/>
            <a:ext cx="5724209" cy="827442"/>
          </a:xfrm>
        </p:spPr>
        <p:txBody>
          <a:bodyPr/>
          <a:lstStyle/>
          <a:p>
            <a:r>
              <a:rPr lang="ru-RU" dirty="0" err="1"/>
              <a:t>Результати</a:t>
            </a:r>
            <a:r>
              <a:rPr lang="ru-RU" dirty="0"/>
              <a:t> </a:t>
            </a:r>
            <a:r>
              <a:rPr lang="ru-RU" dirty="0" err="1"/>
              <a:t>навчання</a:t>
            </a:r>
            <a:r>
              <a:rPr lang="ru-RU" dirty="0"/>
              <a:t>: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5030" y="3383280"/>
            <a:ext cx="2426970" cy="347472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730240" y="335760"/>
            <a:ext cx="3383280" cy="271176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7760" y="-22860"/>
            <a:ext cx="3414240" cy="340614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6000" y="3383280"/>
            <a:ext cx="4053360" cy="3474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35607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394</TotalTime>
  <Words>297</Words>
  <Application>Microsoft Office PowerPoint</Application>
  <PresentationFormat>Широкий екран</PresentationFormat>
  <Paragraphs>23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0" baseType="lpstr">
      <vt:lpstr>Arial</vt:lpstr>
      <vt:lpstr>Century Gothic</vt:lpstr>
      <vt:lpstr>Wingdings 3</vt:lpstr>
      <vt:lpstr>Ион</vt:lpstr>
      <vt:lpstr>Обладнання для роботи стоматологічного кабінету</vt:lpstr>
      <vt:lpstr>Одним з найбільш актуальних завдань сучасної стоматології є підвищення рівня якості праці лікаря-стоматолога, та збереження його психологічного та фізичного здоров'я. Для раціонального вирішення цього завдання, основну увагу приділяють ергономіці, яка направлена на створення нормальної робочої обстановки лікаря, забезпечення безпеки та комфорту пацієнта, а також на розробку новітнього стоматологічного обладнання.</vt:lpstr>
      <vt:lpstr>Основними завданнями вивчення дисципліни за вибором «Обладнання для роботи стоматологічного кабінету» є:</vt:lpstr>
      <vt:lpstr>Результати навчання:</vt:lpstr>
      <vt:lpstr>Результати навчання:</vt:lpstr>
      <vt:lpstr>Результати навчання: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Організація сучасного стоматологічного кабінету за ергономічними принципами</dc:title>
  <dc:creator>Пользователь Windows</dc:creator>
  <cp:lastModifiedBy>user</cp:lastModifiedBy>
  <cp:revision>31</cp:revision>
  <dcterms:created xsi:type="dcterms:W3CDTF">2021-05-05T13:14:36Z</dcterms:created>
  <dcterms:modified xsi:type="dcterms:W3CDTF">2024-05-17T09:06:15Z</dcterms:modified>
</cp:coreProperties>
</file>