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57" r:id="rId5"/>
    <p:sldId id="263" r:id="rId6"/>
    <p:sldId id="261" r:id="rId7"/>
    <p:sldId id="258" r:id="rId8"/>
    <p:sldId id="262" r:id="rId9"/>
    <p:sldId id="265" r:id="rId10"/>
    <p:sldId id="266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57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4994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67327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7009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3536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72017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51060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90120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0430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734271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11340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42875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A73CDF89-EE44-4137-AF33-BF5DB5064689}" type="datetimeFigureOut">
              <a:rPr lang="uk-UA" smtClean="0"/>
              <a:t>05.12.2022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BE9075DB-BD4F-4286-890C-E01384D61F2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968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C772D-38FA-4C6A-B091-4D2C7C64C6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0582" y="2132926"/>
            <a:ext cx="10782300" cy="3352800"/>
          </a:xfrm>
        </p:spPr>
        <p:txBody>
          <a:bodyPr/>
          <a:lstStyle/>
          <a:p>
            <a:pPr algn="ctr"/>
            <a:r>
              <a:rPr lang="ru-RU" sz="4800" b="1" dirty="0">
                <a:solidFill>
                  <a:srgbClr val="C00000"/>
                </a:solidFill>
                <a:latin typeface="Bahnschrift SemiLight" panose="020B0502040204020203" pitchFamily="34" charset="0"/>
              </a:rPr>
              <a:t>АНОТАЦІЯ ВИБІРКОВОЇ </a:t>
            </a:r>
            <a:br>
              <a:rPr lang="ru-RU" sz="4800" b="1" dirty="0">
                <a:solidFill>
                  <a:srgbClr val="C00000"/>
                </a:solidFill>
                <a:latin typeface="Bahnschrift SemiLight" panose="020B0502040204020203" pitchFamily="34" charset="0"/>
              </a:rPr>
            </a:br>
            <a:r>
              <a:rPr lang="ru-RU" sz="4800" b="1" dirty="0">
                <a:solidFill>
                  <a:srgbClr val="C00000"/>
                </a:solidFill>
                <a:latin typeface="Bahnschrift SemiLight" panose="020B0502040204020203" pitchFamily="34" charset="0"/>
              </a:rPr>
              <a:t>     ДИСЦИПЛІНИ</a:t>
            </a:r>
            <a: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/>
            </a:r>
            <a:br>
              <a:rPr lang="ru-RU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</a:br>
            <a:r>
              <a:rPr lang="ru-RU" sz="3600" b="1" dirty="0">
                <a:solidFill>
                  <a:schemeClr val="bg1"/>
                </a:solidFill>
                <a:latin typeface="Bahnschrift SemiLight" panose="020B0502040204020203" pitchFamily="34" charset="0"/>
              </a:rPr>
              <a:t/>
            </a:r>
            <a:br>
              <a:rPr lang="ru-RU" sz="3600" b="1" dirty="0">
                <a:solidFill>
                  <a:schemeClr val="bg1"/>
                </a:solidFill>
                <a:latin typeface="Bahnschrift SemiLight" panose="020B0502040204020203" pitchFamily="34" charset="0"/>
              </a:rPr>
            </a:br>
            <a:r>
              <a:rPr lang="uk-UA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Захист прав та інтересів медичних та фармацевтичних працівників. Юридична відповідальність у сфері професійної діяльності</a:t>
            </a:r>
            <a:r>
              <a:rPr lang="ru-RU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/>
            </a:r>
            <a:br>
              <a:rPr lang="ru-RU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</a:br>
            <a:r>
              <a:rPr lang="uk-UA" sz="3200" b="1" dirty="0">
                <a:ln w="17780" cmpd="sng">
                  <a:solidFill>
                    <a:srgbClr val="80000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hnschrift SemiLight" panose="020B0502040204020203" pitchFamily="34" charset="0"/>
              </a:rPr>
              <a:t/>
            </a:r>
            <a:br>
              <a:rPr lang="uk-UA" sz="3200" b="1" dirty="0">
                <a:ln w="17780" cmpd="sng">
                  <a:solidFill>
                    <a:srgbClr val="800000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ahnschrift SemiLight" panose="020B0502040204020203" pitchFamily="34" charset="0"/>
              </a:rPr>
            </a:br>
            <a:r>
              <a:rPr lang="uk-UA" sz="2800" b="1" dirty="0">
                <a:solidFill>
                  <a:srgbClr val="C00000"/>
                </a:solidFill>
                <a:latin typeface="Bahnschrift SemiLight" panose="020B0502040204020203" pitchFamily="34" charset="0"/>
                <a:cs typeface="Times New Roman" pitchFamily="18" charset="0"/>
              </a:rPr>
              <a:t>для студентів 5 курсу спеціальностей:  222 «Медицина» (ВК 5.9);</a:t>
            </a:r>
            <a:br>
              <a:rPr lang="uk-UA" sz="2800" b="1" dirty="0">
                <a:solidFill>
                  <a:srgbClr val="C00000"/>
                </a:solidFill>
                <a:latin typeface="Bahnschrift SemiLight" panose="020B0502040204020203" pitchFamily="34" charset="0"/>
                <a:cs typeface="Times New Roman" pitchFamily="18" charset="0"/>
              </a:rPr>
            </a:br>
            <a:r>
              <a:rPr lang="uk-UA" sz="2800" b="1" dirty="0">
                <a:solidFill>
                  <a:srgbClr val="C00000"/>
                </a:solidFill>
                <a:latin typeface="Bahnschrift SemiLight" panose="020B0502040204020203" pitchFamily="34" charset="0"/>
                <a:cs typeface="Times New Roman" pitchFamily="18" charset="0"/>
              </a:rPr>
              <a:t>228 «Педіатрія» (ВК 5.4); 225 «Медична психологія» (ВК </a:t>
            </a:r>
            <a:r>
              <a:rPr lang="uk-UA" sz="2800" b="1" dirty="0" smtClean="0">
                <a:solidFill>
                  <a:srgbClr val="C00000"/>
                </a:solidFill>
                <a:latin typeface="Bahnschrift SemiLight" panose="020B0502040204020203" pitchFamily="34" charset="0"/>
                <a:cs typeface="Times New Roman" pitchFamily="18" charset="0"/>
              </a:rPr>
              <a:t>5.3), </a:t>
            </a:r>
            <a:br>
              <a:rPr lang="uk-UA" sz="2800" b="1" dirty="0" smtClean="0">
                <a:solidFill>
                  <a:srgbClr val="C00000"/>
                </a:solidFill>
                <a:latin typeface="Bahnschrift SemiLight" panose="020B0502040204020203" pitchFamily="34" charset="0"/>
                <a:cs typeface="Times New Roman" pitchFamily="18" charset="0"/>
              </a:rPr>
            </a:br>
            <a:r>
              <a:rPr lang="uk-UA" sz="2800" b="1" dirty="0" smtClean="0">
                <a:solidFill>
                  <a:srgbClr val="C00000"/>
                </a:solidFill>
                <a:latin typeface="Bahnschrift SemiLight" panose="020B0502040204020203" pitchFamily="34" charset="0"/>
                <a:cs typeface="Times New Roman" pitchFamily="18" charset="0"/>
              </a:rPr>
              <a:t>226 «Фармація, промислова фармація» (ВК 47).</a:t>
            </a:r>
            <a:r>
              <a:rPr lang="uk-UA" sz="8000" dirty="0">
                <a:solidFill>
                  <a:srgbClr val="FF0000"/>
                </a:solidFill>
                <a:latin typeface="Bahnschrift SemiLight" panose="020B0502040204020203" pitchFamily="34" charset="0"/>
                <a:cs typeface="Times New Roman" pitchFamily="18" charset="0"/>
              </a:rPr>
              <a:t/>
            </a:r>
            <a:br>
              <a:rPr lang="uk-UA" sz="8000" dirty="0">
                <a:solidFill>
                  <a:srgbClr val="FF0000"/>
                </a:solidFill>
                <a:latin typeface="Bahnschrift SemiLight" panose="020B0502040204020203" pitchFamily="34" charset="0"/>
                <a:cs typeface="Times New Roman" pitchFamily="18" charset="0"/>
              </a:rPr>
            </a:br>
            <a:endParaRPr lang="uk-UA" dirty="0">
              <a:solidFill>
                <a:srgbClr val="FF0000"/>
              </a:solidFill>
              <a:latin typeface="Bahnschrift SemiLight" panose="020B0502040204020203" pitchFamily="34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73A30EA-9496-41B7-9B03-5D3DFC5B73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68843" y="5740250"/>
            <a:ext cx="9324938" cy="1009466"/>
          </a:xfrm>
        </p:spPr>
        <p:txBody>
          <a:bodyPr/>
          <a:lstStyle/>
          <a:p>
            <a:r>
              <a:rPr lang="uk-UA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   </a:t>
            </a:r>
            <a:r>
              <a:rPr lang="uk-UA" sz="28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Викладач дисципліни:  </a:t>
            </a:r>
            <a:r>
              <a:rPr lang="uk-UA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к.ю.н., доцент Гель А.П.</a:t>
            </a:r>
          </a:p>
          <a:p>
            <a:r>
              <a:rPr lang="uk-UA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                   </a:t>
            </a:r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4672D8E-7CDE-47FF-9A8E-87A02A6B52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93" y="75968"/>
            <a:ext cx="1160988" cy="180243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7C2435-C955-42D0-BE94-9CEE364B5D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0501" y="116632"/>
            <a:ext cx="2481366" cy="1761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369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Самый популярный цвет. Успокаивающий цвет. Ярко желтый цвет">
            <a:extLst>
              <a:ext uri="{FF2B5EF4-FFF2-40B4-BE49-F238E27FC236}">
                <a16:creationId xmlns:a16="http://schemas.microsoft.com/office/drawing/2014/main" id="{713A2B89-DB4D-47BA-969D-9674611A2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87D5A50-460A-46A1-8B56-C5B2F3FE8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9798" y="391934"/>
            <a:ext cx="7227304" cy="6074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918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Необычные цвета, о которых вы никогда не слышали (19 фото) » Интересные  факты: самое невероятное и любопытное в мире">
            <a:extLst>
              <a:ext uri="{FF2B5EF4-FFF2-40B4-BE49-F238E27FC236}">
                <a16:creationId xmlns:a16="http://schemas.microsoft.com/office/drawing/2014/main" id="{46E2A8AE-A5BF-48AA-BA7B-26E14EDE1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097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1DD2783-99A8-4A38-A2A9-59A3CD60263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67" t="15257"/>
          <a:stretch/>
        </p:blipFill>
        <p:spPr>
          <a:xfrm>
            <a:off x="0" y="404301"/>
            <a:ext cx="7004115" cy="6651661"/>
          </a:xfrm>
          <a:prstGeom prst="rect">
            <a:avLst/>
          </a:prstGeom>
        </p:spPr>
      </p:pic>
      <p:pic>
        <p:nvPicPr>
          <p:cNvPr id="1030" name="Picture 6" descr="взрыв диалог коммерческая сессия пузырьковая фигурка PNG , диалог, сессия  пузырь, разговор PNG рисунок для бесплатной загрузки">
            <a:extLst>
              <a:ext uri="{FF2B5EF4-FFF2-40B4-BE49-F238E27FC236}">
                <a16:creationId xmlns:a16="http://schemas.microsoft.com/office/drawing/2014/main" id="{CDDCE80D-76A3-41AC-8425-11B38A4F6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625" b="94063" l="10000" r="90000">
                        <a14:foregroundMark x1="51563" y1="10156" x2="60000" y2="5781"/>
                        <a14:foregroundMark x1="68281" y1="24219" x2="52812" y2="59531"/>
                        <a14:foregroundMark x1="65625" y1="29844" x2="25781" y2="39844"/>
                        <a14:foregroundMark x1="47031" y1="18281" x2="32656" y2="30781"/>
                        <a14:foregroundMark x1="32656" y1="30781" x2="50469" y2="62344"/>
                        <a14:foregroundMark x1="50469" y1="62344" x2="66875" y2="55781"/>
                        <a14:foregroundMark x1="61875" y1="22344" x2="74219" y2="35625"/>
                        <a14:foregroundMark x1="74219" y1="35625" x2="65000" y2="72188"/>
                        <a14:foregroundMark x1="65000" y1="72188" x2="42500" y2="79375"/>
                        <a14:foregroundMark x1="42500" y1="79375" x2="37188" y2="74688"/>
                        <a14:foregroundMark x1="57188" y1="85625" x2="69844" y2="82813"/>
                        <a14:foregroundMark x1="69844" y1="82813" x2="86094" y2="67500"/>
                        <a14:foregroundMark x1="86094" y1="67500" x2="89531" y2="54531"/>
                        <a14:foregroundMark x1="89531" y1="54531" x2="84219" y2="39219"/>
                        <a14:foregroundMark x1="84063" y1="35938" x2="74219" y2="25625"/>
                        <a14:foregroundMark x1="74219" y1="25625" x2="42344" y2="15313"/>
                        <a14:foregroundMark x1="42344" y1="15313" x2="30156" y2="19063"/>
                        <a14:foregroundMark x1="55625" y1="17969" x2="41406" y2="17813"/>
                        <a14:foregroundMark x1="41406" y1="17813" x2="21406" y2="28438"/>
                        <a14:foregroundMark x1="21406" y1="28438" x2="20156" y2="51719"/>
                        <a14:foregroundMark x1="20156" y1="51719" x2="34219" y2="63594"/>
                        <a14:foregroundMark x1="34219" y1="63594" x2="38438" y2="64375"/>
                        <a14:foregroundMark x1="20625" y1="26719" x2="16406" y2="37656"/>
                        <a14:foregroundMark x1="16406" y1="37656" x2="19531" y2="61250"/>
                        <a14:foregroundMark x1="19531" y1="61250" x2="33281" y2="73594"/>
                        <a14:foregroundMark x1="33281" y1="73594" x2="36094" y2="74375"/>
                        <a14:foregroundMark x1="40156" y1="87969" x2="37995" y2="89266"/>
                        <a14:backgroundMark x1="30781" y1="92656" x2="32031" y2="91094"/>
                        <a14:backgroundMark x1="32969" y1="89375" x2="33906" y2="87813"/>
                        <a14:backgroundMark x1="33125" y1="89063" x2="28750" y2="94844"/>
                        <a14:backgroundMark x1="37344" y1="89375" x2="31875" y2="95469"/>
                        <a14:backgroundMark x1="36406" y1="89844" x2="38438" y2="882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49414">
            <a:off x="5432071" y="-427435"/>
            <a:ext cx="5879312" cy="5879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AAB3E09-EB8F-4D54-8B64-16561AE9E62B}"/>
              </a:ext>
            </a:extLst>
          </p:cNvPr>
          <p:cNvSpPr txBox="1"/>
          <p:nvPr/>
        </p:nvSpPr>
        <p:spPr>
          <a:xfrm>
            <a:off x="6498308" y="1103607"/>
            <a:ext cx="416492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400" b="1" dirty="0">
                <a:solidFill>
                  <a:srgbClr val="7030A0"/>
                </a:solidFill>
                <a:latin typeface="Bahnschrift SemiLight" panose="020B0502040204020203" pitchFamily="34" charset="0"/>
              </a:rPr>
              <a:t>Курс передбачає</a:t>
            </a:r>
          </a:p>
          <a:p>
            <a:pPr algn="ctr"/>
            <a:r>
              <a:rPr lang="uk-UA" sz="2400" b="1" dirty="0">
                <a:solidFill>
                  <a:srgbClr val="7030A0"/>
                </a:solidFill>
                <a:latin typeface="Bahnschrift SemiLight" panose="020B0502040204020203" pitchFamily="34" charset="0"/>
              </a:rPr>
              <a:t>високоінтелектуальне та </a:t>
            </a:r>
          </a:p>
          <a:p>
            <a:pPr algn="ctr"/>
            <a:r>
              <a:rPr lang="uk-UA" sz="2400" b="1" dirty="0">
                <a:solidFill>
                  <a:srgbClr val="7030A0"/>
                </a:solidFill>
                <a:latin typeface="Bahnschrift SemiLight" panose="020B0502040204020203" pitchFamily="34" charset="0"/>
              </a:rPr>
              <a:t>інтерактивне спілкування </a:t>
            </a:r>
          </a:p>
          <a:p>
            <a:pPr algn="ctr"/>
            <a:r>
              <a:rPr lang="uk-UA" sz="2400" b="1" dirty="0">
                <a:solidFill>
                  <a:srgbClr val="7030A0"/>
                </a:solidFill>
                <a:latin typeface="Bahnschrift SemiLight" panose="020B0502040204020203" pitchFamily="34" charset="0"/>
              </a:rPr>
              <a:t>протягом семестру між</a:t>
            </a:r>
          </a:p>
          <a:p>
            <a:pPr algn="ctr"/>
            <a:r>
              <a:rPr lang="uk-UA" sz="2400" b="1" dirty="0">
                <a:solidFill>
                  <a:srgbClr val="7030A0"/>
                </a:solidFill>
                <a:latin typeface="Bahnschrift SemiLight" panose="020B0502040204020203" pitchFamily="34" charset="0"/>
              </a:rPr>
              <a:t>викладачем та студентами </a:t>
            </a:r>
          </a:p>
          <a:p>
            <a:pPr algn="ctr"/>
            <a:r>
              <a:rPr lang="uk-UA" sz="2400" b="1" dirty="0">
                <a:solidFill>
                  <a:srgbClr val="7030A0"/>
                </a:solidFill>
                <a:latin typeface="Bahnschrift SemiLight" panose="020B0502040204020203" pitchFamily="34" charset="0"/>
              </a:rPr>
              <a:t>на лекціях </a:t>
            </a:r>
          </a:p>
          <a:p>
            <a:pPr algn="ctr"/>
            <a:r>
              <a:rPr lang="uk-UA" sz="2400" b="1" dirty="0">
                <a:solidFill>
                  <a:srgbClr val="7030A0"/>
                </a:solidFill>
                <a:latin typeface="Bahnschrift SemiLight" panose="020B0502040204020203" pitchFamily="34" charset="0"/>
              </a:rPr>
              <a:t>і практичних заняттях!</a:t>
            </a:r>
          </a:p>
        </p:txBody>
      </p:sp>
    </p:spTree>
    <p:extLst>
      <p:ext uri="{BB962C8B-B14F-4D97-AF65-F5344CB8AC3E}">
        <p14:creationId xmlns:p14="http://schemas.microsoft.com/office/powerpoint/2010/main" val="3107893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116138F-FAB8-4173-90A5-89704BD126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853"/>
            <a:ext cx="12192000" cy="68811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92A7E9E-0A44-489D-AE84-8E3D39FD39C8}"/>
              </a:ext>
            </a:extLst>
          </p:cNvPr>
          <p:cNvSpPr txBox="1"/>
          <p:nvPr/>
        </p:nvSpPr>
        <p:spPr>
          <a:xfrm>
            <a:off x="-1" y="200352"/>
            <a:ext cx="121920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ЦІЛІ  ДИСЦИПЛІНИ</a:t>
            </a:r>
            <a:endParaRPr lang="uk-UA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" panose="020B0502040204020203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AA2179F-6883-4E19-B802-C789480B3D0E}"/>
              </a:ext>
            </a:extLst>
          </p:cNvPr>
          <p:cNvSpPr txBox="1"/>
          <p:nvPr/>
        </p:nvSpPr>
        <p:spPr>
          <a:xfrm>
            <a:off x="1" y="866726"/>
            <a:ext cx="121919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2800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оволодіння необхідними знаннями, навичками і набуття компетентностей щодо: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4AD5A4-1CA7-46E6-8B5D-FE3735203DA2}"/>
              </a:ext>
            </a:extLst>
          </p:cNvPr>
          <p:cNvSpPr txBox="1"/>
          <p:nvPr/>
        </p:nvSpPr>
        <p:spPr>
          <a:xfrm>
            <a:off x="282805" y="2035535"/>
            <a:ext cx="7239785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k-UA" sz="20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форм  та  механізмів  захисту прав та законних інтересів медичних та фармацевтичних працівників, пацієнтів (споживачів медичних та фармацевтичних послуг), їх законних представників, а також інших учасників правовідносин у цих сферах; 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k-UA" sz="20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загальних положень щодо поняття, змісту, принципів та видів юридичної відповідальності медичних та фармацевтичних працівників за правопорушення у сфері професійної діяльності, особливостей правового регулювання цих правовідносин;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k-UA" sz="20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висвітлення основних способів та засобів щодо  запобігання правопорушенням  у цих сферах професійної діяльності, відновлення правопорядку та  справедливості, забезпечення законного та </a:t>
            </a:r>
            <a:r>
              <a:rPr lang="uk-UA" sz="2000" b="1" dirty="0" err="1">
                <a:solidFill>
                  <a:srgbClr val="002060"/>
                </a:solidFill>
                <a:latin typeface="Bahnschrift SemiLight" panose="020B0502040204020203" pitchFamily="34" charset="0"/>
              </a:rPr>
              <a:t>обгрунтованого</a:t>
            </a:r>
            <a:r>
              <a:rPr lang="uk-UA" sz="20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 застосування норм права.</a:t>
            </a:r>
            <a:endParaRPr lang="ru-RU" sz="2000" b="1" dirty="0">
              <a:solidFill>
                <a:srgbClr val="002060"/>
              </a:solidFill>
              <a:latin typeface="Bahnschrift SemiLight" panose="020B0502040204020203" pitchFamily="34" charset="0"/>
            </a:endParaRPr>
          </a:p>
        </p:txBody>
      </p:sp>
      <p:pic>
        <p:nvPicPr>
          <p:cNvPr id="2056" name="Picture 8" descr="femida - VежA">
            <a:extLst>
              <a:ext uri="{FF2B5EF4-FFF2-40B4-BE49-F238E27FC236}">
                <a16:creationId xmlns:a16="http://schemas.microsoft.com/office/drawing/2014/main" id="{C87C73FE-C3BF-4189-BB35-3F175A0A17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997" y="2763089"/>
            <a:ext cx="4161198" cy="2772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145822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сиреневый, цвет, фон, текстура - скачать заставку">
            <a:extLst>
              <a:ext uri="{FF2B5EF4-FFF2-40B4-BE49-F238E27FC236}">
                <a16:creationId xmlns:a16="http://schemas.microsoft.com/office/drawing/2014/main" id="{04CB3CEB-B1F1-40ED-9DC4-C2AE0AF9A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7000"/>
            <a:ext cx="6858001" cy="121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58C865D-D632-4286-941B-B3DE3337605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" t="1756" r="2857" b="2398"/>
          <a:stretch/>
        </p:blipFill>
        <p:spPr>
          <a:xfrm>
            <a:off x="2782477" y="80545"/>
            <a:ext cx="6627045" cy="669690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0FE4AAC-D4BA-40D7-90CF-E11ECDF3D6BE}"/>
              </a:ext>
            </a:extLst>
          </p:cNvPr>
          <p:cNvSpPr txBox="1"/>
          <p:nvPr/>
        </p:nvSpPr>
        <p:spPr>
          <a:xfrm>
            <a:off x="5316718" y="4025247"/>
            <a:ext cx="3271100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1700" b="1" dirty="0">
                <a:solidFill>
                  <a:srgbClr val="FF0000"/>
                </a:solidFill>
                <a:latin typeface="Bahnschrift SemiLight" panose="020B0502040204020203" pitchFamily="34" charset="0"/>
              </a:rPr>
              <a:t>Для полегшення сприйняття матеріалу курсу, він подається «маминим язиком», щоб було зрозуміло всім студентам незалежно від рівня їхнього </a:t>
            </a:r>
            <a:r>
              <a:rPr lang="en-US" sz="1700" b="1" dirty="0">
                <a:solidFill>
                  <a:srgbClr val="FF0000"/>
                </a:solidFill>
                <a:latin typeface="Bahnschrift SemiLight" panose="020B0502040204020203" pitchFamily="34" charset="0"/>
              </a:rPr>
              <a:t>IQ.</a:t>
            </a:r>
            <a:endParaRPr lang="uk-UA" sz="1700" b="1" dirty="0">
              <a:solidFill>
                <a:srgbClr val="FF0000"/>
              </a:solidFill>
              <a:latin typeface="Bahnschrift Semi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9786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Нежно персиковый цвет (65 фото)">
            <a:extLst>
              <a:ext uri="{FF2B5EF4-FFF2-40B4-BE49-F238E27FC236}">
                <a16:creationId xmlns:a16="http://schemas.microsoft.com/office/drawing/2014/main" id="{5D91CBFA-9C34-4C86-B7B5-8BE6708BD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6096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D6A1408-BF0D-448B-8892-FD8EBFAE7A30}"/>
              </a:ext>
            </a:extLst>
          </p:cNvPr>
          <p:cNvSpPr txBox="1"/>
          <p:nvPr/>
        </p:nvSpPr>
        <p:spPr>
          <a:xfrm>
            <a:off x="417136" y="313892"/>
            <a:ext cx="609442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ПРОСТО, </a:t>
            </a:r>
            <a:b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</a:br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ЗРОЗУМІЛО </a:t>
            </a:r>
            <a:b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</a:br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ТА ДОСТУПНО!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" panose="020B0502040204020203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054AA4-ADF0-4B93-8489-5ED4E8E9D7D0}"/>
              </a:ext>
            </a:extLst>
          </p:cNvPr>
          <p:cNvSpPr txBox="1"/>
          <p:nvPr/>
        </p:nvSpPr>
        <p:spPr>
          <a:xfrm>
            <a:off x="5750350" y="307775"/>
            <a:ext cx="60999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6525" lvl="0" algn="just">
              <a:buClr>
                <a:srgbClr val="800000"/>
              </a:buClr>
            </a:pPr>
            <a:r>
              <a:rPr lang="uk-UA" sz="20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Останніми роками спостерігається тенденція до зростання некоректного ставлення пацієнтів до лікарів, </a:t>
            </a:r>
            <a:r>
              <a:rPr lang="uk-UA" sz="2000" b="1" dirty="0" smtClean="0">
                <a:solidFill>
                  <a:srgbClr val="002060"/>
                </a:solidFill>
                <a:latin typeface="Bahnschrift SemiLight" panose="020B0502040204020203" pitchFamily="34" charset="0"/>
              </a:rPr>
              <a:t>фармацевтів </a:t>
            </a:r>
            <a:r>
              <a:rPr lang="uk-UA" sz="20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та іншого медперсоналу. Скарги, образи, дописи в інстаграм, журналістські репортажі - це аж ніяк не все, із чим зіштовхуються нині і лікар-практик, і </a:t>
            </a:r>
            <a:r>
              <a:rPr lang="uk-UA" sz="2000" b="1" dirty="0" smtClean="0">
                <a:solidFill>
                  <a:srgbClr val="002060"/>
                </a:solidFill>
                <a:latin typeface="Bahnschrift SemiLight" panose="020B0502040204020203" pitchFamily="34" charset="0"/>
              </a:rPr>
              <a:t>фармацевт, </a:t>
            </a:r>
            <a:r>
              <a:rPr lang="uk-UA" sz="20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і інші особи з числа медперсоналу. </a:t>
            </a:r>
          </a:p>
          <a:p>
            <a:pPr marL="136525" lvl="0" algn="just">
              <a:buClr>
                <a:srgbClr val="800000"/>
              </a:buClr>
            </a:pPr>
            <a:r>
              <a:rPr lang="uk-UA" sz="20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І здебільшого вони у таких ситуаціях залишаються сам на сам зі своїми проблемами.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A9815F-4AE9-4938-9D6B-90F5E6D6894D}"/>
              </a:ext>
            </a:extLst>
          </p:cNvPr>
          <p:cNvSpPr txBox="1"/>
          <p:nvPr/>
        </p:nvSpPr>
        <p:spPr>
          <a:xfrm>
            <a:off x="1642621" y="3667870"/>
            <a:ext cx="6169842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ДУМАЄМО, </a:t>
            </a:r>
            <a:b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</a:br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ОБИРАМО, </a:t>
            </a:r>
            <a:b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</a:br>
            <a:r>
              <a:rPr lang="uk-UA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ДІЄМО!</a:t>
            </a:r>
            <a:endParaRPr lang="uk-UA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" panose="020B0502040204020203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586E3E-4F17-4850-B3F3-80445CFAB70D}"/>
              </a:ext>
            </a:extLst>
          </p:cNvPr>
          <p:cNvSpPr txBox="1"/>
          <p:nvPr/>
        </p:nvSpPr>
        <p:spPr>
          <a:xfrm>
            <a:off x="5510463" y="3667870"/>
            <a:ext cx="633981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36525" lvl="0" algn="just">
              <a:buClr>
                <a:srgbClr val="800000"/>
              </a:buClr>
            </a:pPr>
            <a:r>
              <a:rPr lang="uk-UA" sz="24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Як можна </a:t>
            </a:r>
            <a:r>
              <a:rPr lang="uk-UA" sz="2400" b="1" dirty="0" err="1">
                <a:solidFill>
                  <a:srgbClr val="002060"/>
                </a:solidFill>
                <a:latin typeface="Bahnschrift SemiLight" panose="020B0502040204020203" pitchFamily="34" charset="0"/>
              </a:rPr>
              <a:t>грамотно</a:t>
            </a:r>
            <a:r>
              <a:rPr lang="uk-UA" sz="24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 та ефективно протистояти таким негараздам - ви дізнаєтесь з цієї дисципліни, зміст якої передбачає і необхідну теорію, і кваліфіковані поради, приклади з реальної практики захисту прав  </a:t>
            </a:r>
            <a:r>
              <a:rPr lang="uk-UA" sz="2400" b="1" dirty="0" err="1">
                <a:solidFill>
                  <a:srgbClr val="002060"/>
                </a:solidFill>
                <a:latin typeface="Bahnschrift SemiLight" panose="020B0502040204020203" pitchFamily="34" charset="0"/>
              </a:rPr>
              <a:t>суб</a:t>
            </a:r>
            <a:r>
              <a:rPr lang="en-US" sz="24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’</a:t>
            </a:r>
            <a:r>
              <a:rPr lang="uk-UA" sz="2400" b="1" dirty="0" err="1">
                <a:solidFill>
                  <a:srgbClr val="002060"/>
                </a:solidFill>
                <a:latin typeface="Bahnschrift SemiLight" panose="020B0502040204020203" pitchFamily="34" charset="0"/>
              </a:rPr>
              <a:t>єктів</a:t>
            </a:r>
            <a:r>
              <a:rPr lang="uk-UA" sz="2400" b="1" dirty="0">
                <a:solidFill>
                  <a:srgbClr val="002060"/>
                </a:solidFill>
                <a:latin typeface="Bahnschrift SemiLight" panose="020B0502040204020203" pitchFamily="34" charset="0"/>
              </a:rPr>
              <a:t> медичних та фармацевтичних правовідносин.</a:t>
            </a:r>
          </a:p>
        </p:txBody>
      </p:sp>
    </p:spTree>
    <p:extLst>
      <p:ext uri="{BB962C8B-B14F-4D97-AF65-F5344CB8AC3E}">
        <p14:creationId xmlns:p14="http://schemas.microsoft.com/office/powerpoint/2010/main" val="16713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1EA26C0-ED3D-4DD3-8C1E-ECC40D5C4B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Picture 6" descr="взрыв диалог коммерческая сессия пузырьковая фигурка PNG , диалог, сессия  пузырь, разговор PNG рисунок для бесплатной загрузки">
            <a:extLst>
              <a:ext uri="{FF2B5EF4-FFF2-40B4-BE49-F238E27FC236}">
                <a16:creationId xmlns:a16="http://schemas.microsoft.com/office/drawing/2014/main" id="{49EF680A-5589-438F-BCBA-8D628D6B2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625" b="94063" l="10000" r="90000">
                        <a14:foregroundMark x1="51563" y1="10156" x2="60000" y2="5781"/>
                        <a14:foregroundMark x1="68281" y1="24219" x2="52812" y2="59531"/>
                        <a14:foregroundMark x1="65625" y1="29844" x2="25781" y2="39844"/>
                        <a14:foregroundMark x1="47031" y1="18281" x2="32656" y2="30781"/>
                        <a14:foregroundMark x1="32656" y1="30781" x2="50469" y2="62344"/>
                        <a14:foregroundMark x1="50469" y1="62344" x2="66875" y2="55781"/>
                        <a14:foregroundMark x1="61875" y1="22344" x2="74219" y2="35625"/>
                        <a14:foregroundMark x1="74219" y1="35625" x2="65000" y2="72188"/>
                        <a14:foregroundMark x1="65000" y1="72188" x2="42500" y2="79375"/>
                        <a14:foregroundMark x1="42500" y1="79375" x2="37188" y2="74688"/>
                        <a14:foregroundMark x1="57188" y1="85625" x2="69844" y2="82813"/>
                        <a14:foregroundMark x1="69844" y1="82813" x2="86094" y2="67500"/>
                        <a14:foregroundMark x1="86094" y1="67500" x2="89531" y2="54531"/>
                        <a14:foregroundMark x1="89531" y1="54531" x2="84219" y2="39219"/>
                        <a14:foregroundMark x1="84063" y1="35938" x2="74219" y2="25625"/>
                        <a14:foregroundMark x1="74219" y1="25625" x2="42344" y2="15313"/>
                        <a14:foregroundMark x1="42344" y1="15313" x2="30156" y2="19063"/>
                        <a14:foregroundMark x1="55625" y1="17969" x2="41406" y2="17813"/>
                        <a14:foregroundMark x1="41406" y1="17813" x2="21406" y2="28438"/>
                        <a14:foregroundMark x1="21406" y1="28438" x2="20156" y2="51719"/>
                        <a14:foregroundMark x1="20156" y1="51719" x2="34219" y2="63594"/>
                        <a14:foregroundMark x1="34219" y1="63594" x2="38438" y2="64375"/>
                        <a14:foregroundMark x1="20625" y1="26719" x2="16406" y2="37656"/>
                        <a14:foregroundMark x1="16406" y1="37656" x2="19531" y2="61250"/>
                        <a14:foregroundMark x1="19531" y1="61250" x2="33281" y2="73594"/>
                        <a14:foregroundMark x1="33281" y1="73594" x2="36094" y2="74375"/>
                        <a14:foregroundMark x1="40156" y1="87969" x2="37995" y2="89266"/>
                        <a14:backgroundMark x1="30781" y1="92656" x2="32031" y2="91094"/>
                        <a14:backgroundMark x1="32969" y1="89375" x2="33906" y2="87813"/>
                        <a14:backgroundMark x1="33125" y1="89063" x2="28750" y2="94844"/>
                        <a14:backgroundMark x1="37344" y1="89375" x2="31875" y2="95469"/>
                        <a14:backgroundMark x1="36406" y1="89844" x2="38438" y2="882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80302">
            <a:off x="6142607" y="-210693"/>
            <a:ext cx="3816087" cy="381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4153BF8-4477-48DF-9917-22052EB776EC}"/>
              </a:ext>
            </a:extLst>
          </p:cNvPr>
          <p:cNvSpPr txBox="1"/>
          <p:nvPr/>
        </p:nvSpPr>
        <p:spPr>
          <a:xfrm>
            <a:off x="6546289" y="611927"/>
            <a:ext cx="300872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В процесі вивчення дисципліни студенти отримають нові</a:t>
            </a:r>
          </a:p>
          <a:p>
            <a:pPr algn="ctr"/>
            <a:r>
              <a:rPr lang="uk-UA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сакральні знання та позитивні емоції!</a:t>
            </a:r>
          </a:p>
        </p:txBody>
      </p:sp>
    </p:spTree>
    <p:extLst>
      <p:ext uri="{BB962C8B-B14F-4D97-AF65-F5344CB8AC3E}">
        <p14:creationId xmlns:p14="http://schemas.microsoft.com/office/powerpoint/2010/main" val="19294197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Фон фиолетовый нежный (63 фото)">
            <a:extLst>
              <a:ext uri="{FF2B5EF4-FFF2-40B4-BE49-F238E27FC236}">
                <a16:creationId xmlns:a16="http://schemas.microsoft.com/office/drawing/2014/main" id="{2AEEE761-0327-4D3D-BC45-2BC3648D0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8CA5C0F-ADC2-4FC6-98DD-A39D468A868A}"/>
              </a:ext>
            </a:extLst>
          </p:cNvPr>
          <p:cNvSpPr txBox="1"/>
          <p:nvPr/>
        </p:nvSpPr>
        <p:spPr>
          <a:xfrm>
            <a:off x="270235" y="248966"/>
            <a:ext cx="1165152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ОСНОВНІ ЗАВДАННЯ ДИСЦИПЛІНИ: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880B9B-2952-49B9-B07A-CC2BC588B1F9}"/>
              </a:ext>
            </a:extLst>
          </p:cNvPr>
          <p:cNvSpPr txBox="1"/>
          <p:nvPr/>
        </p:nvSpPr>
        <p:spPr>
          <a:xfrm>
            <a:off x="270235" y="1164791"/>
            <a:ext cx="5150177" cy="3718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ts val="200"/>
              </a:spcBef>
              <a:buFont typeface="Courier New" panose="02070309020205020404" pitchFamily="49" charset="0"/>
              <a:buChar char="o"/>
            </a:pP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формування  самостійного мислення,  навичок  аналізу  проблемних питань для правильного обрання певного механізму захисту прав та законних інтересів пацієнтів (споживачів медичних та фармацевтичних послуг), медичних та фармацевтичних працівників </a:t>
            </a:r>
            <a:r>
              <a:rPr lang="uk-UA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та </a:t>
            </a: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інших учасників правовідносин; </a:t>
            </a:r>
          </a:p>
          <a:p>
            <a:pPr marL="342900" lvl="0" indent="-342900" algn="just">
              <a:spcBef>
                <a:spcPts val="200"/>
              </a:spcBef>
              <a:buFont typeface="Courier New" panose="02070309020205020404" pitchFamily="49" charset="0"/>
              <a:buChar char="o"/>
            </a:pPr>
            <a:r>
              <a:rPr lang="uk-UA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формування  понятійного  апарату,  що  використовується  у сфері захисту прав та законних інтересів медичних та фармацевтичних працівників та вміння ним користуватися; 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" panose="020B0502040204020203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A2F2230-C043-43C3-8A81-69BDB780E3D2}"/>
              </a:ext>
            </a:extLst>
          </p:cNvPr>
          <p:cNvSpPr txBox="1"/>
          <p:nvPr/>
        </p:nvSpPr>
        <p:spPr>
          <a:xfrm>
            <a:off x="5827336" y="1164791"/>
            <a:ext cx="6094428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 algn="just">
              <a:buFont typeface="Courier New" panose="02070309020205020404" pitchFamily="49" charset="0"/>
              <a:buChar char="o"/>
            </a:pPr>
            <a:r>
              <a:rPr lang="uk-UA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поглиблення  знань  прикладного  характеру  щодо  механізмів  захисту прав  та законних інтересів медичних та фармацевтичних працівників, передбачених вітчизняним  законодавством  та  міжнародною практикою; </a:t>
            </a:r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" panose="020B0502040204020203" pitchFamily="34" charset="0"/>
            </a:endParaRPr>
          </a:p>
          <a:p>
            <a:pPr marL="285750" lvl="0" indent="-285750" algn="just">
              <a:buFont typeface="Courier New" panose="02070309020205020404" pitchFamily="49" charset="0"/>
              <a:buChar char="o"/>
            </a:pPr>
            <a:r>
              <a:rPr lang="uk-UA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поглиблене вивчення теоретичних і практичних засад юридичної відповідальності медичних та фармацевтичних працівників в сфері професійної діяльності; </a:t>
            </a:r>
          </a:p>
          <a:p>
            <a:pPr marL="285750" lvl="0" indent="-285750" algn="just">
              <a:buFont typeface="Courier New" panose="02070309020205020404" pitchFamily="49" charset="0"/>
              <a:buChar char="o"/>
            </a:pPr>
            <a:r>
              <a:rPr lang="uk-UA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ознайомлення з проблемними питаннями правової кваліфікації правопорушень в сфері професійної діяльності.</a:t>
            </a:r>
            <a:endParaRPr lang="ru-RU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Light" panose="020B0502040204020203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2ED0FCF-EA45-4237-9217-BDFB27D5D6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7978" y="4685153"/>
            <a:ext cx="4318715" cy="20688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6319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Скачать 1080x1920 оранжевый, цвет, фон, текстура обои, картинки samsung  galaxy s4, s5, note, sony xperia z, z1, z2, z3, htc one, lenovo vibe">
            <a:extLst>
              <a:ext uri="{FF2B5EF4-FFF2-40B4-BE49-F238E27FC236}">
                <a16:creationId xmlns:a16="http://schemas.microsoft.com/office/drawing/2014/main" id="{1C8B5810-9777-49AD-B563-0C0C635B29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74620" y="-2674620"/>
            <a:ext cx="684276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Матрица украинских выборов. Нам предстоит выбрать между двумя таблетками –  Экономика от Пророка">
            <a:extLst>
              <a:ext uri="{FF2B5EF4-FFF2-40B4-BE49-F238E27FC236}">
                <a16:creationId xmlns:a16="http://schemas.microsoft.com/office/drawing/2014/main" id="{EE9B6987-7D22-404B-BE83-CBE59DB1B1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9" r="5235"/>
          <a:stretch/>
        </p:blipFill>
        <p:spPr bwMode="auto">
          <a:xfrm>
            <a:off x="2150882" y="1604388"/>
            <a:ext cx="7890235" cy="4955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256D185-9C4D-4022-A591-1F67CEBE8CF1}"/>
              </a:ext>
            </a:extLst>
          </p:cNvPr>
          <p:cNvSpPr txBox="1"/>
          <p:nvPr/>
        </p:nvSpPr>
        <p:spPr>
          <a:xfrm>
            <a:off x="2269895" y="202030"/>
            <a:ext cx="765220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Вірте людям на слово, </a:t>
            </a:r>
          </a:p>
          <a:p>
            <a:pPr algn="ctr"/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завірене підписом і печаткою!!!</a:t>
            </a:r>
          </a:p>
        </p:txBody>
      </p:sp>
    </p:spTree>
    <p:extLst>
      <p:ext uri="{BB962C8B-B14F-4D97-AF65-F5344CB8AC3E}">
        <p14:creationId xmlns:p14="http://schemas.microsoft.com/office/powerpoint/2010/main" val="1869718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Обои на телефон розовый, цвет, фон, текстура - скачать бесплатно в высоком  качестве из категории &quot;Текстуры&quot;">
            <a:extLst>
              <a:ext uri="{FF2B5EF4-FFF2-40B4-BE49-F238E27FC236}">
                <a16:creationId xmlns:a16="http://schemas.microsoft.com/office/drawing/2014/main" id="{B506286B-4D65-44F4-A924-4DAB69220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666999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9E12A7-02B3-49D3-A8D7-9AA0623F95F6}"/>
              </a:ext>
            </a:extLst>
          </p:cNvPr>
          <p:cNvSpPr txBox="1"/>
          <p:nvPr/>
        </p:nvSpPr>
        <p:spPr>
          <a:xfrm>
            <a:off x="2196533" y="721764"/>
            <a:ext cx="77989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РОЗРОБНИКИ ДИСЦИПЛІНИ: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A5C098-A73B-4E1B-8353-7148A58BA8A4}"/>
              </a:ext>
            </a:extLst>
          </p:cNvPr>
          <p:cNvSpPr txBox="1"/>
          <p:nvPr/>
        </p:nvSpPr>
        <p:spPr>
          <a:xfrm>
            <a:off x="647458" y="1877033"/>
            <a:ext cx="6396086" cy="1123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  <a:buClr>
                <a:srgbClr val="800000"/>
              </a:buClr>
              <a:buSzPct val="100000"/>
            </a:pPr>
            <a:r>
              <a:rPr lang="uk-UA" sz="2400" dirty="0">
                <a:solidFill>
                  <a:schemeClr val="bg1"/>
                </a:solidFill>
                <a:latin typeface="Bahnschrift SemiLight" panose="020B0502040204020203" pitchFamily="34" charset="0"/>
              </a:rPr>
              <a:t>Кандидат юридичних наук, доцент</a:t>
            </a:r>
          </a:p>
          <a:p>
            <a:pPr>
              <a:spcAft>
                <a:spcPts val="1800"/>
              </a:spcAft>
              <a:buClr>
                <a:srgbClr val="800000"/>
              </a:buClr>
              <a:buSzPct val="100000"/>
              <a:buNone/>
            </a:pPr>
            <a:r>
              <a:rPr lang="uk-U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Light" panose="020B0502040204020203" pitchFamily="34" charset="0"/>
              </a:rPr>
              <a:t>Гель Андрій Павлович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73AE20-7176-492C-A8BB-BDCCD92EE2D5}"/>
              </a:ext>
            </a:extLst>
          </p:cNvPr>
          <p:cNvSpPr txBox="1"/>
          <p:nvPr/>
        </p:nvSpPr>
        <p:spPr>
          <a:xfrm>
            <a:off x="647458" y="3072039"/>
            <a:ext cx="6445577" cy="1123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Aft>
                <a:spcPts val="1800"/>
              </a:spcAft>
              <a:buClr>
                <a:srgbClr val="800000"/>
              </a:buClr>
            </a:pPr>
            <a:r>
              <a:rPr lang="uk-UA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Кандидат економічних наук, доцент</a:t>
            </a:r>
          </a:p>
          <a:p>
            <a:pPr marL="342900" lvl="0" indent="-342900">
              <a:spcAft>
                <a:spcPts val="1800"/>
              </a:spcAft>
              <a:buClr>
                <a:srgbClr val="800000"/>
              </a:buClr>
            </a:pPr>
            <a:r>
              <a:rPr lang="uk-UA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Жарлінська Раїса Григорівна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A8F4F31-98D3-4C30-9649-C88E7E1962D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94" r="17103" b="4605"/>
          <a:stretch/>
        </p:blipFill>
        <p:spPr>
          <a:xfrm>
            <a:off x="8671810" y="1912633"/>
            <a:ext cx="3520189" cy="4945367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80A1C17-B90D-46D6-89FE-0B0D18338D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609" y="2510347"/>
            <a:ext cx="4945367" cy="4945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15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Скачать 1920x1080 зеленый, цвет, фон, однотонный, минимализм обои, картинки  full hd, hdtv, fhd, 1080p">
            <a:extLst>
              <a:ext uri="{FF2B5EF4-FFF2-40B4-BE49-F238E27FC236}">
                <a16:creationId xmlns:a16="http://schemas.microsoft.com/office/drawing/2014/main" id="{17214285-AEA3-4CD2-AE36-6445593A8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965A265-E682-4DB4-8556-111E3EAFC3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3004" y="329938"/>
            <a:ext cx="6858000" cy="6858000"/>
          </a:xfrm>
          <a:prstGeom prst="rect">
            <a:avLst/>
          </a:prstGeom>
        </p:spPr>
      </p:pic>
      <p:pic>
        <p:nvPicPr>
          <p:cNvPr id="18" name="Picture 6" descr="взрыв диалог коммерческая сессия пузырьковая фигурка PNG , диалог, сессия  пузырь, разговор PNG рисунок для бесплатной загрузки">
            <a:extLst>
              <a:ext uri="{FF2B5EF4-FFF2-40B4-BE49-F238E27FC236}">
                <a16:creationId xmlns:a16="http://schemas.microsoft.com/office/drawing/2014/main" id="{FAAB1EF8-3642-4ACB-AAA2-02F922D37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625" b="94063" l="10000" r="90000">
                        <a14:foregroundMark x1="51563" y1="10156" x2="60000" y2="5781"/>
                        <a14:foregroundMark x1="68281" y1="24219" x2="52812" y2="59531"/>
                        <a14:foregroundMark x1="65625" y1="29844" x2="25781" y2="39844"/>
                        <a14:foregroundMark x1="47031" y1="18281" x2="32656" y2="30781"/>
                        <a14:foregroundMark x1="32656" y1="30781" x2="50469" y2="62344"/>
                        <a14:foregroundMark x1="50469" y1="62344" x2="66875" y2="55781"/>
                        <a14:foregroundMark x1="61875" y1="22344" x2="74219" y2="35625"/>
                        <a14:foregroundMark x1="74219" y1="35625" x2="65000" y2="72188"/>
                        <a14:foregroundMark x1="65000" y1="72188" x2="42500" y2="79375"/>
                        <a14:foregroundMark x1="42500" y1="79375" x2="37188" y2="74688"/>
                        <a14:foregroundMark x1="57188" y1="85625" x2="69844" y2="82813"/>
                        <a14:foregroundMark x1="69844" y1="82813" x2="86094" y2="67500"/>
                        <a14:foregroundMark x1="86094" y1="67500" x2="89531" y2="54531"/>
                        <a14:foregroundMark x1="89531" y1="54531" x2="84219" y2="39219"/>
                        <a14:foregroundMark x1="84063" y1="35938" x2="74219" y2="25625"/>
                        <a14:foregroundMark x1="74219" y1="25625" x2="42344" y2="15313"/>
                        <a14:foregroundMark x1="42344" y1="15313" x2="30156" y2="19063"/>
                        <a14:foregroundMark x1="55625" y1="17969" x2="41406" y2="17813"/>
                        <a14:foregroundMark x1="41406" y1="17813" x2="21406" y2="28438"/>
                        <a14:foregroundMark x1="21406" y1="28438" x2="20156" y2="51719"/>
                        <a14:foregroundMark x1="20156" y1="51719" x2="34219" y2="63594"/>
                        <a14:foregroundMark x1="34219" y1="63594" x2="38438" y2="64375"/>
                        <a14:foregroundMark x1="20625" y1="26719" x2="16406" y2="37656"/>
                        <a14:foregroundMark x1="16406" y1="37656" x2="19531" y2="61250"/>
                        <a14:foregroundMark x1="19531" y1="61250" x2="33281" y2="73594"/>
                        <a14:foregroundMark x1="33281" y1="73594" x2="36094" y2="74375"/>
                        <a14:foregroundMark x1="40156" y1="87969" x2="37995" y2="89266"/>
                        <a14:backgroundMark x1="30781" y1="92656" x2="32031" y2="91094"/>
                        <a14:backgroundMark x1="32969" y1="89375" x2="33906" y2="87813"/>
                        <a14:backgroundMark x1="33125" y1="89063" x2="28750" y2="94844"/>
                        <a14:backgroundMark x1="37344" y1="89375" x2="31875" y2="95469"/>
                        <a14:backgroundMark x1="36406" y1="89844" x2="38438" y2="882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794563">
            <a:off x="2030274" y="136104"/>
            <a:ext cx="5278086" cy="5278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BD5D9B35-6751-4DDC-ADA9-DEA06E0AF561}"/>
              </a:ext>
            </a:extLst>
          </p:cNvPr>
          <p:cNvSpPr txBox="1"/>
          <p:nvPr/>
        </p:nvSpPr>
        <p:spPr>
          <a:xfrm>
            <a:off x="2476892" y="1721732"/>
            <a:ext cx="394276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70C0"/>
                </a:solidFill>
                <a:latin typeface="Bahnschrift SemiLight" panose="020B0502040204020203" pitchFamily="34" charset="0"/>
              </a:rPr>
              <a:t>Чекаю усіх свідомих та несвідомих студентів для</a:t>
            </a:r>
          </a:p>
          <a:p>
            <a:pPr algn="ctr"/>
            <a:r>
              <a:rPr lang="uk-UA" sz="2400" b="1" dirty="0">
                <a:solidFill>
                  <a:srgbClr val="0070C0"/>
                </a:solidFill>
                <a:latin typeface="Bahnschrift SemiLight" panose="020B0502040204020203" pitchFamily="34" charset="0"/>
              </a:rPr>
              <a:t>нашого подальшого плідного спілкування. </a:t>
            </a:r>
          </a:p>
        </p:txBody>
      </p:sp>
    </p:spTree>
    <p:extLst>
      <p:ext uri="{BB962C8B-B14F-4D97-AF65-F5344CB8AC3E}">
        <p14:creationId xmlns:p14="http://schemas.microsoft.com/office/powerpoint/2010/main" val="3042013208"/>
      </p:ext>
    </p:extLst>
  </p:cSld>
  <p:clrMapOvr>
    <a:masterClrMapping/>
  </p:clrMapOvr>
</p:sld>
</file>

<file path=ppt/theme/theme1.xml><?xml version="1.0" encoding="utf-8"?>
<a:theme xmlns:a="http://schemas.openxmlformats.org/drawingml/2006/main" name="Місто">
  <a:themeElements>
    <a:clrScheme name="Місто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Міст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істо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Місто</Template>
  <TotalTime>211</TotalTime>
  <Words>432</Words>
  <Application>Microsoft Office PowerPoint</Application>
  <PresentationFormat>Широкий екран</PresentationFormat>
  <Paragraphs>38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Arial</vt:lpstr>
      <vt:lpstr>Bahnschrift SemiLight</vt:lpstr>
      <vt:lpstr>Calibri Light</vt:lpstr>
      <vt:lpstr>Courier New</vt:lpstr>
      <vt:lpstr>Times New Roman</vt:lpstr>
      <vt:lpstr>Wingdings</vt:lpstr>
      <vt:lpstr>Місто</vt:lpstr>
      <vt:lpstr>АНОТАЦІЯ ВИБІРКОВОЇ       ДИСЦИПЛІНИ  Захист прав та інтересів медичних та фармацевтичних працівників. Юридична відповідальність у сфері професійної діяльності  для студентів 5 курсу спеціальностей:  222 «Медицина» (ВК 5.9); 228 «Педіатрія» (ВК 5.4); 225 «Медична психологія» (ВК 5.3),  226 «Фармація, промислова фармація» (ВК 47).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АНОТАЦІЯ ВИБІРКОВОЇ       ДИСЦИПЛІНИ  ВК 5.9. Захист прав та інтересів медичних та фармацевтичних працівників. Юридична відповідальність у сфері професійної діяльності  для студентів 5 курсу спеціальності  222 «Медицина»</dc:title>
  <dc:creator>Міськова Катерина Романівна</dc:creator>
  <cp:lastModifiedBy>Patanatomy User 10</cp:lastModifiedBy>
  <cp:revision>39</cp:revision>
  <dcterms:created xsi:type="dcterms:W3CDTF">2022-06-09T12:46:40Z</dcterms:created>
  <dcterms:modified xsi:type="dcterms:W3CDTF">2022-12-05T08:34:10Z</dcterms:modified>
</cp:coreProperties>
</file>