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1348" autoAdjust="0"/>
    <p:restoredTop sz="94660"/>
  </p:normalViewPr>
  <p:slideViewPr>
    <p:cSldViewPr snapToGrid="0">
      <p:cViewPr varScale="1">
        <p:scale>
          <a:sx n="96" d="100"/>
          <a:sy n="96" d="100"/>
        </p:scale>
        <p:origin x="176" y="6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D0649-8A95-4E43-9C06-90EB8CF6FE2D}" type="datetimeFigureOut">
              <a:rPr lang="en-US"/>
              <a:pPr>
                <a:defRPr/>
              </a:pPr>
              <a:t>7/12/26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2DE2FB-BA41-413B-9DD5-1421AE5D51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8CE085-FD6F-47B2-9225-97C4C53AA242}" type="datetimeFigureOut">
              <a:rPr lang="en-US"/>
              <a:pPr>
                <a:defRPr/>
              </a:pPr>
              <a:t>7/12/26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84A4E3-F5F8-4ABF-B864-1F6A161703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62CFF0-82A6-4227-BE5E-163C2DB0E271}" type="datetimeFigureOut">
              <a:rPr lang="en-US"/>
              <a:pPr>
                <a:defRPr/>
              </a:pPr>
              <a:t>7/12/26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BC8A8E-6C9B-4E0B-B566-F5F6AE58D7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61B1FD-8594-4760-AEA6-F2AEA1BA102B}" type="datetimeFigureOut">
              <a:rPr lang="en-US"/>
              <a:pPr>
                <a:defRPr/>
              </a:pPr>
              <a:t>7/12/26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D760D1-22CA-4EBD-B51A-781A2EFA9D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434C0-879E-4C2B-94EA-FEF11762C556}" type="datetimeFigureOut">
              <a:rPr lang="en-US"/>
              <a:pPr>
                <a:defRPr/>
              </a:pPr>
              <a:t>7/12/26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D84610-DA00-4106-92B2-33B1E1F725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24EC2C-CB3A-45F8-A4BC-BB25CA86F733}" type="datetimeFigureOut">
              <a:rPr lang="en-US"/>
              <a:pPr>
                <a:defRPr/>
              </a:pPr>
              <a:t>7/12/26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51EC54-5248-4382-B053-2BF974DC01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475735-C60D-479C-B64D-1BED0EE911F7}" type="datetimeFigureOut">
              <a:rPr lang="en-US"/>
              <a:pPr>
                <a:defRPr/>
              </a:pPr>
              <a:t>7/12/26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8CC66F-A1CD-453A-AB8C-B37B52805D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/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1E731E-1709-43A3-B606-F874AA1670FE}" type="datetimeFigureOut">
              <a:rPr lang="en-US"/>
              <a:pPr>
                <a:defRPr/>
              </a:pPr>
              <a:t>7/12/26</a:t>
            </a:fld>
            <a:endParaRPr lang="en-US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 dirty="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5CCC3A-DD18-42FB-A2E8-5B414B1C36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pPr>
              <a:defRPr/>
            </a:pPr>
            <a:fld id="{CF5842F3-744F-43FE-9606-C4DA0866B84A}" type="datetimeFigureOut">
              <a:rPr lang="en-US"/>
              <a:pPr>
                <a:defRPr/>
              </a:pPr>
              <a:t>7/12/26</a:t>
            </a:fld>
            <a:endParaRPr lang="en-US"/>
          </a:p>
        </p:txBody>
      </p:sp>
      <p:sp>
        <p:nvSpPr>
          <p:cNvPr id="6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 dirty="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682BAA-9C70-4AA1-BBA5-D2D7690357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34D854-88EE-4CBA-8158-47813CD244C9}" type="datetimeFigureOut">
              <a:rPr lang="en-US"/>
              <a:pPr>
                <a:defRPr/>
              </a:pPr>
              <a:t>7/12/26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EE54E-1513-4859-8AB9-5DE44E51A9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C7ED48-1789-4A2F-99CF-9103C4E28670}" type="datetimeFigureOut">
              <a:rPr lang="en-US"/>
              <a:pPr>
                <a:defRPr/>
              </a:pPr>
              <a:t>7/12/26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1310A-22F4-4842-8296-86E40026AE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0438" y="965200"/>
            <a:ext cx="7731125" cy="118745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230438" y="2638425"/>
            <a:ext cx="7731125" cy="310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613" y="6238875"/>
            <a:ext cx="2754312" cy="3238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 dirty="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9D1A0ED-A589-49E7-AAE7-979B8CC8C46A}" type="datetimeFigureOut">
              <a:rPr lang="en-US"/>
              <a:pPr>
                <a:defRPr/>
              </a:pPr>
              <a:t>7/12/26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5700"/>
            <a:ext cx="5900738" cy="3206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50" dirty="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488" y="6218238"/>
            <a:ext cx="366712" cy="365125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 spc="0" baseline="0" dirty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8C86FBE-93AE-4A06-9ECE-1AAAB22774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6" r:id="rId2"/>
    <p:sldLayoutId id="2147483705" r:id="rId3"/>
    <p:sldLayoutId id="2147483704" r:id="rId4"/>
    <p:sldLayoutId id="2147483703" r:id="rId5"/>
    <p:sldLayoutId id="2147483702" r:id="rId6"/>
    <p:sldLayoutId id="2147483701" r:id="rId7"/>
    <p:sldLayoutId id="2147483708" r:id="rId8"/>
    <p:sldLayoutId id="2147483709" r:id="rId9"/>
    <p:sldLayoutId id="2147483700" r:id="rId10"/>
    <p:sldLayoutId id="2147483699" r:id="rId11"/>
  </p:sldLayoutIdLst>
  <p:hf sldNum="0" hdr="0" ftr="0" dt="0"/>
  <p:txStyles>
    <p:titleStyle>
      <a:lvl1pPr algn="ctr" rtl="0" fontAlgn="base">
        <a:lnSpc>
          <a:spcPct val="90000"/>
        </a:lnSpc>
        <a:spcBef>
          <a:spcPct val="0"/>
        </a:spcBef>
        <a:spcAft>
          <a:spcPct val="0"/>
        </a:spcAft>
        <a:defRPr sz="2800" kern="1200" cap="all" spc="200">
          <a:solidFill>
            <a:srgbClr val="262626"/>
          </a:solidFill>
          <a:latin typeface="+mj-lt"/>
          <a:ea typeface="+mj-ea"/>
          <a:cs typeface="+mj-cs"/>
        </a:defRPr>
      </a:lvl1pPr>
      <a:lvl2pPr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2pPr>
      <a:lvl3pPr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3pPr>
      <a:lvl4pPr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4pPr>
      <a:lvl5pPr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9pPr>
    </p:titleStyle>
    <p:bodyStyle>
      <a:lvl1pPr marL="228600" indent="-228600" algn="l" rtl="0" fontAlgn="base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kern="1200">
          <a:solidFill>
            <a:srgbClr val="262626"/>
          </a:solidFill>
          <a:latin typeface="+mn-lt"/>
          <a:ea typeface="+mn-ea"/>
          <a:cs typeface="+mn-cs"/>
        </a:defRPr>
      </a:lvl1pPr>
      <a:lvl2pPr marL="457200" indent="-228600" algn="l" rtl="0" fontAlgn="base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2pPr>
      <a:lvl3pPr marL="685800" indent="-228600" algn="l" rtl="0" fontAlgn="base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3pPr>
      <a:lvl4pPr marL="914400" indent="-228600" algn="l" rtl="0" fontAlgn="base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1143000" indent="-228600" algn="l" rtl="0" fontAlgn="base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Прямоугольник 9"/>
          <p:cNvSpPr>
            <a:spLocks noChangeArrowheads="1"/>
          </p:cNvSpPr>
          <p:nvPr/>
        </p:nvSpPr>
        <p:spPr bwMode="auto">
          <a:xfrm>
            <a:off x="3044825" y="244475"/>
            <a:ext cx="7107238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Вінницький національний медичний університет </a:t>
            </a:r>
          </a:p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ім. М.І. Пирогова МОЗ України</a:t>
            </a:r>
          </a:p>
          <a:p>
            <a:pPr algn="ctr"/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ru-RU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КАФЕДРА </a:t>
            </a:r>
            <a:r>
              <a:rPr lang="ru-RU" sz="2400">
                <a:solidFill>
                  <a:srgbClr val="002060"/>
                </a:solidFill>
                <a:cs typeface="Calibri" pitchFamily="34" charset="0"/>
              </a:rPr>
              <a:t>МІКРОБІОЛОГІЇ</a:t>
            </a:r>
          </a:p>
        </p:txBody>
      </p:sp>
      <p:sp>
        <p:nvSpPr>
          <p:cNvPr id="13315" name="Прямоугольник 12"/>
          <p:cNvSpPr>
            <a:spLocks noChangeArrowheads="1"/>
          </p:cNvSpPr>
          <p:nvPr/>
        </p:nvSpPr>
        <p:spPr bwMode="auto">
          <a:xfrm>
            <a:off x="2079625" y="4362450"/>
            <a:ext cx="7859713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22</a:t>
            </a:r>
            <a:r>
              <a:rPr lang="en-US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8</a:t>
            </a:r>
            <a:r>
              <a:rPr lang="uk-UA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ПЕДІАТРІЯ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22 ОХОРОНА ЗДОРОВ’Я 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«ПЕДІАТРІЯ</a:t>
            </a:r>
            <a:r>
              <a:rPr lang="uk-UA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4413" y="2430463"/>
            <a:ext cx="7772400" cy="14700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ru-RU" b="1" cap="none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ВК </a:t>
            </a:r>
            <a:r>
              <a:rPr lang="ru-RU" b="1" cap="none">
                <a:solidFill>
                  <a:srgbClr val="C00000"/>
                </a:solidFill>
                <a:latin typeface="Arial" charset="0"/>
                <a:cs typeface="Calibri" pitchFamily="34" charset="0"/>
              </a:rPr>
              <a:t>3.2</a:t>
            </a:r>
            <a:r>
              <a:rPr lang="ru-RU" b="1" cap="none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. </a:t>
            </a:r>
            <a:r>
              <a:rPr lang="ru-RU" b="1" cap="none">
                <a:solidFill>
                  <a:srgbClr val="C00000"/>
                </a:solidFill>
                <a:latin typeface="Arial" charset="0"/>
                <a:cs typeface="Calibri" pitchFamily="34" charset="0"/>
              </a:rPr>
              <a:t>ІНФЕКЦІЙНА ІМУНОЛОГІЯ</a:t>
            </a:r>
            <a:endParaRPr lang="uk-UA" b="1" cap="none">
              <a:solidFill>
                <a:srgbClr val="C00000"/>
              </a:solidFill>
              <a:latin typeface="Arial" charset="0"/>
              <a:cs typeface="Calibri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1D582F4-8D32-F674-8407-9FF826D62A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920" y="368135"/>
            <a:ext cx="1692771" cy="169277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5886" y="395289"/>
            <a:ext cx="9160102" cy="1139598"/>
          </a:xfrm>
        </p:spPr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uk-UA" b="1" cap="none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ПАСПОРТ ОСВІТНЬОГО КОМПОНЕНТА </a:t>
            </a:r>
            <a:br>
              <a:rPr lang="uk-UA" b="1" cap="none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br>
              <a:rPr lang="uk-UA" b="1" cap="none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b="1" cap="none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ВК 3.2 «ІНФЕКЦІЙНА ІМУНОЛОГІЯ»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749424"/>
            <a:ext cx="11728450" cy="4814661"/>
          </a:xfrm>
        </p:spPr>
        <p:txBody>
          <a:bodyPr>
            <a:noAutofit/>
          </a:bodyPr>
          <a:lstStyle/>
          <a:p>
            <a:r>
              <a:rPr lang="uk-UA" sz="2800" b="1" dirty="0">
                <a:latin typeface="Calibri" pitchFamily="34" charset="0"/>
                <a:cs typeface="Calibri" pitchFamily="34" charset="0"/>
              </a:rPr>
              <a:t>Спеціальність: </a:t>
            </a:r>
            <a:r>
              <a:rPr lang="uk-UA" sz="2800" dirty="0">
                <a:latin typeface="Calibri" pitchFamily="34" charset="0"/>
                <a:cs typeface="Calibri" pitchFamily="34" charset="0"/>
              </a:rPr>
              <a:t>228 Педіатрія</a:t>
            </a:r>
          </a:p>
          <a:p>
            <a:r>
              <a:rPr lang="uk-UA" sz="2800" b="1" dirty="0">
                <a:latin typeface="Calibri" pitchFamily="34" charset="0"/>
                <a:cs typeface="Calibri" pitchFamily="34" charset="0"/>
              </a:rPr>
              <a:t>Курс: </a:t>
            </a:r>
            <a:r>
              <a:rPr lang="uk-UA" sz="2800" dirty="0">
                <a:latin typeface="Arial" charset="0"/>
                <a:cs typeface="Calibri" pitchFamily="34" charset="0"/>
              </a:rPr>
              <a:t>3</a:t>
            </a:r>
            <a:r>
              <a:rPr lang="uk-UA" sz="2800" dirty="0">
                <a:latin typeface="Calibri" pitchFamily="34" charset="0"/>
                <a:cs typeface="Calibri" pitchFamily="34" charset="0"/>
              </a:rPr>
              <a:t>-й</a:t>
            </a:r>
          </a:p>
          <a:p>
            <a:r>
              <a:rPr lang="uk-UA" sz="2800" b="1" dirty="0">
                <a:latin typeface="Calibri" pitchFamily="34" charset="0"/>
                <a:cs typeface="Calibri" pitchFamily="34" charset="0"/>
              </a:rPr>
              <a:t>Кредити: </a:t>
            </a:r>
            <a:r>
              <a:rPr lang="uk-UA" sz="2800" dirty="0">
                <a:latin typeface="Calibri" pitchFamily="34" charset="0"/>
                <a:cs typeface="Calibri" pitchFamily="34" charset="0"/>
              </a:rPr>
              <a:t>3,0</a:t>
            </a:r>
          </a:p>
          <a:p>
            <a:r>
              <a:rPr lang="uk-UA" sz="2800" b="1" dirty="0">
                <a:latin typeface="Calibri" pitchFamily="34" charset="0"/>
                <a:cs typeface="Calibri" pitchFamily="34" charset="0"/>
              </a:rPr>
              <a:t>Форма контролю: </a:t>
            </a:r>
            <a:r>
              <a:rPr lang="uk-UA" sz="2800" dirty="0">
                <a:latin typeface="Calibri" pitchFamily="34" charset="0"/>
                <a:cs typeface="Calibri" pitchFamily="34" charset="0"/>
              </a:rPr>
              <a:t>залік</a:t>
            </a:r>
          </a:p>
          <a:p>
            <a:r>
              <a:rPr lang="uk-UA" sz="2800" b="1" dirty="0">
                <a:latin typeface="Calibri" pitchFamily="34" charset="0"/>
                <a:cs typeface="Calibri" pitchFamily="34" charset="0"/>
              </a:rPr>
              <a:t>Мова: </a:t>
            </a:r>
            <a:r>
              <a:rPr lang="uk-UA" sz="2800" dirty="0">
                <a:latin typeface="Calibri" pitchFamily="34" charset="0"/>
                <a:cs typeface="Calibri" pitchFamily="34" charset="0"/>
              </a:rPr>
              <a:t>українська, англійська</a:t>
            </a:r>
          </a:p>
          <a:p>
            <a:pPr algn="just"/>
            <a:r>
              <a:rPr lang="uk-UA" sz="2800" b="1" dirty="0" err="1">
                <a:latin typeface="Calibri" pitchFamily="34" charset="0"/>
                <a:cs typeface="Calibri" pitchFamily="34" charset="0"/>
              </a:rPr>
              <a:t>Пререквізити</a:t>
            </a:r>
            <a:r>
              <a:rPr lang="uk-UA" sz="2800" b="1" dirty="0">
                <a:latin typeface="Calibri" pitchFamily="34" charset="0"/>
                <a:cs typeface="Calibri" pitchFamily="34" charset="0"/>
              </a:rPr>
              <a:t>:</a:t>
            </a:r>
            <a:r>
              <a:rPr lang="uk-UA" sz="2800" b="1" dirty="0">
                <a:latin typeface="Arial" charset="0"/>
                <a:cs typeface="Calibri" pitchFamily="34" charset="0"/>
              </a:rPr>
              <a:t> </a:t>
            </a:r>
            <a:r>
              <a:rPr lang="uk-UA" sz="2400" dirty="0">
                <a:latin typeface="Calibri" pitchFamily="34" charset="0"/>
                <a:ea typeface="Arial Unicode MS" pitchFamily="34" charset="-128"/>
                <a:cs typeface="Arial Unicode MS" pitchFamily="34" charset="-128"/>
              </a:rPr>
              <a:t>базові знання з </a:t>
            </a:r>
            <a:r>
              <a:rPr lang="ru-UA" sz="2400" dirty="0"/>
              <a:t>медичної біології, медичної та біологічної фізики, біологічної та біоорганічної хімії, анатомії людини, гістології, цитології та ембріології, латинської мови, історії медицини, філософії </a:t>
            </a:r>
            <a:endParaRPr lang="uk-UA" sz="2400" dirty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25" y="755650"/>
            <a:ext cx="5018088" cy="15335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uk-UA" sz="3200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ЧОМУ ВАРТО ОБРАТИ ЦЕЙ КУРС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25" y="2651125"/>
            <a:ext cx="5462588" cy="3905250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КЛЮЧОВА ПЕРЕВАГА:</a:t>
            </a:r>
          </a:p>
          <a:p>
            <a:pPr marL="0" indent="0">
              <a:buFont typeface="Arial" charset="0"/>
              <a:buNone/>
            </a:pPr>
            <a:r>
              <a:rPr lang="uk-UA" sz="2400"/>
              <a:t>цілісні, глибокі, ґрунтовні </a:t>
            </a:r>
            <a:r>
              <a:rPr lang="uk-UA" sz="2400" i="1"/>
              <a:t>знання про формування протибактеріального, антитоксичного, противірусного, протигрибкового, антипротозойного імунітету</a:t>
            </a:r>
            <a:r>
              <a:rPr lang="uk-UA" sz="2400"/>
              <a:t>  здобувачі вищої освіти можуть отримати </a:t>
            </a:r>
            <a:r>
              <a:rPr lang="uk-UA" sz="2400" u="sng"/>
              <a:t>лише на кафедрі мікробіології, імунології, вірусології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280150" y="307975"/>
            <a:ext cx="5621338" cy="6203950"/>
          </a:xfrm>
        </p:spPr>
        <p:txBody>
          <a:bodyPr/>
          <a:lstStyle/>
          <a:p>
            <a:pPr marL="266700" indent="-266700" algn="l">
              <a:lnSpc>
                <a:spcPct val="90000"/>
              </a:lnSpc>
            </a:pPr>
            <a:r>
              <a:rPr lang="uk-UA" sz="2400" dirty="0"/>
              <a:t>Курс рекомендується до вивчення всім здобувачам освіти, а також </a:t>
            </a:r>
            <a:r>
              <a:rPr lang="uk-UA" sz="2400" b="1" dirty="0"/>
              <a:t>тим, хто прагне </a:t>
            </a:r>
          </a:p>
          <a:p>
            <a:pPr marL="266700" indent="-266700" algn="just">
              <a:lnSpc>
                <a:spcPct val="90000"/>
              </a:lnSpc>
              <a:buFont typeface="Arial" charset="0"/>
              <a:buChar char="•"/>
            </a:pPr>
            <a:r>
              <a:rPr lang="uk-UA" sz="2400" dirty="0"/>
              <a:t>розширити свої знання з основ інфекційної патології,</a:t>
            </a:r>
          </a:p>
          <a:p>
            <a:pPr marL="266700" indent="-266700" algn="l">
              <a:lnSpc>
                <a:spcPct val="90000"/>
              </a:lnSpc>
              <a:buFont typeface="Arial" charset="0"/>
              <a:buChar char="•"/>
            </a:pPr>
            <a:r>
              <a:rPr lang="uk-UA" sz="2400" dirty="0"/>
              <a:t>використовувати набуті знання, практичні навички в галузі медицини для дослідження </a:t>
            </a:r>
            <a:r>
              <a:rPr lang="uk-UA" sz="2400" dirty="0" err="1"/>
              <a:t>протиінфекційного</a:t>
            </a:r>
            <a:r>
              <a:rPr lang="uk-UA" sz="2400" dirty="0"/>
              <a:t> захисту</a:t>
            </a:r>
          </a:p>
          <a:p>
            <a:pPr marL="266700" indent="-266700" algn="l">
              <a:lnSpc>
                <a:spcPct val="90000"/>
              </a:lnSpc>
            </a:pPr>
            <a:r>
              <a:rPr lang="en-US" sz="2400" dirty="0"/>
              <a:t>		</a:t>
            </a:r>
            <a:r>
              <a:rPr lang="uk-UA" sz="2400" dirty="0"/>
              <a:t>- в лікуванні, </a:t>
            </a:r>
          </a:p>
          <a:p>
            <a:pPr marL="266700" indent="-266700" algn="l">
              <a:lnSpc>
                <a:spcPct val="90000"/>
              </a:lnSpc>
            </a:pPr>
            <a:r>
              <a:rPr lang="en-US" sz="2400" dirty="0"/>
              <a:t>		</a:t>
            </a:r>
            <a:r>
              <a:rPr lang="uk-UA" sz="2400" dirty="0"/>
              <a:t>- діагностиці,</a:t>
            </a:r>
          </a:p>
          <a:p>
            <a:pPr marL="266700" indent="-266700" algn="l">
              <a:lnSpc>
                <a:spcPct val="90000"/>
              </a:lnSpc>
            </a:pPr>
            <a:r>
              <a:rPr lang="en-US" sz="2400" dirty="0"/>
              <a:t>		</a:t>
            </a:r>
            <a:r>
              <a:rPr lang="uk-UA" sz="2400" dirty="0"/>
              <a:t>- профілактиці інфекційних </a:t>
            </a:r>
            <a:r>
              <a:rPr lang="en-US" sz="2400" dirty="0"/>
              <a:t>	</a:t>
            </a:r>
            <a:r>
              <a:rPr lang="uk-UA" sz="2400" dirty="0"/>
              <a:t>захворювань, гнійно-запальних </a:t>
            </a:r>
            <a:r>
              <a:rPr lang="en-US" sz="2400" dirty="0"/>
              <a:t>	</a:t>
            </a:r>
            <a:r>
              <a:rPr lang="uk-UA" sz="2400" dirty="0"/>
              <a:t>процесів.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538" y="2071688"/>
            <a:ext cx="4837112" cy="187007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Autofit/>
          </a:bodyPr>
          <a:lstStyle/>
          <a:p>
            <a:r>
              <a:rPr lang="uk-UA" sz="4000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ЩО ВИ БУДЕТЕ ВИВЧАТИ</a:t>
            </a:r>
          </a:p>
        </p:txBody>
      </p:sp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6461125" y="804863"/>
            <a:ext cx="5280025" cy="5248275"/>
          </a:xfrm>
        </p:spPr>
        <p:txBody>
          <a:bodyPr>
            <a:normAutofit/>
          </a:bodyPr>
          <a:lstStyle/>
          <a:p>
            <a:r>
              <a:rPr lang="uk-UA" sz="2000" dirty="0">
                <a:solidFill>
                  <a:srgbClr val="262626"/>
                </a:solidFill>
                <a:latin typeface="Arial" charset="0"/>
              </a:rPr>
              <a:t>механізми </a:t>
            </a:r>
            <a:r>
              <a:rPr lang="uk-UA" sz="2000" dirty="0" err="1">
                <a:solidFill>
                  <a:srgbClr val="262626"/>
                </a:solidFill>
                <a:latin typeface="Arial" charset="0"/>
              </a:rPr>
              <a:t>протиінфекційного</a:t>
            </a:r>
            <a:r>
              <a:rPr lang="uk-UA" sz="2000" dirty="0">
                <a:solidFill>
                  <a:srgbClr val="262626"/>
                </a:solidFill>
                <a:latin typeface="Arial" charset="0"/>
              </a:rPr>
              <a:t> імунітету різних вікових груп; </a:t>
            </a:r>
          </a:p>
          <a:p>
            <a:r>
              <a:rPr lang="uk-UA" sz="2000" dirty="0">
                <a:solidFill>
                  <a:srgbClr val="262626"/>
                </a:solidFill>
                <a:latin typeface="Arial" charset="0"/>
              </a:rPr>
              <a:t>розвиток імунної відповіді при гострих, хронічних інфекційних захворюваннях, гнійно-запальних процесах, зумовлених патогенними та умовно-патогенними мікроорганізмами; </a:t>
            </a:r>
          </a:p>
          <a:p>
            <a:r>
              <a:rPr lang="uk-UA" sz="2000" dirty="0">
                <a:solidFill>
                  <a:srgbClr val="262626"/>
                </a:solidFill>
                <a:latin typeface="Arial" charset="0"/>
              </a:rPr>
              <a:t>принципи використання серологічних, </a:t>
            </a:r>
            <a:r>
              <a:rPr lang="uk-UA" sz="2000" dirty="0" err="1">
                <a:solidFill>
                  <a:srgbClr val="262626"/>
                </a:solidFill>
                <a:latin typeface="Arial" charset="0"/>
              </a:rPr>
              <a:t>імунохімічних</a:t>
            </a:r>
            <a:r>
              <a:rPr lang="uk-UA" sz="2000" dirty="0">
                <a:solidFill>
                  <a:srgbClr val="262626"/>
                </a:solidFill>
                <a:latin typeface="Arial" charset="0"/>
              </a:rPr>
              <a:t>, </a:t>
            </a:r>
            <a:r>
              <a:rPr lang="uk-UA" sz="2000" dirty="0" err="1">
                <a:solidFill>
                  <a:srgbClr val="262626"/>
                </a:solidFill>
                <a:latin typeface="Arial" charset="0"/>
              </a:rPr>
              <a:t>імунохроматографічного</a:t>
            </a:r>
            <a:r>
              <a:rPr lang="uk-UA" sz="2000" dirty="0">
                <a:solidFill>
                  <a:srgbClr val="262626"/>
                </a:solidFill>
                <a:latin typeface="Arial" charset="0"/>
              </a:rPr>
              <a:t>, алергічного методів для діагностики інфекційних захворювань, оцінки показників імунітету організму, трактування отриманих результатів, інтерпретування їх діагностичної цінності.</a:t>
            </a:r>
            <a:endParaRPr lang="uk-UA" sz="2000" dirty="0">
              <a:solidFill>
                <a:srgbClr val="262626"/>
              </a:solidFill>
              <a:latin typeface="Gill Sans MT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1692275"/>
            <a:ext cx="4879975" cy="2914650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35663" y="230188"/>
            <a:ext cx="5600700" cy="6342062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r>
              <a:rPr lang="uk-UA" sz="2400" dirty="0">
                <a:solidFill>
                  <a:srgbClr val="262626"/>
                </a:solidFill>
                <a:latin typeface="Arial" charset="0"/>
              </a:rPr>
              <a:t>інтерпретувати результати серологічних реакцій (аглютинації, преципітації, зв’язування комплементу);</a:t>
            </a:r>
          </a:p>
          <a:p>
            <a:pPr>
              <a:lnSpc>
                <a:spcPct val="80000"/>
              </a:lnSpc>
            </a:pPr>
            <a:r>
              <a:rPr lang="uk-UA" sz="2400" dirty="0">
                <a:solidFill>
                  <a:srgbClr val="262626"/>
                </a:solidFill>
                <a:latin typeface="Arial" charset="0"/>
              </a:rPr>
              <a:t> аналізувати результати </a:t>
            </a:r>
            <a:r>
              <a:rPr lang="uk-UA" sz="2400" dirty="0" err="1">
                <a:solidFill>
                  <a:srgbClr val="262626"/>
                </a:solidFill>
                <a:latin typeface="Arial" charset="0"/>
              </a:rPr>
              <a:t>імунохімічних</a:t>
            </a:r>
            <a:r>
              <a:rPr lang="uk-UA" sz="2400" dirty="0">
                <a:solidFill>
                  <a:srgbClr val="262626"/>
                </a:solidFill>
                <a:latin typeface="Arial" charset="0"/>
              </a:rPr>
              <a:t> методів (РІФ, ІФА, </a:t>
            </a:r>
            <a:r>
              <a:rPr lang="uk-UA" sz="2400" dirty="0" err="1">
                <a:solidFill>
                  <a:srgbClr val="262626"/>
                </a:solidFill>
                <a:latin typeface="Arial" charset="0"/>
              </a:rPr>
              <a:t>імуноблотинг</a:t>
            </a:r>
            <a:r>
              <a:rPr lang="uk-UA" sz="2400" dirty="0">
                <a:solidFill>
                  <a:srgbClr val="262626"/>
                </a:solidFill>
                <a:latin typeface="Arial" charset="0"/>
              </a:rPr>
              <a:t>);</a:t>
            </a:r>
          </a:p>
          <a:p>
            <a:pPr>
              <a:lnSpc>
                <a:spcPct val="80000"/>
              </a:lnSpc>
            </a:pPr>
            <a:r>
              <a:rPr lang="uk-UA" sz="2400" dirty="0">
                <a:solidFill>
                  <a:srgbClr val="262626"/>
                </a:solidFill>
                <a:latin typeface="Arial" charset="0"/>
              </a:rPr>
              <a:t> інтерпретувати результати </a:t>
            </a:r>
            <a:r>
              <a:rPr lang="uk-UA" sz="2400" dirty="0" err="1">
                <a:solidFill>
                  <a:srgbClr val="262626"/>
                </a:solidFill>
                <a:latin typeface="Arial" charset="0"/>
              </a:rPr>
              <a:t>імунохроматографічних</a:t>
            </a:r>
            <a:r>
              <a:rPr lang="uk-UA" sz="2400" dirty="0">
                <a:solidFill>
                  <a:srgbClr val="262626"/>
                </a:solidFill>
                <a:latin typeface="Arial" charset="0"/>
              </a:rPr>
              <a:t> досліджень;</a:t>
            </a:r>
          </a:p>
          <a:p>
            <a:pPr>
              <a:lnSpc>
                <a:spcPct val="80000"/>
              </a:lnSpc>
            </a:pPr>
            <a:r>
              <a:rPr lang="uk-UA" sz="2400" dirty="0">
                <a:solidFill>
                  <a:srgbClr val="262626"/>
                </a:solidFill>
                <a:latin typeface="Arial" charset="0"/>
              </a:rPr>
              <a:t>оцінювати результати шкірно-алергічних проб;</a:t>
            </a:r>
          </a:p>
          <a:p>
            <a:pPr>
              <a:lnSpc>
                <a:spcPct val="80000"/>
              </a:lnSpc>
            </a:pPr>
            <a:r>
              <a:rPr lang="uk-UA" sz="2400" dirty="0">
                <a:solidFill>
                  <a:srgbClr val="262626"/>
                </a:solidFill>
                <a:latin typeface="Arial" charset="0"/>
              </a:rPr>
              <a:t>аналізувати показники імунного статусу організму;</a:t>
            </a:r>
          </a:p>
          <a:p>
            <a:pPr>
              <a:lnSpc>
                <a:spcPct val="80000"/>
              </a:lnSpc>
            </a:pPr>
            <a:r>
              <a:rPr lang="uk-UA" sz="2400" dirty="0">
                <a:solidFill>
                  <a:srgbClr val="262626"/>
                </a:solidFill>
                <a:latin typeface="Arial" charset="0"/>
              </a:rPr>
              <a:t>застосовувати імунологічні методи у діагностиці та моніторингу інфекційних захворювань;</a:t>
            </a:r>
          </a:p>
          <a:p>
            <a:pPr>
              <a:lnSpc>
                <a:spcPct val="80000"/>
              </a:lnSpc>
            </a:pPr>
            <a:r>
              <a:rPr lang="uk-UA" sz="2400" dirty="0">
                <a:solidFill>
                  <a:srgbClr val="262626"/>
                </a:solidFill>
                <a:latin typeface="Arial" charset="0"/>
              </a:rPr>
              <a:t>дотримуватися протиепідемічного режиму та правил асептики при роботі з біологічним матеріалом.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rmAutofit fontScale="90000"/>
          </a:bodyPr>
          <a:lstStyle/>
          <a:p>
            <a:r>
              <a:rPr lang="uk-UA" sz="2900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ПІДСУМКОВИЙ КОНТРОЛЬ</a:t>
            </a:r>
          </a:p>
        </p:txBody>
      </p:sp>
      <p:sp>
        <p:nvSpPr>
          <p:cNvPr id="18434" name="Content Placeholder 2"/>
          <p:cNvSpPr>
            <a:spLocks noGrp="1"/>
          </p:cNvSpPr>
          <p:nvPr>
            <p:ph idx="1"/>
          </p:nvPr>
        </p:nvSpPr>
        <p:spPr>
          <a:xfrm>
            <a:off x="792163" y="2130425"/>
            <a:ext cx="4816475" cy="2857500"/>
          </a:xfrm>
        </p:spPr>
        <p:txBody>
          <a:bodyPr/>
          <a:lstStyle/>
          <a:p>
            <a:r>
              <a:rPr lang="uk-UA" sz="2800" dirty="0">
                <a:latin typeface="Calibri" pitchFamily="34" charset="0"/>
                <a:cs typeface="Calibri" pitchFamily="34" charset="0"/>
              </a:rPr>
              <a:t>Лекції</a:t>
            </a:r>
          </a:p>
          <a:p>
            <a:r>
              <a:rPr lang="uk-UA" sz="2800" dirty="0">
                <a:latin typeface="Calibri" pitchFamily="34" charset="0"/>
                <a:cs typeface="Calibri" pitchFamily="34" charset="0"/>
              </a:rPr>
              <a:t>Практичні</a:t>
            </a:r>
            <a:r>
              <a:rPr lang="en-US" sz="2800" dirty="0">
                <a:latin typeface="Calibri" pitchFamily="34" charset="0"/>
                <a:cs typeface="Calibri" pitchFamily="34" charset="0"/>
              </a:rPr>
              <a:t> </a:t>
            </a:r>
            <a:r>
              <a:rPr lang="uk-UA" sz="2800" dirty="0">
                <a:latin typeface="Calibri" pitchFamily="34" charset="0"/>
                <a:cs typeface="Calibri" pitchFamily="34" charset="0"/>
              </a:rPr>
              <a:t>заняття</a:t>
            </a:r>
          </a:p>
          <a:p>
            <a:r>
              <a:rPr lang="uk-UA" sz="2800" dirty="0">
                <a:latin typeface="Calibri" pitchFamily="34" charset="0"/>
                <a:cs typeface="Calibri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itchFamily="34" charset="0"/>
                <a:cs typeface="Calibri" pitchFamily="34" charset="0"/>
              </a:rPr>
              <a:t>Індивідуальна робота</a:t>
            </a:r>
          </a:p>
        </p:txBody>
      </p:sp>
      <p:sp>
        <p:nvSpPr>
          <p:cNvPr id="18435" name="Прямоугольник 3"/>
          <p:cNvSpPr>
            <a:spLocks noChangeArrowheads="1"/>
          </p:cNvSpPr>
          <p:nvPr/>
        </p:nvSpPr>
        <p:spPr bwMode="auto">
          <a:xfrm>
            <a:off x="6710363" y="1974850"/>
            <a:ext cx="5081587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uk-UA" sz="28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Залік: </a:t>
            </a:r>
            <a:r>
              <a:rPr lang="uk-UA" sz="2800">
                <a:latin typeface="Calibri" pitchFamily="34" charset="0"/>
                <a:cs typeface="Calibri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>
                <a:latin typeface="Calibri" pitchFamily="34" charset="0"/>
                <a:cs typeface="Calibri" pitchFamily="34" charset="0"/>
              </a:rPr>
              <a:t> (</a:t>
            </a:r>
            <a:r>
              <a:rPr lang="ru-RU" sz="2800">
                <a:latin typeface="Calibri" pitchFamily="34" charset="0"/>
                <a:cs typeface="Calibri" pitchFamily="34" charset="0"/>
              </a:rPr>
              <a:t>сума балів за всі види навчальної діяльності - </a:t>
            </a:r>
            <a:r>
              <a:rPr lang="en-US" sz="2800">
                <a:latin typeface="Calibri" pitchFamily="34" charset="0"/>
                <a:cs typeface="Calibri" pitchFamily="34" charset="0"/>
              </a:rPr>
              <a:t>122-200 </a:t>
            </a:r>
            <a:r>
              <a:rPr lang="uk-UA" sz="2800">
                <a:latin typeface="Calibri" pitchFamily="34" charset="0"/>
                <a:cs typeface="Calibri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2988" y="511175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lIns="182880" tIns="182880" rIns="182880" bIns="182880" anchor="ctr" anchorCtr="1">
            <a:normAutofit/>
          </a:bodyPr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ФОРМИ НАВЧАННЯ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rmAutofit fontScale="90000"/>
          </a:bodyPr>
          <a:lstStyle/>
          <a:p>
            <a:r>
              <a:rPr lang="uk-UA" sz="2900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КОНТАКТНА ІНФОРМАЦІЯ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725" y="330200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lIns="182880" tIns="182880" rIns="182880" bIns="182880" anchor="ctr" anchorCtr="1">
            <a:normAutofit/>
          </a:bodyPr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РОЗРОБНИКИ КУРСУ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700314" y="2447131"/>
            <a:ext cx="4922611" cy="1963738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lIns="182880" tIns="182880" rIns="182880" bIns="182880" anchor="ctr" anchorCtr="1">
            <a:normAutofit/>
          </a:bodyPr>
          <a:lstStyle/>
          <a:p>
            <a:r>
              <a:rPr lang="ru-RU" sz="3200" dirty="0" err="1">
                <a:latin typeface="Calibri" pitchFamily="34" charset="0"/>
                <a:cs typeface="Calibri" pitchFamily="34" charset="0"/>
              </a:rPr>
              <a:t>Професор</a:t>
            </a:r>
            <a:r>
              <a:rPr lang="ru-RU" sz="32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3200" dirty="0" err="1">
                <a:latin typeface="Calibri" pitchFamily="34" charset="0"/>
                <a:cs typeface="Calibri" pitchFamily="34" charset="0"/>
              </a:rPr>
              <a:t>В.П.Ковальчук</a:t>
            </a:r>
            <a:endParaRPr lang="ru-RU" sz="3200" dirty="0">
              <a:latin typeface="Calibri" pitchFamily="34" charset="0"/>
              <a:cs typeface="Calibri" pitchFamily="34" charset="0"/>
            </a:endParaRPr>
          </a:p>
          <a:p>
            <a:r>
              <a:rPr lang="ru-RU" sz="3200" dirty="0">
                <a:latin typeface="Calibri" pitchFamily="34" charset="0"/>
                <a:cs typeface="Calibri" pitchFamily="34" charset="0"/>
              </a:rPr>
              <a:t>Доцент </a:t>
            </a:r>
            <a:r>
              <a:rPr lang="uk-UA" sz="3200" dirty="0" err="1">
                <a:latin typeface="Calibri" pitchFamily="34" charset="0"/>
                <a:cs typeface="Calibri" pitchFamily="34" charset="0"/>
              </a:rPr>
              <a:t>А.В.Крижановська</a:t>
            </a:r>
            <a:endParaRPr lang="uk-UA" sz="32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9461" name="Прямоугольник 4"/>
          <p:cNvSpPr>
            <a:spLocks noChangeArrowheads="1"/>
          </p:cNvSpPr>
          <p:nvPr/>
        </p:nvSpPr>
        <p:spPr bwMode="auto">
          <a:xfrm>
            <a:off x="7035800" y="2408238"/>
            <a:ext cx="4505325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 b="1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Контактна інформація:</a:t>
            </a:r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Вінниця, вул.Пирогова,56</a:t>
            </a: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Кафедра МІКРОБІОЛОГІЇ</a:t>
            </a:r>
          </a:p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en-US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microbiology@vnmu.edu.ua</a:t>
            </a:r>
            <a:endParaRPr lang="uk-UA" sz="240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201</TotalTime>
  <Words>410</Words>
  <Application>Microsoft Macintosh PowerPoint</Application>
  <PresentationFormat>Широкоэкранный</PresentationFormat>
  <Paragraphs>53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3.2. ІНФЕКЦІЙНА ІМУНОЛОГІЯ</vt:lpstr>
      <vt:lpstr>ПАСПОРТ ОСВІТНЬОГО КОМПОНЕНТА   ВК 3.2 «ІНФЕКЦІЙНА ІМУНОЛОГІЯ»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Фоміна Надія Сергіївна</cp:lastModifiedBy>
  <cp:revision>18</cp:revision>
  <dcterms:created xsi:type="dcterms:W3CDTF">2026-04-08T10:22:59Z</dcterms:created>
  <dcterms:modified xsi:type="dcterms:W3CDTF">2026-07-12T13:41:58Z</dcterms:modified>
</cp:coreProperties>
</file>