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dirty="0" err="1"/>
              <a:t>Вінницький</a:t>
            </a:r>
            <a:r>
              <a:rPr dirty="0"/>
              <a:t> </a:t>
            </a:r>
            <a:r>
              <a:rPr dirty="0" err="1"/>
              <a:t>національний</a:t>
            </a:r>
            <a:r>
              <a:rPr dirty="0"/>
              <a:t> </a:t>
            </a:r>
            <a:r>
              <a:rPr dirty="0" err="1"/>
              <a:t>медичний</a:t>
            </a:r>
            <a:r>
              <a:rPr dirty="0"/>
              <a:t> </a:t>
            </a:r>
            <a:r>
              <a:rPr dirty="0" err="1"/>
              <a:t>університет</a:t>
            </a:r>
            <a:endParaRPr dirty="0"/>
          </a:p>
          <a:p>
            <a:pPr algn="ctr"/>
            <a:r>
              <a:rPr dirty="0" err="1"/>
              <a:t>ім</a:t>
            </a:r>
            <a:r>
              <a:rPr dirty="0"/>
              <a:t>. М.І. </a:t>
            </a:r>
            <a:r>
              <a:rPr dirty="0" err="1"/>
              <a:t>Пирогова</a:t>
            </a:r>
            <a:r>
              <a:rPr dirty="0"/>
              <a:t> МОЗ </a:t>
            </a:r>
            <a:r>
              <a:rPr dirty="0" err="1"/>
              <a:t>України</a:t>
            </a:r>
            <a:endParaRPr dirty="0"/>
          </a:p>
          <a:p>
            <a:pPr algn="ctr"/>
            <a:endParaRPr dirty="0"/>
          </a:p>
          <a:p>
            <a:pPr algn="ctr"/>
            <a:r>
              <a:rPr dirty="0"/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sz="2400" dirty="0">
                <a:latin typeface="Bahnschrift SemiBold SemiConden" panose="020B0502040204020203" pitchFamily="34" charset="0"/>
              </a:rPr>
              <a:t>ВК 3.1</a:t>
            </a:r>
            <a:r>
              <a:rPr lang="uk-UA" sz="2400" dirty="0">
                <a:latin typeface="Bahnschrift SemiBold SemiConden" panose="020B0502040204020203" pitchFamily="34" charset="0"/>
              </a:rPr>
              <a:t>3</a:t>
            </a:r>
            <a:endParaRPr sz="2400" dirty="0">
              <a:latin typeface="Bahnschrift SemiBold SemiConden" panose="020B0502040204020203" pitchFamily="34" charset="0"/>
            </a:endParaRPr>
          </a:p>
          <a:p>
            <a:r>
              <a:rPr lang="ru-RU" sz="2400" dirty="0" err="1">
                <a:latin typeface="Bahnschrift SemiBold SemiConden" panose="020B0502040204020203" pitchFamily="34" charset="0"/>
              </a:rPr>
              <a:t>Ортодонтичне</a:t>
            </a:r>
            <a:r>
              <a:rPr lang="ru-RU" sz="2400" dirty="0">
                <a:latin typeface="Bahnschrift SemiBold SemiConden" panose="020B0502040204020203" pitchFamily="34" charset="0"/>
              </a:rPr>
              <a:t> </a:t>
            </a:r>
            <a:r>
              <a:rPr lang="ru-RU" sz="2400" dirty="0" err="1">
                <a:latin typeface="Bahnschrift SemiBold SemiConden" panose="020B0502040204020203" pitchFamily="34" charset="0"/>
              </a:rPr>
              <a:t>лікування</a:t>
            </a:r>
            <a:r>
              <a:rPr lang="ru-RU" sz="2400" dirty="0">
                <a:latin typeface="Bahnschrift SemiBold SemiConden" panose="020B0502040204020203" pitchFamily="34" charset="0"/>
              </a:rPr>
              <a:t> </a:t>
            </a:r>
            <a:r>
              <a:rPr lang="ru-RU" sz="2400" dirty="0" err="1">
                <a:latin typeface="Bahnschrift SemiBold SemiConden" panose="020B0502040204020203" pitchFamily="34" charset="0"/>
              </a:rPr>
              <a:t>аномалій</a:t>
            </a:r>
            <a:r>
              <a:rPr lang="ru-RU" sz="2400" dirty="0">
                <a:latin typeface="Bahnschrift SemiBold SemiConden" panose="020B0502040204020203" pitchFamily="34" charset="0"/>
              </a:rPr>
              <a:t> прикусу у </a:t>
            </a:r>
            <a:r>
              <a:rPr lang="ru-RU" sz="2400" dirty="0" err="1">
                <a:latin typeface="Bahnschrift SemiBold SemiConden" panose="020B0502040204020203" pitchFamily="34" charset="0"/>
              </a:rPr>
              <a:t>дітей</a:t>
            </a:r>
            <a:endParaRPr lang="ru-RU" sz="2400" dirty="0">
              <a:latin typeface="Bahnschrift SemiBold SemiConden" panose="020B0502040204020203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23238" y="176096"/>
            <a:ext cx="1760453" cy="2185361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br>
              <a:rPr lang="uk-UA" dirty="0"/>
            </a:br>
            <a:r>
              <a:rPr dirty="0"/>
              <a:t>ПАСПОРТ ОСВІТНЬОГО КОМПОНЕНТА</a:t>
            </a:r>
          </a:p>
          <a:p>
            <a:endParaRPr dirty="0"/>
          </a:p>
          <a:p>
            <a:r>
              <a:rPr lang="ru-RU" dirty="0"/>
              <a:t>ВК 3.13 </a:t>
            </a:r>
            <a:r>
              <a:rPr lang="ru-RU" dirty="0" err="1"/>
              <a:t>Ортодонтичне</a:t>
            </a:r>
            <a:r>
              <a:rPr lang="ru-RU" dirty="0"/>
              <a:t> </a:t>
            </a:r>
            <a:r>
              <a:rPr lang="ru-RU" dirty="0" err="1"/>
              <a:t>лікування</a:t>
            </a:r>
            <a:r>
              <a:rPr lang="ru-RU" dirty="0"/>
              <a:t> </a:t>
            </a:r>
            <a:r>
              <a:rPr lang="ru-RU" dirty="0" err="1"/>
              <a:t>аномалій</a:t>
            </a:r>
            <a:r>
              <a:rPr lang="ru-RU" dirty="0"/>
              <a:t> прикусу у </a:t>
            </a:r>
            <a:r>
              <a:rPr lang="ru-RU" dirty="0" err="1"/>
              <a:t>дітей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</a:t>
            </a:r>
            <a:r>
              <a:rPr lang="uk-UA" dirty="0"/>
              <a:t>221</a:t>
            </a:r>
            <a:r>
              <a:rPr dirty="0"/>
              <a:t> </a:t>
            </a:r>
            <a:r>
              <a:rPr dirty="0" err="1"/>
              <a:t>Стоматологія</a:t>
            </a:r>
            <a:endParaRPr dirty="0"/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3</a:t>
            </a:r>
          </a:p>
          <a:p>
            <a:r>
              <a:rPr dirty="0"/>
              <a:t>• </a:t>
            </a:r>
            <a:r>
              <a:rPr dirty="0" err="1"/>
              <a:t>Кредити</a:t>
            </a:r>
            <a:r>
              <a:rPr dirty="0"/>
              <a:t>: </a:t>
            </a:r>
            <a:r>
              <a:rPr lang="uk-UA"/>
              <a:t>3,0</a:t>
            </a:r>
            <a:endParaRPr dirty="0"/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: </a:t>
            </a:r>
            <a:r>
              <a:rPr dirty="0" err="1"/>
              <a:t>українська</a:t>
            </a:r>
            <a:r>
              <a:rPr dirty="0"/>
              <a:t>, </a:t>
            </a:r>
            <a:r>
              <a:rPr dirty="0" err="1"/>
              <a:t>англійська</a:t>
            </a:r>
            <a:endParaRPr dirty="0"/>
          </a:p>
          <a:p>
            <a:r>
              <a:rPr dirty="0"/>
              <a:t>• Пререквізити: </a:t>
            </a:r>
            <a:r>
              <a:rPr dirty="0" err="1"/>
              <a:t>анатомія</a:t>
            </a:r>
            <a:r>
              <a:rPr dirty="0"/>
              <a:t> </a:t>
            </a:r>
            <a:r>
              <a:rPr dirty="0" err="1"/>
              <a:t>людини</a:t>
            </a:r>
            <a:r>
              <a:rPr dirty="0"/>
              <a:t>, </a:t>
            </a:r>
            <a:r>
              <a:rPr dirty="0" err="1"/>
              <a:t>гістологія</a:t>
            </a:r>
            <a:r>
              <a:rPr dirty="0"/>
              <a:t>, </a:t>
            </a:r>
            <a:r>
              <a:rPr dirty="0" err="1"/>
              <a:t>ембріологія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цитологія</a:t>
            </a:r>
            <a:r>
              <a:rPr dirty="0"/>
              <a:t>, </a:t>
            </a:r>
            <a:r>
              <a:rPr dirty="0" err="1"/>
              <a:t>медична</a:t>
            </a:r>
            <a:r>
              <a:rPr dirty="0"/>
              <a:t> </a:t>
            </a:r>
            <a:r>
              <a:rPr dirty="0" err="1"/>
              <a:t>біологія</a:t>
            </a:r>
            <a:r>
              <a:rPr dirty="0"/>
              <a:t>, </a:t>
            </a:r>
            <a:r>
              <a:rPr dirty="0" err="1"/>
              <a:t>медична</a:t>
            </a:r>
            <a:r>
              <a:rPr dirty="0"/>
              <a:t> </a:t>
            </a:r>
            <a:r>
              <a:rPr dirty="0" err="1"/>
              <a:t>хімія</a:t>
            </a:r>
            <a:r>
              <a:rPr dirty="0"/>
              <a:t>, </a:t>
            </a:r>
            <a:r>
              <a:rPr dirty="0" err="1"/>
              <a:t>біологічна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біоорганічна</a:t>
            </a:r>
            <a:r>
              <a:rPr dirty="0"/>
              <a:t> </a:t>
            </a:r>
            <a:r>
              <a:rPr dirty="0" err="1"/>
              <a:t>хімія</a:t>
            </a:r>
            <a:r>
              <a:rPr dirty="0"/>
              <a:t>, </a:t>
            </a:r>
            <a:r>
              <a:rPr dirty="0" err="1"/>
              <a:t>мікробіологія</a:t>
            </a:r>
            <a:r>
              <a:rPr dirty="0"/>
              <a:t>, </a:t>
            </a:r>
            <a:r>
              <a:rPr dirty="0" err="1"/>
              <a:t>вірусологія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імунологія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дитячої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3942866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lang="uk-UA" sz="2400" dirty="0"/>
              <a:t>Курс, що орієнтований на поглиблене вивчення аномалій прикусу у дітей, особливості застосування </a:t>
            </a:r>
            <a:r>
              <a:rPr lang="uk-UA" sz="2400" dirty="0" err="1"/>
              <a:t>ортодонтичних</a:t>
            </a:r>
            <a:r>
              <a:rPr lang="uk-UA" sz="2400" dirty="0"/>
              <a:t> апаратів та методи менеджменту пацієнтів з даною патологією</a:t>
            </a:r>
            <a:endParaRPr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933012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dirty="0" err="1"/>
              <a:t>Вибірковий</a:t>
            </a:r>
            <a:r>
              <a:rPr lang="ru-RU" sz="2000" dirty="0"/>
              <a:t> компонент дозволить </a:t>
            </a:r>
            <a:r>
              <a:rPr lang="ru-RU" sz="2000" dirty="0" err="1"/>
              <a:t>навчитися</a:t>
            </a:r>
            <a:r>
              <a:rPr lang="ru-RU" sz="2000" dirty="0"/>
              <a:t> </a:t>
            </a:r>
            <a:r>
              <a:rPr lang="ru-RU" sz="2000" dirty="0" err="1"/>
              <a:t>проводити</a:t>
            </a:r>
            <a:r>
              <a:rPr lang="ru-RU" sz="2000" dirty="0"/>
              <a:t> </a:t>
            </a:r>
            <a:r>
              <a:rPr lang="ru-RU" sz="2000" dirty="0" err="1"/>
              <a:t>повний</a:t>
            </a:r>
            <a:r>
              <a:rPr lang="ru-RU" sz="2000" dirty="0"/>
              <a:t> спектр </a:t>
            </a:r>
            <a:r>
              <a:rPr lang="ru-RU" sz="2000" dirty="0" err="1"/>
              <a:t>обстежень</a:t>
            </a:r>
            <a:r>
              <a:rPr lang="ru-RU" sz="2000" dirty="0"/>
              <a:t> </a:t>
            </a:r>
            <a:r>
              <a:rPr lang="ru-RU" sz="2000" dirty="0" err="1"/>
              <a:t>ортодонтичного</a:t>
            </a:r>
            <a:r>
              <a:rPr lang="ru-RU" sz="2000" dirty="0"/>
              <a:t> </a:t>
            </a:r>
            <a:r>
              <a:rPr lang="ru-RU" sz="2000" dirty="0" err="1"/>
              <a:t>пацієнта</a:t>
            </a:r>
            <a:r>
              <a:rPr lang="ru-RU" sz="2000" dirty="0"/>
              <a:t>: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зубощелепних</a:t>
            </a:r>
            <a:r>
              <a:rPr lang="ru-RU" sz="2000" dirty="0"/>
              <a:t> </a:t>
            </a:r>
            <a:r>
              <a:rPr lang="ru-RU" sz="2000" dirty="0" err="1"/>
              <a:t>аномалій</a:t>
            </a:r>
            <a:r>
              <a:rPr lang="ru-RU" sz="2000" dirty="0"/>
              <a:t> до </a:t>
            </a:r>
            <a:r>
              <a:rPr lang="ru-RU" sz="2000" dirty="0" err="1"/>
              <a:t>наслідків</a:t>
            </a:r>
            <a:r>
              <a:rPr lang="ru-RU" sz="2000" dirty="0"/>
              <a:t> </a:t>
            </a:r>
            <a:r>
              <a:rPr lang="ru-RU" sz="2000" dirty="0" err="1"/>
              <a:t>травматичних</a:t>
            </a:r>
            <a:r>
              <a:rPr lang="ru-RU" sz="2000" dirty="0"/>
              <a:t> </a:t>
            </a:r>
            <a:r>
              <a:rPr lang="ru-RU" sz="2000" dirty="0" err="1"/>
              <a:t>ушкоджень</a:t>
            </a:r>
            <a:r>
              <a:rPr lang="ru-RU" sz="2000" dirty="0"/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dirty="0"/>
              <a:t>Ви </a:t>
            </a:r>
            <a:r>
              <a:rPr lang="ru-RU" sz="2000" dirty="0" err="1"/>
              <a:t>ознайомитеся</a:t>
            </a:r>
            <a:r>
              <a:rPr lang="ru-RU" sz="2000" dirty="0"/>
              <a:t> з </a:t>
            </a:r>
            <a:r>
              <a:rPr lang="ru-RU" sz="2000" dirty="0" err="1"/>
              <a:t>організацією</a:t>
            </a:r>
            <a:r>
              <a:rPr lang="ru-RU" sz="2000" dirty="0"/>
              <a:t> </a:t>
            </a:r>
            <a:r>
              <a:rPr lang="ru-RU" sz="2000" dirty="0" err="1"/>
              <a:t>допомоги</a:t>
            </a:r>
            <a:r>
              <a:rPr lang="ru-RU" sz="2000" dirty="0"/>
              <a:t> </a:t>
            </a:r>
            <a:r>
              <a:rPr lang="ru-RU" sz="2000" dirty="0" err="1"/>
              <a:t>дітям</a:t>
            </a:r>
            <a:r>
              <a:rPr lang="ru-RU" sz="2000" dirty="0"/>
              <a:t>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вродженими</a:t>
            </a:r>
            <a:r>
              <a:rPr lang="ru-RU" sz="2000" dirty="0"/>
              <a:t> </a:t>
            </a:r>
            <a:r>
              <a:rPr lang="ru-RU" sz="2000" dirty="0" err="1"/>
              <a:t>вадами</a:t>
            </a:r>
            <a:r>
              <a:rPr lang="ru-RU" sz="2000" dirty="0"/>
              <a:t> та </a:t>
            </a:r>
            <a:r>
              <a:rPr lang="ru-RU" sz="2000" dirty="0" err="1"/>
              <a:t>аномаліями</a:t>
            </a:r>
            <a:r>
              <a:rPr lang="ru-RU" sz="2000" dirty="0"/>
              <a:t> прикусу та методами </a:t>
            </a:r>
            <a:r>
              <a:rPr lang="ru-RU" sz="2000" dirty="0" err="1"/>
              <a:t>їхнього</a:t>
            </a:r>
            <a:r>
              <a:rPr lang="ru-RU" sz="2000" dirty="0"/>
              <a:t> </a:t>
            </a:r>
            <a:r>
              <a:rPr lang="ru-RU" sz="2000" dirty="0" err="1"/>
              <a:t>поетапного</a:t>
            </a:r>
            <a:r>
              <a:rPr lang="ru-RU" sz="2000" dirty="0"/>
              <a:t> комплексного </a:t>
            </a:r>
            <a:r>
              <a:rPr lang="ru-RU" sz="2000" dirty="0" err="1"/>
              <a:t>лікування</a:t>
            </a:r>
            <a:r>
              <a:rPr lang="ru-RU" sz="2000" dirty="0"/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000" dirty="0"/>
              <a:t>Курс розкриває особливості конструювання та застосування різноманітних апаратів: від знімних і незнімних механічних систем до використання </a:t>
            </a:r>
            <a:r>
              <a:rPr lang="uk-UA" sz="2000" dirty="0" err="1"/>
              <a:t>брекетів</a:t>
            </a:r>
            <a:r>
              <a:rPr lang="uk-UA" sz="2000" dirty="0"/>
              <a:t>, міні-імплантатів та функціональних апаратів для лікування аномалій прикусу у дітей.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lang="uk-UA" dirty="0"/>
              <a:t>класифікацію </a:t>
            </a:r>
            <a:r>
              <a:rPr lang="uk-UA" dirty="0" err="1"/>
              <a:t>ортодонтичних</a:t>
            </a:r>
            <a:r>
              <a:rPr lang="uk-UA" dirty="0"/>
              <a:t> апаратів, зокрема особливості конструювання та показання до застосування механічно-діючих знімних і незнімних апаратів;</a:t>
            </a:r>
          </a:p>
          <a:p>
            <a:r>
              <a:rPr lang="ru-RU" dirty="0" err="1"/>
              <a:t>особливості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 брекет-систем, </a:t>
            </a:r>
            <a:r>
              <a:rPr lang="ru-RU" dirty="0" err="1"/>
              <a:t>ортодонтичних</a:t>
            </a:r>
            <a:r>
              <a:rPr lang="ru-RU" dirty="0"/>
              <a:t> </a:t>
            </a:r>
            <a:r>
              <a:rPr lang="ru-RU" dirty="0" err="1"/>
              <a:t>мініімплантатів</a:t>
            </a:r>
            <a:r>
              <a:rPr lang="ru-RU" dirty="0"/>
              <a:t>, </a:t>
            </a:r>
            <a:r>
              <a:rPr lang="ru-RU" dirty="0" err="1"/>
              <a:t>мініпластин</a:t>
            </a:r>
            <a:r>
              <a:rPr lang="ru-RU" dirty="0"/>
              <a:t>, а також </a:t>
            </a:r>
            <a:r>
              <a:rPr lang="ru-RU" dirty="0" err="1"/>
              <a:t>функціональних</a:t>
            </a:r>
            <a:r>
              <a:rPr lang="ru-RU" dirty="0"/>
              <a:t>, </a:t>
            </a:r>
            <a:r>
              <a:rPr lang="ru-RU" dirty="0" err="1"/>
              <a:t>профілактичних</a:t>
            </a:r>
            <a:r>
              <a:rPr lang="ru-RU" dirty="0"/>
              <a:t>, </a:t>
            </a:r>
            <a:r>
              <a:rPr lang="ru-RU" dirty="0" err="1"/>
              <a:t>позаротових</a:t>
            </a:r>
            <a:r>
              <a:rPr lang="ru-RU" dirty="0"/>
              <a:t> та </a:t>
            </a:r>
            <a:r>
              <a:rPr lang="ru-RU" dirty="0" err="1"/>
              <a:t>ретенційних</a:t>
            </a:r>
            <a:r>
              <a:rPr lang="ru-RU" dirty="0"/>
              <a:t> </a:t>
            </a:r>
            <a:r>
              <a:rPr lang="ru-RU" dirty="0" err="1"/>
              <a:t>апаратів</a:t>
            </a:r>
            <a:r>
              <a:rPr lang="ru-RU" dirty="0"/>
              <a:t>;</a:t>
            </a:r>
            <a:endParaRPr lang="uk-UA" dirty="0"/>
          </a:p>
          <a:p>
            <a:r>
              <a:rPr lang="ru-RU" dirty="0" err="1"/>
              <a:t>етіологію</a:t>
            </a:r>
            <a:r>
              <a:rPr lang="ru-RU" dirty="0"/>
              <a:t>, патогенез, </a:t>
            </a:r>
            <a:r>
              <a:rPr lang="ru-RU" dirty="0" err="1"/>
              <a:t>клініку</a:t>
            </a:r>
            <a:r>
              <a:rPr lang="ru-RU" dirty="0"/>
              <a:t>, </a:t>
            </a:r>
            <a:r>
              <a:rPr lang="ru-RU" dirty="0" err="1"/>
              <a:t>діагностику</a:t>
            </a:r>
            <a:r>
              <a:rPr lang="ru-RU" dirty="0"/>
              <a:t> та </a:t>
            </a:r>
            <a:r>
              <a:rPr lang="ru-RU" dirty="0" err="1"/>
              <a:t>профілактику</a:t>
            </a:r>
            <a:r>
              <a:rPr lang="ru-RU" dirty="0"/>
              <a:t> </a:t>
            </a:r>
            <a:r>
              <a:rPr lang="ru-RU" dirty="0" err="1"/>
              <a:t>аномалій</a:t>
            </a:r>
            <a:r>
              <a:rPr lang="ru-RU" dirty="0"/>
              <a:t> прикусу</a:t>
            </a:r>
          </a:p>
          <a:p>
            <a:r>
              <a:rPr lang="uk-UA" dirty="0"/>
              <a:t>організацію допомоги дітям із незрощеннями губи та піднебіння, включаючи комплексне поетапне лікування та реабілітацію;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92500" lnSpcReduction="10000"/>
          </a:bodyPr>
          <a:lstStyle/>
          <a:p>
            <a:r>
              <a:rPr sz="2000" dirty="0"/>
              <a:t>•</a:t>
            </a:r>
            <a:r>
              <a:rPr lang="uk-UA" sz="2000" dirty="0"/>
              <a:t>класифікувати </a:t>
            </a:r>
            <a:r>
              <a:rPr lang="uk-UA" sz="2000" dirty="0" err="1"/>
              <a:t>зубощелепні</a:t>
            </a:r>
            <a:r>
              <a:rPr lang="uk-UA" sz="2000" dirty="0"/>
              <a:t> аномалії та деформації, вроджені вади розвитку обличчя, травми зубів, дефекти зубів та зубних рядів;</a:t>
            </a:r>
          </a:p>
          <a:p>
            <a:r>
              <a:rPr lang="ru-RU" sz="2000" dirty="0" err="1"/>
              <a:t>проводити</a:t>
            </a:r>
            <a:r>
              <a:rPr lang="ru-RU" sz="2000" dirty="0"/>
              <a:t> </a:t>
            </a:r>
            <a:r>
              <a:rPr lang="ru-RU" sz="2000" dirty="0" err="1"/>
              <a:t>комплексне</a:t>
            </a:r>
            <a:r>
              <a:rPr lang="ru-RU" sz="2000" dirty="0"/>
              <a:t> </a:t>
            </a:r>
            <a:r>
              <a:rPr lang="ru-RU" sz="2000" dirty="0" err="1"/>
              <a:t>обстеження</a:t>
            </a:r>
            <a:r>
              <a:rPr lang="ru-RU" sz="2000" dirty="0"/>
              <a:t> </a:t>
            </a:r>
            <a:r>
              <a:rPr lang="ru-RU" sz="2000" dirty="0" err="1"/>
              <a:t>ортодонтичних</a:t>
            </a:r>
            <a:r>
              <a:rPr lang="ru-RU" sz="2000" dirty="0"/>
              <a:t> </a:t>
            </a:r>
            <a:r>
              <a:rPr lang="ru-RU" sz="2000" dirty="0" err="1"/>
              <a:t>хворих</a:t>
            </a:r>
            <a:r>
              <a:rPr lang="ru-RU" sz="2000" dirty="0"/>
              <a:t>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різними</a:t>
            </a:r>
            <a:r>
              <a:rPr lang="ru-RU" sz="2000" dirty="0"/>
              <a:t> видами </a:t>
            </a:r>
            <a:r>
              <a:rPr lang="ru-RU" sz="2000" dirty="0" err="1"/>
              <a:t>патологій</a:t>
            </a:r>
            <a:endParaRPr lang="uk-UA" sz="2000" dirty="0"/>
          </a:p>
          <a:p>
            <a:r>
              <a:rPr lang="ru-RU" sz="2000" dirty="0" err="1"/>
              <a:t>аналізувати</a:t>
            </a:r>
            <a:r>
              <a:rPr lang="ru-RU" sz="2000" dirty="0"/>
              <a:t> </a:t>
            </a:r>
            <a:r>
              <a:rPr lang="ru-RU" sz="2000" dirty="0" err="1"/>
              <a:t>результати</a:t>
            </a:r>
            <a:r>
              <a:rPr lang="ru-RU" sz="2000" dirty="0"/>
              <a:t> </a:t>
            </a:r>
            <a:r>
              <a:rPr lang="ru-RU" sz="2000" dirty="0" err="1"/>
              <a:t>обстеження</a:t>
            </a:r>
            <a:r>
              <a:rPr lang="ru-RU" sz="2000" dirty="0"/>
              <a:t> та </a:t>
            </a:r>
            <a:r>
              <a:rPr lang="ru-RU" sz="2000" dirty="0" err="1"/>
              <a:t>обґрунтовано</a:t>
            </a:r>
            <a:r>
              <a:rPr lang="ru-RU" sz="2000" dirty="0"/>
              <a:t> </a:t>
            </a:r>
            <a:r>
              <a:rPr lang="ru-RU" sz="2000" dirty="0" err="1"/>
              <a:t>формулювати</a:t>
            </a:r>
            <a:r>
              <a:rPr lang="ru-RU" sz="2000" dirty="0"/>
              <a:t> </a:t>
            </a:r>
            <a:r>
              <a:rPr lang="ru-RU" sz="2000" dirty="0" err="1"/>
              <a:t>клінічний</a:t>
            </a:r>
            <a:r>
              <a:rPr lang="ru-RU" sz="2000" dirty="0"/>
              <a:t> </a:t>
            </a:r>
            <a:r>
              <a:rPr lang="ru-RU" sz="2000" dirty="0" err="1"/>
              <a:t>діагноз</a:t>
            </a:r>
            <a:r>
              <a:rPr lang="ru-RU" sz="2000" dirty="0"/>
              <a:t>;</a:t>
            </a:r>
            <a:endParaRPr lang="uk-UA" sz="2000" dirty="0"/>
          </a:p>
          <a:p>
            <a:r>
              <a:rPr lang="uk-UA" sz="2000" dirty="0"/>
              <a:t>проектувати та використовувати різноманітні </a:t>
            </a:r>
            <a:r>
              <a:rPr lang="uk-UA" sz="2000" dirty="0" err="1"/>
              <a:t>ортодонтичні</a:t>
            </a:r>
            <a:r>
              <a:rPr lang="uk-UA" sz="2000" dirty="0"/>
              <a:t> апарати (механічно-діючі, функціональні, </a:t>
            </a:r>
            <a:r>
              <a:rPr lang="uk-UA" sz="2000" dirty="0" err="1"/>
              <a:t>позаротові</a:t>
            </a:r>
            <a:r>
              <a:rPr lang="uk-UA" sz="2000" dirty="0"/>
              <a:t>, </a:t>
            </a:r>
            <a:r>
              <a:rPr lang="uk-UA" sz="2000" dirty="0" err="1"/>
              <a:t>ретенційні</a:t>
            </a:r>
            <a:r>
              <a:rPr lang="uk-UA" sz="2000" dirty="0"/>
              <a:t>);</a:t>
            </a:r>
          </a:p>
          <a:p>
            <a:r>
              <a:rPr lang="uk-UA" sz="2000" dirty="0"/>
              <a:t>організовувати комплексне лікування та реабілітацію дітей із вродженими вадами обличчя та травматичними ушкодженнями зубів.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400" dirty="0"/>
              <a:t>Практичні заняття </a:t>
            </a:r>
          </a:p>
          <a:p>
            <a:r>
              <a:rPr sz="2400" dirty="0" err="1"/>
              <a:t>Лекції</a:t>
            </a:r>
            <a:r>
              <a:rPr sz="2400" dirty="0"/>
              <a:t> </a:t>
            </a:r>
          </a:p>
          <a:p>
            <a:r>
              <a:rPr sz="2400" dirty="0" err="1"/>
              <a:t>Самостійна</a:t>
            </a:r>
            <a:r>
              <a:rPr sz="2400" dirty="0"/>
              <a:t> </a:t>
            </a:r>
            <a:r>
              <a:rPr sz="2400" dirty="0" err="1"/>
              <a:t>робота</a:t>
            </a:r>
            <a:r>
              <a:rPr sz="2400" dirty="0"/>
              <a:t> </a:t>
            </a:r>
          </a:p>
          <a:p>
            <a:r>
              <a:rPr sz="2400" dirty="0" err="1"/>
              <a:t>Форма</a:t>
            </a:r>
            <a:r>
              <a:rPr sz="2400" dirty="0"/>
              <a:t> </a:t>
            </a:r>
            <a:r>
              <a:rPr sz="2400" dirty="0" err="1"/>
              <a:t>навчання</a:t>
            </a:r>
            <a:r>
              <a:rPr sz="2400" dirty="0"/>
              <a:t> — </a:t>
            </a:r>
            <a:r>
              <a:rPr sz="2400" dirty="0" err="1"/>
              <a:t>очна</a:t>
            </a:r>
            <a:endParaRPr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Залік</a:t>
            </a:r>
            <a:r>
              <a:rPr sz="2400" dirty="0"/>
              <a:t>: </a:t>
            </a:r>
            <a:r>
              <a:rPr sz="2400" dirty="0" err="1"/>
              <a:t>на</a:t>
            </a:r>
            <a:r>
              <a:rPr sz="2400" dirty="0"/>
              <a:t> </a:t>
            </a:r>
            <a:r>
              <a:rPr sz="2400" dirty="0" err="1"/>
              <a:t>останньому</a:t>
            </a:r>
            <a:r>
              <a:rPr sz="2400" dirty="0"/>
              <a:t> </a:t>
            </a:r>
            <a:r>
              <a:rPr sz="2400" dirty="0" err="1"/>
              <a:t>практичному</a:t>
            </a:r>
            <a:r>
              <a:rPr sz="2400" dirty="0"/>
              <a:t> </a:t>
            </a:r>
            <a:r>
              <a:rPr sz="2400" dirty="0" err="1"/>
              <a:t>занятті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умов</a:t>
            </a:r>
            <a:r>
              <a:rPr sz="2400" dirty="0"/>
              <a:t> </a:t>
            </a:r>
            <a:r>
              <a:rPr sz="2400" dirty="0" err="1"/>
              <a:t>успішного</a:t>
            </a:r>
            <a:r>
              <a:rPr sz="2400" dirty="0"/>
              <a:t> </a:t>
            </a:r>
            <a:r>
              <a:rPr sz="2400" dirty="0" err="1"/>
              <a:t>проходження</a:t>
            </a:r>
            <a:r>
              <a:rPr sz="2400" dirty="0"/>
              <a:t> </a:t>
            </a:r>
            <a:r>
              <a:rPr sz="2400" dirty="0" err="1"/>
              <a:t>курсу</a:t>
            </a:r>
            <a:r>
              <a:rPr lang="uk-UA" sz="2400" dirty="0"/>
              <a:t> і відсутності академічної заборгованості.</a:t>
            </a:r>
            <a:r>
              <a:rPr sz="2400" dirty="0"/>
              <a:t> </a:t>
            </a:r>
            <a:endParaRPr lang="uk-UA" sz="2400" dirty="0"/>
          </a:p>
          <a:p>
            <a:r>
              <a:rPr sz="2400" dirty="0"/>
              <a:t>(</a:t>
            </a:r>
            <a:r>
              <a:rPr lang="uk-UA" sz="2400" dirty="0"/>
              <a:t>сумарно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всі</a:t>
            </a:r>
            <a:r>
              <a:rPr sz="2400" dirty="0"/>
              <a:t> </a:t>
            </a:r>
            <a:r>
              <a:rPr sz="2400" dirty="0" err="1"/>
              <a:t>види</a:t>
            </a:r>
            <a:r>
              <a:rPr sz="2400" dirty="0"/>
              <a:t> </a:t>
            </a:r>
            <a:r>
              <a:rPr sz="2400" dirty="0" err="1"/>
              <a:t>навчальної</a:t>
            </a:r>
            <a:r>
              <a:rPr sz="2400" dirty="0"/>
              <a:t> </a:t>
            </a:r>
            <a:r>
              <a:rPr sz="2400" dirty="0" err="1"/>
              <a:t>діяльності</a:t>
            </a:r>
            <a:r>
              <a:rPr sz="2400" dirty="0"/>
              <a:t> — 122–200 </a:t>
            </a:r>
            <a:r>
              <a:rPr sz="2400" dirty="0" err="1"/>
              <a:t>балів</a:t>
            </a:r>
            <a:r>
              <a:rPr sz="2400" dirty="0"/>
              <a:t>)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87846"/>
            <a:ext cx="6096000" cy="4208015"/>
          </a:xfrm>
        </p:spPr>
        <p:txBody>
          <a:bodyPr>
            <a:noAutofit/>
          </a:bodyPr>
          <a:lstStyle/>
          <a:p>
            <a:r>
              <a:rPr sz="2800" dirty="0"/>
              <a:t>• </a:t>
            </a:r>
            <a:r>
              <a:rPr lang="uk-UA" sz="2800" dirty="0"/>
              <a:t>Відповідальний за курс:</a:t>
            </a:r>
          </a:p>
          <a:p>
            <a:pPr marL="0" indent="0">
              <a:buNone/>
            </a:pPr>
            <a:r>
              <a:rPr lang="uk-UA" sz="2800" dirty="0"/>
              <a:t>Доц. Дмитро КАСЬЯНЕНКО</a:t>
            </a:r>
            <a:endParaRPr sz="2800" dirty="0"/>
          </a:p>
          <a:p>
            <a:r>
              <a:rPr sz="2800" dirty="0"/>
              <a:t>• </a:t>
            </a:r>
            <a:r>
              <a:rPr sz="2800" dirty="0" err="1"/>
              <a:t>Завідувач</a:t>
            </a:r>
            <a:r>
              <a:rPr sz="2800" dirty="0"/>
              <a:t> </a:t>
            </a:r>
            <a:r>
              <a:rPr sz="2800" dirty="0" err="1"/>
              <a:t>кафедри</a:t>
            </a:r>
            <a:r>
              <a:rPr lang="uk-UA" sz="2800" dirty="0"/>
              <a:t>:</a:t>
            </a:r>
          </a:p>
          <a:p>
            <a:pPr marL="0" indent="0">
              <a:buNone/>
            </a:pPr>
            <a:r>
              <a:rPr lang="uk-UA" sz="2800" dirty="0" err="1"/>
              <a:t>д.мед.н</a:t>
            </a:r>
            <a:r>
              <a:rPr lang="uk-UA" sz="2800" dirty="0"/>
              <a:t>., проф.</a:t>
            </a:r>
            <a:r>
              <a:rPr sz="2800" dirty="0"/>
              <a:t> </a:t>
            </a:r>
            <a:r>
              <a:rPr sz="2800" dirty="0" err="1"/>
              <a:t>Микола</a:t>
            </a:r>
            <a:r>
              <a:rPr sz="2800" dirty="0"/>
              <a:t> </a:t>
            </a:r>
            <a:r>
              <a:rPr lang="uk-UA" sz="2800" dirty="0"/>
              <a:t>ДМІТРІЄВ</a:t>
            </a:r>
            <a:endParaRPr sz="28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Контактна</a:t>
            </a:r>
            <a:r>
              <a:rPr sz="2400" dirty="0"/>
              <a:t> </a:t>
            </a:r>
            <a:r>
              <a:rPr sz="2400" dirty="0" err="1"/>
              <a:t>інформація</a:t>
            </a:r>
            <a:r>
              <a:rPr sz="2400" dirty="0"/>
              <a:t>:</a:t>
            </a:r>
          </a:p>
          <a:p>
            <a:r>
              <a:rPr sz="2400" dirty="0"/>
              <a:t>м. </a:t>
            </a:r>
            <a:r>
              <a:rPr sz="2400" dirty="0" err="1"/>
              <a:t>Вінниця</a:t>
            </a:r>
            <a:r>
              <a:rPr sz="2400" dirty="0"/>
              <a:t>, </a:t>
            </a:r>
            <a:r>
              <a:rPr sz="2400" dirty="0" err="1"/>
              <a:t>вул</a:t>
            </a:r>
            <a:r>
              <a:rPr sz="2400" dirty="0"/>
              <a:t>. </a:t>
            </a:r>
            <a:r>
              <a:rPr sz="2400" dirty="0" err="1"/>
              <a:t>Стуса</a:t>
            </a:r>
            <a:r>
              <a:rPr sz="2400" dirty="0"/>
              <a:t>, 2/19</a:t>
            </a:r>
          </a:p>
          <a:p>
            <a:r>
              <a:rPr sz="2400" dirty="0" err="1"/>
              <a:t>Кафедра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 </a:t>
            </a:r>
            <a:r>
              <a:rPr sz="2400" dirty="0" err="1"/>
              <a:t>дитячого</a:t>
            </a:r>
            <a:r>
              <a:rPr sz="2400" dirty="0"/>
              <a:t> </a:t>
            </a:r>
            <a:r>
              <a:rPr sz="2400" dirty="0" err="1"/>
              <a:t>віку</a:t>
            </a:r>
            <a:endParaRPr sz="2400" dirty="0"/>
          </a:p>
          <a:p>
            <a:endParaRPr sz="2400" dirty="0"/>
          </a:p>
          <a:p>
            <a:r>
              <a:rPr sz="2400" dirty="0"/>
              <a:t>child.stom@vnmu.edu.ua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142</TotalTime>
  <Words>460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 SemiBold SemiConden</vt:lpstr>
      <vt:lpstr>Calibri</vt:lpstr>
      <vt:lpstr>Corbel</vt:lpstr>
      <vt:lpstr>Gill Sans MT</vt:lpstr>
      <vt:lpstr>Parcel</vt:lpstr>
      <vt:lpstr>ВК 3.13 Ортодонтичне лікування аномалій прикусу у дітей</vt:lpstr>
      <vt:lpstr> ПАСПОРТ ОСВІТНЬОГО КОМПОНЕНТА  ВК 3.13 Ортодонтичне лікування аномалій прикусу у дітей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Попова Олена Іванівна</cp:lastModifiedBy>
  <cp:revision>17</cp:revision>
  <dcterms:created xsi:type="dcterms:W3CDTF">2026-04-08T10:22:59Z</dcterms:created>
  <dcterms:modified xsi:type="dcterms:W3CDTF">2026-08-10T16:16:51Z</dcterms:modified>
</cp:coreProperties>
</file>