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304" r:id="rId2"/>
    <p:sldId id="334" r:id="rId3"/>
    <p:sldId id="305" r:id="rId4"/>
    <p:sldId id="338" r:id="rId5"/>
    <p:sldId id="337" r:id="rId6"/>
    <p:sldId id="261" r:id="rId7"/>
    <p:sldId id="339" r:id="rId8"/>
    <p:sldId id="306" r:id="rId9"/>
    <p:sldId id="307" r:id="rId10"/>
    <p:sldId id="308" r:id="rId11"/>
    <p:sldId id="309" r:id="rId12"/>
    <p:sldId id="310" r:id="rId13"/>
    <p:sldId id="314" r:id="rId14"/>
    <p:sldId id="318" r:id="rId15"/>
    <p:sldId id="324" r:id="rId16"/>
    <p:sldId id="327" r:id="rId17"/>
    <p:sldId id="264" r:id="rId18"/>
    <p:sldId id="279" r:id="rId19"/>
    <p:sldId id="302" r:id="rId20"/>
    <p:sldId id="34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FFFFF"/>
    <a:srgbClr val="00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132" autoAdjust="0"/>
    <p:restoredTop sz="94315" autoAdjust="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18325"/>
            <a:chOff x="0" y="0"/>
            <a:chExt cx="5760" cy="435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invGray">
            <a:xfrm>
              <a:off x="5533" y="280"/>
              <a:ext cx="227" cy="198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hlink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invGray">
            <a:xfrm>
              <a:off x="0" y="0"/>
              <a:ext cx="5760" cy="1344"/>
            </a:xfrm>
            <a:custGeom>
              <a:avLst/>
              <a:gdLst>
                <a:gd name="T0" fmla="*/ 0 w 5760"/>
                <a:gd name="T1" fmla="*/ 0 h 1104"/>
                <a:gd name="T2" fmla="*/ 5760 w 5760"/>
                <a:gd name="T3" fmla="*/ 0 h 1104"/>
                <a:gd name="T4" fmla="*/ 5760 w 5760"/>
                <a:gd name="T5" fmla="*/ 720 h 1104"/>
                <a:gd name="T6" fmla="*/ 3600 w 5760"/>
                <a:gd name="T7" fmla="*/ 624 h 1104"/>
                <a:gd name="T8" fmla="*/ 0 w 5760"/>
                <a:gd name="T9" fmla="*/ 1000 h 1104"/>
                <a:gd name="T10" fmla="*/ 0 w 5760"/>
                <a:gd name="T11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0" h="1104">
                  <a:moveTo>
                    <a:pt x="0" y="0"/>
                  </a:moveTo>
                  <a:lnTo>
                    <a:pt x="5760" y="0"/>
                  </a:lnTo>
                  <a:lnTo>
                    <a:pt x="5760" y="720"/>
                  </a:lnTo>
                  <a:cubicBezTo>
                    <a:pt x="5400" y="824"/>
                    <a:pt x="4560" y="577"/>
                    <a:pt x="3600" y="624"/>
                  </a:cubicBezTo>
                  <a:cubicBezTo>
                    <a:pt x="2640" y="671"/>
                    <a:pt x="600" y="1104"/>
                    <a:pt x="0" y="1000"/>
                  </a:cubicBez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0" y="733"/>
              <a:ext cx="5760" cy="3587"/>
            </a:xfrm>
            <a:custGeom>
              <a:avLst/>
              <a:gdLst>
                <a:gd name="T0" fmla="*/ 0 w 5760"/>
                <a:gd name="T1" fmla="*/ 582 h 3587"/>
                <a:gd name="T2" fmla="*/ 2640 w 5760"/>
                <a:gd name="T3" fmla="*/ 267 h 3587"/>
                <a:gd name="T4" fmla="*/ 3373 w 5760"/>
                <a:gd name="T5" fmla="*/ 160 h 3587"/>
                <a:gd name="T6" fmla="*/ 5760 w 5760"/>
                <a:gd name="T7" fmla="*/ 358 h 3587"/>
                <a:gd name="T8" fmla="*/ 5760 w 5760"/>
                <a:gd name="T9" fmla="*/ 3587 h 3587"/>
                <a:gd name="T10" fmla="*/ 0 w 5760"/>
                <a:gd name="T11" fmla="*/ 3587 h 3587"/>
                <a:gd name="T12" fmla="*/ 0 w 5760"/>
                <a:gd name="T13" fmla="*/ 582 h 3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60" h="3587">
                  <a:moveTo>
                    <a:pt x="0" y="582"/>
                  </a:moveTo>
                  <a:cubicBezTo>
                    <a:pt x="1027" y="680"/>
                    <a:pt x="1960" y="387"/>
                    <a:pt x="2640" y="267"/>
                  </a:cubicBezTo>
                  <a:cubicBezTo>
                    <a:pt x="2640" y="267"/>
                    <a:pt x="3268" y="180"/>
                    <a:pt x="3373" y="160"/>
                  </a:cubicBezTo>
                  <a:cubicBezTo>
                    <a:pt x="4120" y="0"/>
                    <a:pt x="5280" y="358"/>
                    <a:pt x="5760" y="358"/>
                  </a:cubicBezTo>
                  <a:lnTo>
                    <a:pt x="5760" y="3587"/>
                  </a:lnTo>
                  <a:lnTo>
                    <a:pt x="0" y="3587"/>
                  </a:lnTo>
                  <a:cubicBezTo>
                    <a:pt x="0" y="3587"/>
                    <a:pt x="0" y="582"/>
                    <a:pt x="0" y="582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invGray">
            <a:xfrm>
              <a:off x="0" y="184"/>
              <a:ext cx="5760" cy="538"/>
            </a:xfrm>
            <a:custGeom>
              <a:avLst/>
              <a:gdLst>
                <a:gd name="T0" fmla="*/ 0 w 5760"/>
                <a:gd name="T1" fmla="*/ 163 h 538"/>
                <a:gd name="T2" fmla="*/ 0 w 5760"/>
                <a:gd name="T3" fmla="*/ 403 h 538"/>
                <a:gd name="T4" fmla="*/ 1773 w 5760"/>
                <a:gd name="T5" fmla="*/ 443 h 538"/>
                <a:gd name="T6" fmla="*/ 4573 w 5760"/>
                <a:gd name="T7" fmla="*/ 176 h 538"/>
                <a:gd name="T8" fmla="*/ 5760 w 5760"/>
                <a:gd name="T9" fmla="*/ 536 h 538"/>
                <a:gd name="T10" fmla="*/ 5760 w 5760"/>
                <a:gd name="T11" fmla="*/ 163 h 538"/>
                <a:gd name="T12" fmla="*/ 4560 w 5760"/>
                <a:gd name="T13" fmla="*/ 29 h 538"/>
                <a:gd name="T14" fmla="*/ 1987 w 5760"/>
                <a:gd name="T15" fmla="*/ 336 h 538"/>
                <a:gd name="T16" fmla="*/ 0 w 5760"/>
                <a:gd name="T17" fmla="*/ 163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0" h="538">
                  <a:moveTo>
                    <a:pt x="0" y="163"/>
                  </a:moveTo>
                  <a:lnTo>
                    <a:pt x="0" y="403"/>
                  </a:lnTo>
                  <a:cubicBezTo>
                    <a:pt x="295" y="450"/>
                    <a:pt x="1011" y="481"/>
                    <a:pt x="1773" y="443"/>
                  </a:cubicBezTo>
                  <a:cubicBezTo>
                    <a:pt x="2535" y="405"/>
                    <a:pt x="3909" y="161"/>
                    <a:pt x="4573" y="176"/>
                  </a:cubicBezTo>
                  <a:cubicBezTo>
                    <a:pt x="5237" y="191"/>
                    <a:pt x="5562" y="538"/>
                    <a:pt x="5760" y="536"/>
                  </a:cubicBezTo>
                  <a:lnTo>
                    <a:pt x="5760" y="163"/>
                  </a:lnTo>
                  <a:cubicBezTo>
                    <a:pt x="5560" y="79"/>
                    <a:pt x="5189" y="0"/>
                    <a:pt x="4560" y="29"/>
                  </a:cubicBezTo>
                  <a:cubicBezTo>
                    <a:pt x="3931" y="58"/>
                    <a:pt x="2747" y="314"/>
                    <a:pt x="1987" y="336"/>
                  </a:cubicBezTo>
                  <a:cubicBezTo>
                    <a:pt x="1227" y="358"/>
                    <a:pt x="414" y="199"/>
                    <a:pt x="0" y="1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1515"/>
              <a:ext cx="5760" cy="674"/>
            </a:xfrm>
            <a:custGeom>
              <a:avLst/>
              <a:gdLst>
                <a:gd name="T0" fmla="*/ 0 w 5760"/>
                <a:gd name="T1" fmla="*/ 246 h 674"/>
                <a:gd name="T2" fmla="*/ 0 w 5760"/>
                <a:gd name="T3" fmla="*/ 406 h 674"/>
                <a:gd name="T4" fmla="*/ 1280 w 5760"/>
                <a:gd name="T5" fmla="*/ 645 h 674"/>
                <a:gd name="T6" fmla="*/ 1627 w 5760"/>
                <a:gd name="T7" fmla="*/ 580 h 674"/>
                <a:gd name="T8" fmla="*/ 4493 w 5760"/>
                <a:gd name="T9" fmla="*/ 113 h 674"/>
                <a:gd name="T10" fmla="*/ 5760 w 5760"/>
                <a:gd name="T11" fmla="*/ 606 h 674"/>
                <a:gd name="T12" fmla="*/ 5760 w 5760"/>
                <a:gd name="T13" fmla="*/ 233 h 674"/>
                <a:gd name="T14" fmla="*/ 4040 w 5760"/>
                <a:gd name="T15" fmla="*/ 33 h 674"/>
                <a:gd name="T16" fmla="*/ 1093 w 5760"/>
                <a:gd name="T17" fmla="*/ 433 h 674"/>
                <a:gd name="T18" fmla="*/ 0 w 5760"/>
                <a:gd name="T19" fmla="*/ 246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60" h="674">
                  <a:moveTo>
                    <a:pt x="0" y="246"/>
                  </a:moveTo>
                  <a:lnTo>
                    <a:pt x="0" y="406"/>
                  </a:lnTo>
                  <a:cubicBezTo>
                    <a:pt x="213" y="463"/>
                    <a:pt x="1009" y="616"/>
                    <a:pt x="1280" y="645"/>
                  </a:cubicBezTo>
                  <a:cubicBezTo>
                    <a:pt x="1551" y="674"/>
                    <a:pt x="1092" y="669"/>
                    <a:pt x="1627" y="580"/>
                  </a:cubicBezTo>
                  <a:cubicBezTo>
                    <a:pt x="2162" y="491"/>
                    <a:pt x="3804" y="109"/>
                    <a:pt x="4493" y="113"/>
                  </a:cubicBezTo>
                  <a:cubicBezTo>
                    <a:pt x="5182" y="117"/>
                    <a:pt x="5549" y="586"/>
                    <a:pt x="5760" y="606"/>
                  </a:cubicBezTo>
                  <a:lnTo>
                    <a:pt x="5760" y="233"/>
                  </a:lnTo>
                  <a:cubicBezTo>
                    <a:pt x="5471" y="158"/>
                    <a:pt x="4818" y="0"/>
                    <a:pt x="4040" y="33"/>
                  </a:cubicBezTo>
                  <a:cubicBezTo>
                    <a:pt x="3262" y="66"/>
                    <a:pt x="1766" y="398"/>
                    <a:pt x="1093" y="433"/>
                  </a:cubicBezTo>
                  <a:cubicBezTo>
                    <a:pt x="420" y="468"/>
                    <a:pt x="228" y="285"/>
                    <a:pt x="0" y="24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white">
            <a:xfrm>
              <a:off x="1560" y="959"/>
              <a:ext cx="4200" cy="3361"/>
            </a:xfrm>
            <a:custGeom>
              <a:avLst/>
              <a:gdLst>
                <a:gd name="T0" fmla="*/ 0 w 4200"/>
                <a:gd name="T1" fmla="*/ 3361 h 3361"/>
                <a:gd name="T2" fmla="*/ 1054 w 4200"/>
                <a:gd name="T3" fmla="*/ 295 h 3361"/>
                <a:gd name="T4" fmla="*/ 4200 w 4200"/>
                <a:gd name="T5" fmla="*/ 1588 h 3361"/>
                <a:gd name="T6" fmla="*/ 4200 w 4200"/>
                <a:gd name="T7" fmla="*/ 2028 h 3361"/>
                <a:gd name="T8" fmla="*/ 1200 w 4200"/>
                <a:gd name="T9" fmla="*/ 442 h 3361"/>
                <a:gd name="T10" fmla="*/ 347 w 4200"/>
                <a:gd name="T11" fmla="*/ 3361 h 3361"/>
                <a:gd name="T12" fmla="*/ 0 w 4200"/>
                <a:gd name="T13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00" h="3361">
                  <a:moveTo>
                    <a:pt x="0" y="3361"/>
                  </a:moveTo>
                  <a:cubicBezTo>
                    <a:pt x="118" y="2850"/>
                    <a:pt x="354" y="590"/>
                    <a:pt x="1054" y="295"/>
                  </a:cubicBezTo>
                  <a:cubicBezTo>
                    <a:pt x="1754" y="0"/>
                    <a:pt x="3676" y="1299"/>
                    <a:pt x="4200" y="1588"/>
                  </a:cubicBezTo>
                  <a:lnTo>
                    <a:pt x="4200" y="2028"/>
                  </a:lnTo>
                  <a:cubicBezTo>
                    <a:pt x="3700" y="1837"/>
                    <a:pt x="1842" y="220"/>
                    <a:pt x="1200" y="442"/>
                  </a:cubicBezTo>
                  <a:cubicBezTo>
                    <a:pt x="558" y="664"/>
                    <a:pt x="547" y="2875"/>
                    <a:pt x="347" y="3361"/>
                  </a:cubicBezTo>
                  <a:lnTo>
                    <a:pt x="0" y="336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invGray">
            <a:xfrm>
              <a:off x="0" y="2169"/>
              <a:ext cx="5760" cy="1925"/>
            </a:xfrm>
            <a:custGeom>
              <a:avLst/>
              <a:gdLst>
                <a:gd name="T0" fmla="*/ 0 w 5760"/>
                <a:gd name="T1" fmla="*/ 804 h 1925"/>
                <a:gd name="T2" fmla="*/ 0 w 5760"/>
                <a:gd name="T3" fmla="*/ 991 h 1925"/>
                <a:gd name="T4" fmla="*/ 1547 w 5760"/>
                <a:gd name="T5" fmla="*/ 1818 h 1925"/>
                <a:gd name="T6" fmla="*/ 3253 w 5760"/>
                <a:gd name="T7" fmla="*/ 351 h 1925"/>
                <a:gd name="T8" fmla="*/ 5760 w 5760"/>
                <a:gd name="T9" fmla="*/ 1537 h 1925"/>
                <a:gd name="T10" fmla="*/ 5760 w 5760"/>
                <a:gd name="T11" fmla="*/ 1151 h 1925"/>
                <a:gd name="T12" fmla="*/ 3240 w 5760"/>
                <a:gd name="T13" fmla="*/ 84 h 1925"/>
                <a:gd name="T14" fmla="*/ 1573 w 5760"/>
                <a:gd name="T15" fmla="*/ 1671 h 1925"/>
                <a:gd name="T16" fmla="*/ 0 w 5760"/>
                <a:gd name="T17" fmla="*/ 804 h 1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0" h="1925">
                  <a:moveTo>
                    <a:pt x="0" y="804"/>
                  </a:moveTo>
                  <a:lnTo>
                    <a:pt x="0" y="991"/>
                  </a:lnTo>
                  <a:cubicBezTo>
                    <a:pt x="258" y="1160"/>
                    <a:pt x="1005" y="1925"/>
                    <a:pt x="1547" y="1818"/>
                  </a:cubicBezTo>
                  <a:cubicBezTo>
                    <a:pt x="2089" y="1711"/>
                    <a:pt x="2551" y="398"/>
                    <a:pt x="3253" y="351"/>
                  </a:cubicBezTo>
                  <a:cubicBezTo>
                    <a:pt x="3955" y="304"/>
                    <a:pt x="5342" y="1404"/>
                    <a:pt x="5760" y="1537"/>
                  </a:cubicBezTo>
                  <a:lnTo>
                    <a:pt x="5760" y="1151"/>
                  </a:lnTo>
                  <a:cubicBezTo>
                    <a:pt x="5405" y="1124"/>
                    <a:pt x="3982" y="0"/>
                    <a:pt x="3240" y="84"/>
                  </a:cubicBezTo>
                  <a:cubicBezTo>
                    <a:pt x="2542" y="171"/>
                    <a:pt x="2113" y="1551"/>
                    <a:pt x="1573" y="1671"/>
                  </a:cubicBezTo>
                  <a:cubicBezTo>
                    <a:pt x="1033" y="1791"/>
                    <a:pt x="262" y="826"/>
                    <a:pt x="0" y="80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white">
            <a:xfrm>
              <a:off x="0" y="2238"/>
              <a:ext cx="3929" cy="2120"/>
            </a:xfrm>
            <a:custGeom>
              <a:avLst/>
              <a:gdLst>
                <a:gd name="T0" fmla="*/ 0 w 4196"/>
                <a:gd name="T1" fmla="*/ 415 h 2120"/>
                <a:gd name="T2" fmla="*/ 0 w 4196"/>
                <a:gd name="T3" fmla="*/ 508 h 2120"/>
                <a:gd name="T4" fmla="*/ 1933 w 4196"/>
                <a:gd name="T5" fmla="*/ 229 h 2120"/>
                <a:gd name="T6" fmla="*/ 3920 w 4196"/>
                <a:gd name="T7" fmla="*/ 1055 h 2120"/>
                <a:gd name="T8" fmla="*/ 3587 w 4196"/>
                <a:gd name="T9" fmla="*/ 2082 h 2120"/>
                <a:gd name="T10" fmla="*/ 3947 w 4196"/>
                <a:gd name="T11" fmla="*/ 829 h 2120"/>
                <a:gd name="T12" fmla="*/ 2253 w 4196"/>
                <a:gd name="T13" fmla="*/ 69 h 2120"/>
                <a:gd name="T14" fmla="*/ 0 w 4196"/>
                <a:gd name="T15" fmla="*/ 415 h 2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96" h="2120">
                  <a:moveTo>
                    <a:pt x="0" y="415"/>
                  </a:moveTo>
                  <a:lnTo>
                    <a:pt x="0" y="508"/>
                  </a:lnTo>
                  <a:cubicBezTo>
                    <a:pt x="160" y="577"/>
                    <a:pt x="1280" y="138"/>
                    <a:pt x="1933" y="229"/>
                  </a:cubicBezTo>
                  <a:cubicBezTo>
                    <a:pt x="2586" y="320"/>
                    <a:pt x="3644" y="746"/>
                    <a:pt x="3920" y="1055"/>
                  </a:cubicBezTo>
                  <a:cubicBezTo>
                    <a:pt x="4196" y="1364"/>
                    <a:pt x="3583" y="2120"/>
                    <a:pt x="3587" y="2082"/>
                  </a:cubicBezTo>
                  <a:lnTo>
                    <a:pt x="3947" y="829"/>
                  </a:lnTo>
                  <a:cubicBezTo>
                    <a:pt x="3725" y="494"/>
                    <a:pt x="2911" y="138"/>
                    <a:pt x="2253" y="69"/>
                  </a:cubicBezTo>
                  <a:cubicBezTo>
                    <a:pt x="1595" y="0"/>
                    <a:pt x="469" y="343"/>
                    <a:pt x="0" y="4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sp>
        <p:nvSpPr>
          <p:cNvPr id="1537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537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extLst/>
        </p:spPr>
        <p:txBody>
          <a:bodyPr/>
          <a:lstStyle>
            <a:lvl1pPr>
              <a:spcBef>
                <a:spcPct val="0"/>
              </a:spcBef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extLst/>
        </p:spPr>
        <p:txBody>
          <a:bodyPr/>
          <a:lstStyle>
            <a:lvl1pPr>
              <a:spcBef>
                <a:spcPct val="0"/>
              </a:spcBef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extLst/>
        </p:spPr>
        <p:txBody>
          <a:bodyPr/>
          <a:lstStyle>
            <a:lvl1pPr>
              <a:spcBef>
                <a:spcPct val="0"/>
              </a:spcBef>
              <a:defRPr/>
            </a:lvl1pPr>
          </a:lstStyle>
          <a:p>
            <a:pPr>
              <a:defRPr/>
            </a:pPr>
            <a:fld id="{0EF9D959-685C-49F4-9334-6A6E2EFCD115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7AA7D-751C-45E6-B763-A2AB4CE93542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3445F-182D-49FC-BC54-4DFA34159D1F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D826F-A9E8-4D60-9E5A-978DF550092A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4E0DD-A14B-4413-9ECC-C49D14C01FBA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821BD-44E1-4BD7-993E-885AA7F5F932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2FE83-BA7C-4834-923E-F226B1146FF9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EC898-123F-4747-A8D3-CC74B47C8D6C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72C61-73CE-4A5E-82EC-1E0C5AA4F3FE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605E3-0F60-4044-92BE-A91189CC9D8D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D101C4-5BE5-4409-9FB3-099F83366793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918325"/>
            <a:chOff x="0" y="0"/>
            <a:chExt cx="5760" cy="4358"/>
          </a:xfrm>
        </p:grpSpPr>
        <p:sp>
          <p:nvSpPr>
            <p:cNvPr id="14339" name="Rectangle 3"/>
            <p:cNvSpPr>
              <a:spLocks noChangeArrowheads="1"/>
            </p:cNvSpPr>
            <p:nvPr/>
          </p:nvSpPr>
          <p:spPr bwMode="invGray">
            <a:xfrm>
              <a:off x="5533" y="280"/>
              <a:ext cx="227" cy="198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hlink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0" name="Freeform 4"/>
            <p:cNvSpPr>
              <a:spLocks/>
            </p:cNvSpPr>
            <p:nvPr/>
          </p:nvSpPr>
          <p:spPr bwMode="invGray">
            <a:xfrm>
              <a:off x="0" y="0"/>
              <a:ext cx="5760" cy="1344"/>
            </a:xfrm>
            <a:custGeom>
              <a:avLst/>
              <a:gdLst>
                <a:gd name="T0" fmla="*/ 0 w 5760"/>
                <a:gd name="T1" fmla="*/ 0 h 1104"/>
                <a:gd name="T2" fmla="*/ 5760 w 5760"/>
                <a:gd name="T3" fmla="*/ 0 h 1104"/>
                <a:gd name="T4" fmla="*/ 5760 w 5760"/>
                <a:gd name="T5" fmla="*/ 720 h 1104"/>
                <a:gd name="T6" fmla="*/ 3600 w 5760"/>
                <a:gd name="T7" fmla="*/ 624 h 1104"/>
                <a:gd name="T8" fmla="*/ 0 w 5760"/>
                <a:gd name="T9" fmla="*/ 1000 h 1104"/>
                <a:gd name="T10" fmla="*/ 0 w 5760"/>
                <a:gd name="T11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0" h="1104">
                  <a:moveTo>
                    <a:pt x="0" y="0"/>
                  </a:moveTo>
                  <a:lnTo>
                    <a:pt x="5760" y="0"/>
                  </a:lnTo>
                  <a:lnTo>
                    <a:pt x="5760" y="720"/>
                  </a:lnTo>
                  <a:cubicBezTo>
                    <a:pt x="5400" y="824"/>
                    <a:pt x="4560" y="577"/>
                    <a:pt x="3600" y="624"/>
                  </a:cubicBezTo>
                  <a:cubicBezTo>
                    <a:pt x="2640" y="671"/>
                    <a:pt x="600" y="1104"/>
                    <a:pt x="0" y="1000"/>
                  </a:cubicBez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1" name="Freeform 5"/>
            <p:cNvSpPr>
              <a:spLocks/>
            </p:cNvSpPr>
            <p:nvPr/>
          </p:nvSpPr>
          <p:spPr bwMode="invGray">
            <a:xfrm>
              <a:off x="0" y="733"/>
              <a:ext cx="5760" cy="3587"/>
            </a:xfrm>
            <a:custGeom>
              <a:avLst/>
              <a:gdLst>
                <a:gd name="T0" fmla="*/ 0 w 5760"/>
                <a:gd name="T1" fmla="*/ 582 h 3587"/>
                <a:gd name="T2" fmla="*/ 2640 w 5760"/>
                <a:gd name="T3" fmla="*/ 267 h 3587"/>
                <a:gd name="T4" fmla="*/ 3373 w 5760"/>
                <a:gd name="T5" fmla="*/ 160 h 3587"/>
                <a:gd name="T6" fmla="*/ 5760 w 5760"/>
                <a:gd name="T7" fmla="*/ 358 h 3587"/>
                <a:gd name="T8" fmla="*/ 5760 w 5760"/>
                <a:gd name="T9" fmla="*/ 3587 h 3587"/>
                <a:gd name="T10" fmla="*/ 0 w 5760"/>
                <a:gd name="T11" fmla="*/ 3587 h 3587"/>
                <a:gd name="T12" fmla="*/ 0 w 5760"/>
                <a:gd name="T13" fmla="*/ 582 h 3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60" h="3587">
                  <a:moveTo>
                    <a:pt x="0" y="582"/>
                  </a:moveTo>
                  <a:cubicBezTo>
                    <a:pt x="1027" y="680"/>
                    <a:pt x="1960" y="387"/>
                    <a:pt x="2640" y="267"/>
                  </a:cubicBezTo>
                  <a:cubicBezTo>
                    <a:pt x="2640" y="267"/>
                    <a:pt x="3268" y="180"/>
                    <a:pt x="3373" y="160"/>
                  </a:cubicBezTo>
                  <a:cubicBezTo>
                    <a:pt x="4120" y="0"/>
                    <a:pt x="5280" y="358"/>
                    <a:pt x="5760" y="358"/>
                  </a:cubicBezTo>
                  <a:lnTo>
                    <a:pt x="5760" y="3587"/>
                  </a:lnTo>
                  <a:lnTo>
                    <a:pt x="0" y="3587"/>
                  </a:lnTo>
                  <a:cubicBezTo>
                    <a:pt x="0" y="3587"/>
                    <a:pt x="0" y="582"/>
                    <a:pt x="0" y="582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2" name="Freeform 6"/>
            <p:cNvSpPr>
              <a:spLocks/>
            </p:cNvSpPr>
            <p:nvPr/>
          </p:nvSpPr>
          <p:spPr bwMode="invGray">
            <a:xfrm>
              <a:off x="0" y="184"/>
              <a:ext cx="5760" cy="538"/>
            </a:xfrm>
            <a:custGeom>
              <a:avLst/>
              <a:gdLst>
                <a:gd name="T0" fmla="*/ 0 w 5760"/>
                <a:gd name="T1" fmla="*/ 163 h 538"/>
                <a:gd name="T2" fmla="*/ 0 w 5760"/>
                <a:gd name="T3" fmla="*/ 403 h 538"/>
                <a:gd name="T4" fmla="*/ 1773 w 5760"/>
                <a:gd name="T5" fmla="*/ 443 h 538"/>
                <a:gd name="T6" fmla="*/ 4573 w 5760"/>
                <a:gd name="T7" fmla="*/ 176 h 538"/>
                <a:gd name="T8" fmla="*/ 5760 w 5760"/>
                <a:gd name="T9" fmla="*/ 536 h 538"/>
                <a:gd name="T10" fmla="*/ 5760 w 5760"/>
                <a:gd name="T11" fmla="*/ 163 h 538"/>
                <a:gd name="T12" fmla="*/ 4560 w 5760"/>
                <a:gd name="T13" fmla="*/ 29 h 538"/>
                <a:gd name="T14" fmla="*/ 1987 w 5760"/>
                <a:gd name="T15" fmla="*/ 336 h 538"/>
                <a:gd name="T16" fmla="*/ 0 w 5760"/>
                <a:gd name="T17" fmla="*/ 163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0" h="538">
                  <a:moveTo>
                    <a:pt x="0" y="163"/>
                  </a:moveTo>
                  <a:lnTo>
                    <a:pt x="0" y="403"/>
                  </a:lnTo>
                  <a:cubicBezTo>
                    <a:pt x="295" y="450"/>
                    <a:pt x="1011" y="481"/>
                    <a:pt x="1773" y="443"/>
                  </a:cubicBezTo>
                  <a:cubicBezTo>
                    <a:pt x="2535" y="405"/>
                    <a:pt x="3909" y="161"/>
                    <a:pt x="4573" y="176"/>
                  </a:cubicBezTo>
                  <a:cubicBezTo>
                    <a:pt x="5237" y="191"/>
                    <a:pt x="5562" y="538"/>
                    <a:pt x="5760" y="536"/>
                  </a:cubicBezTo>
                  <a:lnTo>
                    <a:pt x="5760" y="163"/>
                  </a:lnTo>
                  <a:cubicBezTo>
                    <a:pt x="5560" y="79"/>
                    <a:pt x="5189" y="0"/>
                    <a:pt x="4560" y="29"/>
                  </a:cubicBezTo>
                  <a:cubicBezTo>
                    <a:pt x="3931" y="58"/>
                    <a:pt x="2747" y="314"/>
                    <a:pt x="1987" y="336"/>
                  </a:cubicBezTo>
                  <a:cubicBezTo>
                    <a:pt x="1227" y="358"/>
                    <a:pt x="414" y="199"/>
                    <a:pt x="0" y="1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3" name="Freeform 7"/>
            <p:cNvSpPr>
              <a:spLocks/>
            </p:cNvSpPr>
            <p:nvPr/>
          </p:nvSpPr>
          <p:spPr bwMode="invGray">
            <a:xfrm>
              <a:off x="0" y="1515"/>
              <a:ext cx="5760" cy="674"/>
            </a:xfrm>
            <a:custGeom>
              <a:avLst/>
              <a:gdLst>
                <a:gd name="T0" fmla="*/ 0 w 5760"/>
                <a:gd name="T1" fmla="*/ 246 h 674"/>
                <a:gd name="T2" fmla="*/ 0 w 5760"/>
                <a:gd name="T3" fmla="*/ 406 h 674"/>
                <a:gd name="T4" fmla="*/ 1280 w 5760"/>
                <a:gd name="T5" fmla="*/ 645 h 674"/>
                <a:gd name="T6" fmla="*/ 1627 w 5760"/>
                <a:gd name="T7" fmla="*/ 580 h 674"/>
                <a:gd name="T8" fmla="*/ 4493 w 5760"/>
                <a:gd name="T9" fmla="*/ 113 h 674"/>
                <a:gd name="T10" fmla="*/ 5760 w 5760"/>
                <a:gd name="T11" fmla="*/ 606 h 674"/>
                <a:gd name="T12" fmla="*/ 5760 w 5760"/>
                <a:gd name="T13" fmla="*/ 233 h 674"/>
                <a:gd name="T14" fmla="*/ 4040 w 5760"/>
                <a:gd name="T15" fmla="*/ 33 h 674"/>
                <a:gd name="T16" fmla="*/ 1093 w 5760"/>
                <a:gd name="T17" fmla="*/ 433 h 674"/>
                <a:gd name="T18" fmla="*/ 0 w 5760"/>
                <a:gd name="T19" fmla="*/ 246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60" h="674">
                  <a:moveTo>
                    <a:pt x="0" y="246"/>
                  </a:moveTo>
                  <a:lnTo>
                    <a:pt x="0" y="406"/>
                  </a:lnTo>
                  <a:cubicBezTo>
                    <a:pt x="213" y="463"/>
                    <a:pt x="1009" y="616"/>
                    <a:pt x="1280" y="645"/>
                  </a:cubicBezTo>
                  <a:cubicBezTo>
                    <a:pt x="1551" y="674"/>
                    <a:pt x="1092" y="669"/>
                    <a:pt x="1627" y="580"/>
                  </a:cubicBezTo>
                  <a:cubicBezTo>
                    <a:pt x="2162" y="491"/>
                    <a:pt x="3804" y="109"/>
                    <a:pt x="4493" y="113"/>
                  </a:cubicBezTo>
                  <a:cubicBezTo>
                    <a:pt x="5182" y="117"/>
                    <a:pt x="5549" y="586"/>
                    <a:pt x="5760" y="606"/>
                  </a:cubicBezTo>
                  <a:lnTo>
                    <a:pt x="5760" y="233"/>
                  </a:lnTo>
                  <a:cubicBezTo>
                    <a:pt x="5471" y="158"/>
                    <a:pt x="4818" y="0"/>
                    <a:pt x="4040" y="33"/>
                  </a:cubicBezTo>
                  <a:cubicBezTo>
                    <a:pt x="3262" y="66"/>
                    <a:pt x="1766" y="398"/>
                    <a:pt x="1093" y="433"/>
                  </a:cubicBezTo>
                  <a:cubicBezTo>
                    <a:pt x="420" y="468"/>
                    <a:pt x="228" y="285"/>
                    <a:pt x="0" y="24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4" name="Freeform 8"/>
            <p:cNvSpPr>
              <a:spLocks/>
            </p:cNvSpPr>
            <p:nvPr/>
          </p:nvSpPr>
          <p:spPr bwMode="invGray">
            <a:xfrm>
              <a:off x="1560" y="959"/>
              <a:ext cx="4200" cy="3361"/>
            </a:xfrm>
            <a:custGeom>
              <a:avLst/>
              <a:gdLst>
                <a:gd name="T0" fmla="*/ 0 w 4200"/>
                <a:gd name="T1" fmla="*/ 3361 h 3361"/>
                <a:gd name="T2" fmla="*/ 1054 w 4200"/>
                <a:gd name="T3" fmla="*/ 295 h 3361"/>
                <a:gd name="T4" fmla="*/ 4200 w 4200"/>
                <a:gd name="T5" fmla="*/ 1588 h 3361"/>
                <a:gd name="T6" fmla="*/ 4200 w 4200"/>
                <a:gd name="T7" fmla="*/ 2028 h 3361"/>
                <a:gd name="T8" fmla="*/ 1200 w 4200"/>
                <a:gd name="T9" fmla="*/ 442 h 3361"/>
                <a:gd name="T10" fmla="*/ 347 w 4200"/>
                <a:gd name="T11" fmla="*/ 3361 h 3361"/>
                <a:gd name="T12" fmla="*/ 0 w 4200"/>
                <a:gd name="T13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00" h="3361">
                  <a:moveTo>
                    <a:pt x="0" y="3361"/>
                  </a:moveTo>
                  <a:cubicBezTo>
                    <a:pt x="118" y="2850"/>
                    <a:pt x="354" y="590"/>
                    <a:pt x="1054" y="295"/>
                  </a:cubicBezTo>
                  <a:cubicBezTo>
                    <a:pt x="1754" y="0"/>
                    <a:pt x="3676" y="1299"/>
                    <a:pt x="4200" y="1588"/>
                  </a:cubicBezTo>
                  <a:lnTo>
                    <a:pt x="4200" y="2028"/>
                  </a:lnTo>
                  <a:cubicBezTo>
                    <a:pt x="3700" y="1837"/>
                    <a:pt x="1842" y="220"/>
                    <a:pt x="1200" y="442"/>
                  </a:cubicBezTo>
                  <a:cubicBezTo>
                    <a:pt x="558" y="664"/>
                    <a:pt x="547" y="2875"/>
                    <a:pt x="347" y="3361"/>
                  </a:cubicBezTo>
                  <a:lnTo>
                    <a:pt x="0" y="336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5" name="Freeform 9"/>
            <p:cNvSpPr>
              <a:spLocks/>
            </p:cNvSpPr>
            <p:nvPr/>
          </p:nvSpPr>
          <p:spPr bwMode="invGray">
            <a:xfrm>
              <a:off x="0" y="2169"/>
              <a:ext cx="5760" cy="1925"/>
            </a:xfrm>
            <a:custGeom>
              <a:avLst/>
              <a:gdLst>
                <a:gd name="T0" fmla="*/ 0 w 5760"/>
                <a:gd name="T1" fmla="*/ 804 h 1925"/>
                <a:gd name="T2" fmla="*/ 0 w 5760"/>
                <a:gd name="T3" fmla="*/ 991 h 1925"/>
                <a:gd name="T4" fmla="*/ 1547 w 5760"/>
                <a:gd name="T5" fmla="*/ 1818 h 1925"/>
                <a:gd name="T6" fmla="*/ 3253 w 5760"/>
                <a:gd name="T7" fmla="*/ 351 h 1925"/>
                <a:gd name="T8" fmla="*/ 5760 w 5760"/>
                <a:gd name="T9" fmla="*/ 1537 h 1925"/>
                <a:gd name="T10" fmla="*/ 5760 w 5760"/>
                <a:gd name="T11" fmla="*/ 1151 h 1925"/>
                <a:gd name="T12" fmla="*/ 3240 w 5760"/>
                <a:gd name="T13" fmla="*/ 84 h 1925"/>
                <a:gd name="T14" fmla="*/ 1573 w 5760"/>
                <a:gd name="T15" fmla="*/ 1671 h 1925"/>
                <a:gd name="T16" fmla="*/ 0 w 5760"/>
                <a:gd name="T17" fmla="*/ 804 h 1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0" h="1925">
                  <a:moveTo>
                    <a:pt x="0" y="804"/>
                  </a:moveTo>
                  <a:lnTo>
                    <a:pt x="0" y="991"/>
                  </a:lnTo>
                  <a:cubicBezTo>
                    <a:pt x="258" y="1160"/>
                    <a:pt x="1005" y="1925"/>
                    <a:pt x="1547" y="1818"/>
                  </a:cubicBezTo>
                  <a:cubicBezTo>
                    <a:pt x="2089" y="1711"/>
                    <a:pt x="2551" y="398"/>
                    <a:pt x="3253" y="351"/>
                  </a:cubicBezTo>
                  <a:cubicBezTo>
                    <a:pt x="3955" y="304"/>
                    <a:pt x="5342" y="1404"/>
                    <a:pt x="5760" y="1537"/>
                  </a:cubicBezTo>
                  <a:lnTo>
                    <a:pt x="5760" y="1151"/>
                  </a:lnTo>
                  <a:cubicBezTo>
                    <a:pt x="5405" y="1124"/>
                    <a:pt x="3982" y="0"/>
                    <a:pt x="3240" y="84"/>
                  </a:cubicBezTo>
                  <a:cubicBezTo>
                    <a:pt x="2542" y="171"/>
                    <a:pt x="2113" y="1551"/>
                    <a:pt x="1573" y="1671"/>
                  </a:cubicBezTo>
                  <a:cubicBezTo>
                    <a:pt x="1033" y="1791"/>
                    <a:pt x="262" y="826"/>
                    <a:pt x="0" y="80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14346" name="Freeform 10"/>
            <p:cNvSpPr>
              <a:spLocks/>
            </p:cNvSpPr>
            <p:nvPr/>
          </p:nvSpPr>
          <p:spPr bwMode="invGray">
            <a:xfrm>
              <a:off x="0" y="2238"/>
              <a:ext cx="3929" cy="2120"/>
            </a:xfrm>
            <a:custGeom>
              <a:avLst/>
              <a:gdLst>
                <a:gd name="T0" fmla="*/ 0 w 4196"/>
                <a:gd name="T1" fmla="*/ 415 h 2120"/>
                <a:gd name="T2" fmla="*/ 0 w 4196"/>
                <a:gd name="T3" fmla="*/ 508 h 2120"/>
                <a:gd name="T4" fmla="*/ 1933 w 4196"/>
                <a:gd name="T5" fmla="*/ 229 h 2120"/>
                <a:gd name="T6" fmla="*/ 3920 w 4196"/>
                <a:gd name="T7" fmla="*/ 1055 h 2120"/>
                <a:gd name="T8" fmla="*/ 3587 w 4196"/>
                <a:gd name="T9" fmla="*/ 2082 h 2120"/>
                <a:gd name="T10" fmla="*/ 3947 w 4196"/>
                <a:gd name="T11" fmla="*/ 829 h 2120"/>
                <a:gd name="T12" fmla="*/ 2253 w 4196"/>
                <a:gd name="T13" fmla="*/ 69 h 2120"/>
                <a:gd name="T14" fmla="*/ 0 w 4196"/>
                <a:gd name="T15" fmla="*/ 415 h 2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96" h="2120">
                  <a:moveTo>
                    <a:pt x="0" y="415"/>
                  </a:moveTo>
                  <a:lnTo>
                    <a:pt x="0" y="508"/>
                  </a:lnTo>
                  <a:cubicBezTo>
                    <a:pt x="160" y="577"/>
                    <a:pt x="1280" y="138"/>
                    <a:pt x="1933" y="229"/>
                  </a:cubicBezTo>
                  <a:cubicBezTo>
                    <a:pt x="2586" y="320"/>
                    <a:pt x="3644" y="746"/>
                    <a:pt x="3920" y="1055"/>
                  </a:cubicBezTo>
                  <a:cubicBezTo>
                    <a:pt x="4196" y="1364"/>
                    <a:pt x="3583" y="2120"/>
                    <a:pt x="3587" y="2082"/>
                  </a:cubicBezTo>
                  <a:lnTo>
                    <a:pt x="3947" y="829"/>
                  </a:lnTo>
                  <a:cubicBezTo>
                    <a:pt x="3725" y="494"/>
                    <a:pt x="2911" y="138"/>
                    <a:pt x="2253" y="69"/>
                  </a:cubicBezTo>
                  <a:cubicBezTo>
                    <a:pt x="1595" y="0"/>
                    <a:pt x="469" y="343"/>
                    <a:pt x="0" y="4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</p:grpSp>
      <p:sp>
        <p:nvSpPr>
          <p:cNvPr id="1027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4348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z="1400"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34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 sz="1400"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35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 sz="1400">
                <a:cs typeface="+mn-cs"/>
              </a:defRPr>
            </a:lvl1pPr>
          </a:lstStyle>
          <a:p>
            <a:pPr>
              <a:defRPr/>
            </a:pPr>
            <a:fld id="{F4EE6581-193D-4B5A-8BD6-BB5632BC10DD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  <p:sp>
        <p:nvSpPr>
          <p:cNvPr id="103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/>
            <a:r>
              <a:rPr lang="en-US" dirty="0"/>
              <a:t>                           </a:t>
            </a:r>
            <a:r>
              <a:rPr lang="ru-RU" dirty="0" err="1"/>
              <a:t>Вінницький</a:t>
            </a:r>
            <a:r>
              <a:rPr lang="ru-RU" dirty="0"/>
              <a:t> </a:t>
            </a:r>
            <a:r>
              <a:rPr lang="ru-RU" dirty="0" err="1"/>
              <a:t>національний</a:t>
            </a:r>
            <a:r>
              <a:rPr lang="ru-RU" dirty="0"/>
              <a:t> </a:t>
            </a:r>
            <a:r>
              <a:rPr lang="ru-RU" dirty="0" err="1"/>
              <a:t>медичний</a:t>
            </a:r>
            <a:r>
              <a:rPr lang="ru-RU" dirty="0"/>
              <a:t> </a:t>
            </a:r>
            <a:r>
              <a:rPr lang="ru-RU" dirty="0" err="1"/>
              <a:t>університет</a:t>
            </a:r>
            <a:r>
              <a:rPr lang="ru-RU" dirty="0"/>
              <a:t> </a:t>
            </a:r>
            <a:br>
              <a:rPr lang="ru-RU" dirty="0"/>
            </a:br>
            <a:r>
              <a:rPr lang="en-US" dirty="0"/>
              <a:t>                           </a:t>
            </a:r>
            <a:r>
              <a:rPr lang="ru-RU" dirty="0" err="1"/>
              <a:t>ім</a:t>
            </a:r>
            <a:r>
              <a:rPr lang="ru-RU" dirty="0"/>
              <a:t>. М.І. Пирогова</a:t>
            </a:r>
            <a:br>
              <a:rPr lang="ru-RU" dirty="0"/>
            </a:br>
            <a:r>
              <a:rPr lang="en-US" dirty="0"/>
              <a:t>                                                               </a:t>
            </a:r>
            <a:r>
              <a:rPr lang="ru-RU" dirty="0"/>
              <a:t>кафедра </a:t>
            </a:r>
            <a:r>
              <a:rPr lang="ru-RU" dirty="0" err="1"/>
              <a:t>стоматології</a:t>
            </a:r>
            <a:r>
              <a:rPr lang="ru-RU" dirty="0"/>
              <a:t> </a:t>
            </a:r>
            <a:r>
              <a:rPr lang="uk-UA" dirty="0"/>
              <a:t>дитячого віку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/>
              <a:t>                                                    </a:t>
            </a:r>
            <a:r>
              <a:rPr lang="ru-RU" dirty="0"/>
              <a:t>ПРОГРАМА </a:t>
            </a:r>
            <a:br>
              <a:rPr lang="ru-RU" dirty="0"/>
            </a:br>
            <a:r>
              <a:rPr lang="en-US" dirty="0"/>
              <a:t>                                                              </a:t>
            </a:r>
            <a:r>
              <a:rPr lang="ru-RU" dirty="0" err="1"/>
              <a:t>навчальної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курсу за </a:t>
            </a:r>
            <a:r>
              <a:rPr lang="ru-RU" dirty="0" err="1"/>
              <a:t>вибором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                                                               </a:t>
            </a:r>
            <a:r>
              <a:rPr lang="ru-RU" dirty="0"/>
              <a:t>по </a:t>
            </a:r>
            <a:r>
              <a:rPr lang="ru-RU" dirty="0" err="1"/>
              <a:t>хірургічній</a:t>
            </a:r>
            <a:r>
              <a:rPr lang="ru-RU" dirty="0"/>
              <a:t> </a:t>
            </a:r>
            <a:r>
              <a:rPr lang="ru-RU" dirty="0" err="1"/>
              <a:t>стоматології</a:t>
            </a:r>
            <a:r>
              <a:rPr lang="ru-RU" dirty="0"/>
              <a:t> </a:t>
            </a:r>
            <a:r>
              <a:rPr lang="ru-RU" dirty="0" err="1"/>
              <a:t>дитячого</a:t>
            </a:r>
            <a:r>
              <a:rPr lang="ru-RU" dirty="0"/>
              <a:t> </a:t>
            </a:r>
            <a:r>
              <a:rPr lang="ru-RU" dirty="0" err="1"/>
              <a:t>віку</a:t>
            </a:r>
            <a:r>
              <a:rPr lang="ru-RU" dirty="0"/>
              <a:t> </a:t>
            </a:r>
            <a:br>
              <a:rPr lang="ru-RU" dirty="0"/>
            </a:br>
            <a:r>
              <a:rPr lang="en-US" dirty="0"/>
              <a:t>                                                    </a:t>
            </a:r>
            <a:r>
              <a:rPr lang="ru-RU" dirty="0"/>
              <a:t>для </a:t>
            </a:r>
            <a:r>
              <a:rPr lang="ru-RU" dirty="0" err="1"/>
              <a:t>студентів</a:t>
            </a:r>
            <a:r>
              <a:rPr lang="ru-RU" dirty="0"/>
              <a:t> </a:t>
            </a:r>
            <a:r>
              <a:rPr lang="ru-RU" dirty="0" smtClean="0"/>
              <a:t>5 </a:t>
            </a:r>
            <a:r>
              <a:rPr lang="ru-RU" dirty="0"/>
              <a:t>курсу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>«</a:t>
            </a:r>
            <a:r>
              <a:rPr lang="uk-UA" altLang="ru-RU" b="1" dirty="0" smtClean="0"/>
              <a:t>ДІАГНОСТИКА </a:t>
            </a:r>
            <a:r>
              <a:rPr lang="uk-UA" altLang="ru-RU" b="1" dirty="0"/>
              <a:t>ЗАХВОРВАНЬ </a:t>
            </a:r>
            <a:r>
              <a:rPr lang="uk-UA" altLang="ru-RU" b="1" dirty="0" smtClean="0"/>
              <a:t>СНЩС У ДІТЕЙ</a:t>
            </a:r>
            <a:r>
              <a:rPr lang="uk-UA" altLang="ru-RU" dirty="0" smtClean="0"/>
              <a:t> </a:t>
            </a:r>
            <a:r>
              <a:rPr lang="ru-RU" dirty="0"/>
              <a:t>»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en-US" dirty="0"/>
          </a:p>
          <a:p>
            <a:pPr algn="r" eaLnBrk="0" hangingPunct="0"/>
            <a:r>
              <a:rPr lang="ru-RU" dirty="0" err="1"/>
              <a:t>Вінниця</a:t>
            </a:r>
            <a:r>
              <a:rPr lang="ru-RU" dirty="0"/>
              <a:t> </a:t>
            </a:r>
            <a:r>
              <a:rPr lang="ru-RU" dirty="0" smtClean="0"/>
              <a:t>202</a:t>
            </a:r>
            <a:r>
              <a:rPr lang="uk-UA" dirty="0"/>
              <a:t>2</a:t>
            </a:r>
            <a:endParaRPr lang="ru-RU" altLang="ru-RU" dirty="0"/>
          </a:p>
        </p:txBody>
      </p:sp>
      <p:pic>
        <p:nvPicPr>
          <p:cNvPr id="13314" name="Picture 7"/>
          <p:cNvPicPr>
            <a:picLocks noChangeAspect="1" noChangeArrowheads="1"/>
          </p:cNvPicPr>
          <p:nvPr/>
        </p:nvPicPr>
        <p:blipFill>
          <a:blip r:embed="rId2" cstate="print"/>
          <a:srcRect l="-2" t="8733" r="320" b="9944"/>
          <a:stretch>
            <a:fillRect/>
          </a:stretch>
        </p:blipFill>
        <p:spPr bwMode="auto">
          <a:xfrm>
            <a:off x="395288" y="1341438"/>
            <a:ext cx="3419475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b="1" smtClean="0">
                <a:solidFill>
                  <a:schemeClr val="tx1"/>
                </a:solidFill>
              </a:rPr>
              <a:t>Мета</a:t>
            </a:r>
            <a:r>
              <a:rPr lang="en-US" sz="2400" b="1" smtClean="0">
                <a:solidFill>
                  <a:schemeClr val="tx1"/>
                </a:solidFill>
              </a:rPr>
              <a:t> </a:t>
            </a:r>
            <a:r>
              <a:rPr lang="uk-UA" sz="2400" b="1" smtClean="0">
                <a:solidFill>
                  <a:schemeClr val="tx1"/>
                </a:solidFill>
              </a:rPr>
              <a:t>курсу</a:t>
            </a:r>
            <a:r>
              <a:rPr lang="uk-UA" sz="2000" b="1" smtClean="0">
                <a:solidFill>
                  <a:schemeClr val="tx1"/>
                </a:solidFill>
              </a:rPr>
              <a:t>: </a:t>
            </a:r>
            <a:br>
              <a:rPr lang="uk-UA" sz="2000" b="1" smtClean="0">
                <a:solidFill>
                  <a:schemeClr val="tx1"/>
                </a:solidFill>
              </a:rPr>
            </a:br>
            <a:r>
              <a:rPr lang="uk-UA" sz="2000" b="1" smtClean="0">
                <a:solidFill>
                  <a:schemeClr val="tx1"/>
                </a:solidFill>
              </a:rPr>
              <a:t/>
            </a:r>
            <a:br>
              <a:rPr lang="uk-UA" sz="2000" b="1" smtClean="0">
                <a:solidFill>
                  <a:schemeClr val="tx1"/>
                </a:solidFill>
              </a:rPr>
            </a:br>
            <a:r>
              <a:rPr lang="uk-UA" sz="2000" smtClean="0">
                <a:solidFill>
                  <a:schemeClr val="tx1"/>
                </a:solidFill>
              </a:rPr>
              <a:t>забезпечити підготовку висококваліфікованих фахівців в галузі стоматології, а саме в хірургічній стоматології дитячого віку, здатних розв’язувати комплексні проблеми діагностики та лікування пацієнтів, які потребують діагностики та лікування захворювань СНЩС .</a:t>
            </a:r>
            <a:endParaRPr lang="ru-RU" sz="2000" smtClean="0">
              <a:solidFill>
                <a:schemeClr val="tx1"/>
              </a:solidFill>
            </a:endParaRP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3068638"/>
            <a:ext cx="7772400" cy="302736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uk-UA" sz="2400" b="1" smtClean="0"/>
              <a:t>Методи навчання</a:t>
            </a:r>
            <a:r>
              <a:rPr lang="uk-UA" sz="2400" smtClean="0"/>
              <a:t>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smtClean="0"/>
              <a:t>   </a:t>
            </a:r>
            <a:r>
              <a:rPr lang="uk-UA" sz="2400" smtClean="0"/>
              <a:t>Для проведення занять використовуються клінічний та фантомний, електронно-інформаційний (презентації, відео-матеріали, методичні рекомендації, лекції), науковий (участь у наукових розробках з дисципліни), контрольний (тести, ситуаційні завдання, оцінка практичних навичок, підсумкове заняття).</a:t>
            </a:r>
            <a:endParaRPr lang="ru-RU" sz="2400" smtClean="0"/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534400" cy="63709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alt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Завдання курсу</a:t>
            </a:r>
            <a:r>
              <a:rPr lang="en-US" alt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uk-UA" altLang="ru-RU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altLang="ru-RU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Курс </a:t>
            </a:r>
            <a:r>
              <a:rPr lang="uk-UA" alt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«Діагностика 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захворювань </a:t>
            </a:r>
            <a:r>
              <a:rPr lang="uk-UA" altLang="ru-RU" sz="2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СНЩС у дітей» 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спрямований на ознайомлення та вивчення студентами основних питань: </a:t>
            </a:r>
          </a:p>
          <a:p>
            <a:pPr>
              <a:defRPr/>
            </a:pPr>
            <a:r>
              <a:rPr lang="en-US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-  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Класифікація, клініка, диференційна діагностика та методи лікування запальних і дистрофічних захворювань СНЩС.</a:t>
            </a:r>
          </a:p>
          <a:p>
            <a:pPr>
              <a:defRPr/>
            </a:pP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- 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Принципи комплексного обстеження пацієнтів з контрактурою нижньої щелепи, синдром больової </a:t>
            </a:r>
            <a:r>
              <a:rPr lang="uk-UA" altLang="ru-RU" sz="2000" b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дисфункції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СНЩС, основи диференційної діагностики. </a:t>
            </a:r>
          </a:p>
          <a:p>
            <a:pPr>
              <a:defRPr/>
            </a:pPr>
            <a:r>
              <a:rPr lang="en-US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- 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Методи лікування анкілозів і контрактур нижньої щелепи, їх етіологія, патогенез, діагностика, лікування. </a:t>
            </a:r>
          </a:p>
          <a:p>
            <a:pPr>
              <a:buFontTx/>
              <a:buChar char="-"/>
              <a:defRPr/>
            </a:pP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Можливості </a:t>
            </a:r>
            <a:r>
              <a:rPr lang="uk-UA" altLang="ru-RU" sz="2000" b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артроскопії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та </a:t>
            </a:r>
            <a:r>
              <a:rPr lang="uk-UA" altLang="ru-RU" sz="2000" b="1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артроскопічної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хірургії захворювань ВНЧС.</a:t>
            </a:r>
            <a:endParaRPr lang="en-US" altLang="ru-RU" sz="20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en-US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Больовий</a:t>
            </a:r>
            <a:r>
              <a:rPr lang="ru-RU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синдром.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Дифдіагностика</a:t>
            </a:r>
            <a:r>
              <a:rPr lang="ru-RU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та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лікування</a:t>
            </a:r>
            <a:r>
              <a:rPr lang="ru-RU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n-US" altLang="ru-RU" sz="2000" b="1" dirty="0"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>
              <a:defRPr/>
            </a:pPr>
            <a:endParaRPr lang="ru-RU" altLang="ru-RU" sz="20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Практичні заняття передбачають засвоєння студентами практичних навичок обстеження пацієнтів із захворюваннями СНЩС , методами їх лікування.</a:t>
            </a:r>
          </a:p>
          <a:p>
            <a:pPr>
              <a:defRPr/>
            </a:pP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Курс охоплює основні як практичні, так і теоретичні аспекти діяльності майбутнього лікаря стоматолога.</a:t>
            </a: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620713"/>
            <a:ext cx="7772400" cy="442912"/>
          </a:xfrm>
        </p:spPr>
        <p:txBody>
          <a:bodyPr/>
          <a:lstStyle/>
          <a:p>
            <a:r>
              <a:rPr lang="uk-UA" sz="4000" b="1" smtClean="0"/>
              <a:t>Зміст курсу</a:t>
            </a:r>
            <a:r>
              <a:rPr lang="uk-UA" sz="4000" smtClean="0"/>
              <a:t> </a:t>
            </a:r>
            <a:br>
              <a:rPr lang="uk-UA" sz="4000" smtClean="0"/>
            </a:br>
            <a:endParaRPr lang="ru-RU" sz="4000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125538"/>
            <a:ext cx="7772400" cy="52562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800" smtClean="0"/>
              <a:t>1. Анатомія скронево-нижньощелепного суглобу (СНЩС). </a:t>
            </a:r>
          </a:p>
          <a:p>
            <a:pPr>
              <a:lnSpc>
                <a:spcPct val="80000"/>
              </a:lnSpc>
            </a:pPr>
            <a:r>
              <a:rPr lang="ru-RU" sz="1800" smtClean="0"/>
              <a:t> Кровопостачання та іннервація СНЩС.  Типи СНЩС .</a:t>
            </a:r>
            <a:endParaRPr lang="uk-UA" sz="1800" smtClean="0"/>
          </a:p>
          <a:p>
            <a:pPr>
              <a:lnSpc>
                <a:spcPct val="80000"/>
              </a:lnSpc>
            </a:pPr>
            <a:r>
              <a:rPr lang="uk-UA" sz="1800" smtClean="0"/>
              <a:t>2</a:t>
            </a:r>
            <a:r>
              <a:rPr lang="ru-RU" sz="1800" smtClean="0"/>
              <a:t>. Основні види скронево-нижньощелепних сполучень  та функції СНЩС.</a:t>
            </a:r>
            <a:endParaRPr lang="uk-UA" sz="1800" smtClean="0"/>
          </a:p>
          <a:p>
            <a:pPr>
              <a:lnSpc>
                <a:spcPct val="80000"/>
              </a:lnSpc>
            </a:pPr>
            <a:r>
              <a:rPr lang="uk-UA" sz="1800" smtClean="0"/>
              <a:t>3</a:t>
            </a:r>
            <a:r>
              <a:rPr lang="ru-RU" sz="1800" smtClean="0"/>
              <a:t>. Анатомо-фізіологічні та функціональні особливості СНЩС у віковому аспекті. </a:t>
            </a:r>
            <a:endParaRPr lang="uk-UA" sz="1800" smtClean="0"/>
          </a:p>
          <a:p>
            <a:pPr>
              <a:lnSpc>
                <a:spcPct val="80000"/>
              </a:lnSpc>
            </a:pPr>
            <a:r>
              <a:rPr lang="uk-UA" sz="1800" smtClean="0"/>
              <a:t>4</a:t>
            </a:r>
            <a:r>
              <a:rPr lang="ru-RU" sz="1800" smtClean="0"/>
              <a:t>. Визначення та класифікація захворювань СНЩС. </a:t>
            </a:r>
            <a:endParaRPr lang="uk-UA" sz="1800" smtClean="0"/>
          </a:p>
          <a:p>
            <a:pPr>
              <a:lnSpc>
                <a:spcPct val="80000"/>
              </a:lnSpc>
            </a:pPr>
            <a:r>
              <a:rPr lang="uk-UA" sz="1800" smtClean="0"/>
              <a:t>5. Лабораторно-інструментальні методи дослідження</a:t>
            </a:r>
          </a:p>
          <a:p>
            <a:pPr>
              <a:lnSpc>
                <a:spcPct val="80000"/>
              </a:lnSpc>
            </a:pPr>
            <a:r>
              <a:rPr lang="uk-UA" sz="1800" smtClean="0"/>
              <a:t>6.Клінічні, біохімічні дослідження, оцінка системи імунітету.</a:t>
            </a:r>
          </a:p>
          <a:p>
            <a:pPr>
              <a:lnSpc>
                <a:spcPct val="80000"/>
              </a:lnSpc>
            </a:pPr>
            <a:r>
              <a:rPr lang="uk-UA" sz="1800" smtClean="0"/>
              <a:t>7.Якісний склад синовіальної рідини. </a:t>
            </a:r>
          </a:p>
          <a:p>
            <a:pPr>
              <a:lnSpc>
                <a:spcPct val="80000"/>
              </a:lnSpc>
            </a:pPr>
            <a:r>
              <a:rPr lang="uk-UA" sz="1800" smtClean="0"/>
              <a:t>8.Гістологічне дослідження біоптата синовіальної оболонки. </a:t>
            </a:r>
          </a:p>
          <a:p>
            <a:pPr>
              <a:lnSpc>
                <a:spcPct val="80000"/>
              </a:lnSpc>
            </a:pPr>
            <a:r>
              <a:rPr lang="uk-UA" sz="1800" smtClean="0"/>
              <a:t>9.Бактеріологічне дослідження синовіальної рідини (при інфекційних артритах). </a:t>
            </a:r>
          </a:p>
          <a:p>
            <a:pPr>
              <a:lnSpc>
                <a:spcPct val="80000"/>
              </a:lnSpc>
            </a:pPr>
            <a:r>
              <a:rPr lang="uk-UA" sz="1800" smtClean="0"/>
              <a:t>10</a:t>
            </a:r>
            <a:r>
              <a:rPr lang="ru-RU" sz="1800" smtClean="0"/>
              <a:t>. Клінічна картина захворювань СНЩС. </a:t>
            </a:r>
          </a:p>
          <a:p>
            <a:pPr>
              <a:lnSpc>
                <a:spcPct val="80000"/>
              </a:lnSpc>
            </a:pPr>
            <a:r>
              <a:rPr lang="ru-RU" sz="1800" smtClean="0"/>
              <a:t>1</a:t>
            </a:r>
            <a:r>
              <a:rPr lang="uk-UA" sz="1800" smtClean="0"/>
              <a:t>1</a:t>
            </a:r>
            <a:r>
              <a:rPr lang="ru-RU" sz="1800" smtClean="0"/>
              <a:t>. Диференційна діагностика захворювань СНЩС. </a:t>
            </a:r>
          </a:p>
          <a:p>
            <a:pPr>
              <a:lnSpc>
                <a:spcPct val="80000"/>
              </a:lnSpc>
            </a:pPr>
            <a:r>
              <a:rPr lang="ru-RU" sz="1800" smtClean="0"/>
              <a:t>1</a:t>
            </a:r>
            <a:r>
              <a:rPr lang="uk-UA" sz="1800" smtClean="0"/>
              <a:t>2</a:t>
            </a:r>
            <a:r>
              <a:rPr lang="ru-RU" sz="1800" smtClean="0"/>
              <a:t>. Сучасні методи та принципи лікування СНЩС.</a:t>
            </a:r>
            <a:endParaRPr lang="uk-UA" sz="1800" smtClean="0"/>
          </a:p>
          <a:p>
            <a:pPr>
              <a:lnSpc>
                <a:spcPct val="80000"/>
              </a:lnSpc>
            </a:pPr>
            <a:r>
              <a:rPr lang="uk-UA" sz="1800" smtClean="0"/>
              <a:t>13.</a:t>
            </a:r>
            <a:r>
              <a:rPr lang="ru-RU" sz="1800" smtClean="0"/>
              <a:t>Сучасні </a:t>
            </a:r>
            <a:r>
              <a:rPr lang="uk-UA" sz="1800" smtClean="0"/>
              <a:t>рентгенологічні </a:t>
            </a:r>
            <a:r>
              <a:rPr lang="ru-RU" sz="1800" smtClean="0"/>
              <a:t>методи діагностики захворювань СНЩС:</a:t>
            </a:r>
            <a:r>
              <a:rPr lang="uk-UA" sz="1800" smtClean="0"/>
              <a:t> </a:t>
            </a:r>
            <a:r>
              <a:rPr lang="ru-RU" sz="1800" smtClean="0"/>
              <a:t>томографія</a:t>
            </a:r>
            <a:endParaRPr lang="uk-UA" sz="18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800" smtClean="0"/>
              <a:t>     </a:t>
            </a:r>
            <a:endParaRPr lang="ru-RU" sz="1800" smtClean="0"/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333375"/>
            <a:ext cx="7772400" cy="503238"/>
          </a:xfrm>
        </p:spPr>
        <p:txBody>
          <a:bodyPr/>
          <a:lstStyle/>
          <a:p>
            <a:r>
              <a:rPr lang="uk-UA" sz="4000" b="1" smtClean="0"/>
              <a:t>Зміст курсу</a:t>
            </a:r>
            <a:endParaRPr lang="ru-RU" sz="4000" b="1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341438"/>
            <a:ext cx="7772400" cy="51117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sz="1600" dirty="0" smtClean="0"/>
              <a:t>14.Сучасні рентгенологічні методи діагностики захворювань СНЩС: </a:t>
            </a:r>
            <a:r>
              <a:rPr lang="uk-UA" sz="1600" dirty="0" err="1" smtClean="0"/>
              <a:t>зонографія</a:t>
            </a:r>
            <a:r>
              <a:rPr lang="uk-UA" sz="1600" dirty="0" smtClean="0"/>
              <a:t> </a:t>
            </a:r>
          </a:p>
          <a:p>
            <a:pPr>
              <a:lnSpc>
                <a:spcPct val="80000"/>
              </a:lnSpc>
            </a:pPr>
            <a:r>
              <a:rPr lang="uk-UA" sz="1600" dirty="0" smtClean="0"/>
              <a:t>15.</a:t>
            </a:r>
            <a:r>
              <a:rPr lang="ru-RU" sz="1600" dirty="0" err="1" smtClean="0"/>
              <a:t>Сучасні</a:t>
            </a:r>
            <a:r>
              <a:rPr lang="ru-RU" sz="1600" dirty="0" smtClean="0"/>
              <a:t> </a:t>
            </a:r>
            <a:r>
              <a:rPr lang="uk-UA" sz="1600" dirty="0" smtClean="0"/>
              <a:t>рентгенологічні </a:t>
            </a:r>
            <a:r>
              <a:rPr lang="ru-RU" sz="1600" dirty="0" err="1" smtClean="0"/>
              <a:t>методи</a:t>
            </a:r>
            <a:r>
              <a:rPr lang="ru-RU" sz="1600" dirty="0" smtClean="0"/>
              <a:t> </a:t>
            </a:r>
            <a:r>
              <a:rPr lang="ru-RU" sz="1600" dirty="0" err="1" smtClean="0"/>
              <a:t>діагностики</a:t>
            </a:r>
            <a:r>
              <a:rPr lang="ru-RU" sz="1600" dirty="0" smtClean="0"/>
              <a:t> </a:t>
            </a:r>
            <a:r>
              <a:rPr lang="ru-RU" sz="1600" dirty="0" err="1" smtClean="0"/>
              <a:t>захворювань</a:t>
            </a:r>
            <a:r>
              <a:rPr lang="ru-RU" sz="1600" dirty="0" smtClean="0"/>
              <a:t> СНЩС:</a:t>
            </a:r>
            <a:r>
              <a:rPr lang="uk-UA" sz="1600" dirty="0" smtClean="0"/>
              <a:t> к</a:t>
            </a:r>
            <a:r>
              <a:rPr lang="ru-RU" sz="1600" dirty="0" err="1" smtClean="0"/>
              <a:t>онтрастна</a:t>
            </a:r>
            <a:r>
              <a:rPr lang="ru-RU" sz="1600" dirty="0" smtClean="0"/>
              <a:t> </a:t>
            </a:r>
            <a:r>
              <a:rPr lang="ru-RU" sz="1600" dirty="0" err="1" smtClean="0"/>
              <a:t>артрографія</a:t>
            </a:r>
            <a:r>
              <a:rPr lang="ru-RU" sz="1600" dirty="0" smtClean="0"/>
              <a:t>.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16.</a:t>
            </a:r>
            <a:r>
              <a:rPr lang="ru-RU" sz="1600" dirty="0" err="1" smtClean="0"/>
              <a:t>Сучасні</a:t>
            </a:r>
            <a:r>
              <a:rPr lang="ru-RU" sz="1600" dirty="0" smtClean="0"/>
              <a:t> </a:t>
            </a:r>
            <a:r>
              <a:rPr lang="uk-UA" sz="1600" dirty="0" smtClean="0"/>
              <a:t>рентгенологічні </a:t>
            </a:r>
            <a:r>
              <a:rPr lang="ru-RU" sz="1600" dirty="0" err="1" smtClean="0"/>
              <a:t>методи</a:t>
            </a:r>
            <a:r>
              <a:rPr lang="ru-RU" sz="1600" dirty="0" smtClean="0"/>
              <a:t> </a:t>
            </a:r>
            <a:r>
              <a:rPr lang="ru-RU" sz="1600" dirty="0" err="1" smtClean="0"/>
              <a:t>діагностики</a:t>
            </a:r>
            <a:r>
              <a:rPr lang="ru-RU" sz="1600" dirty="0" smtClean="0"/>
              <a:t> </a:t>
            </a:r>
            <a:r>
              <a:rPr lang="ru-RU" sz="1600" dirty="0" err="1" smtClean="0"/>
              <a:t>захворювань</a:t>
            </a:r>
            <a:r>
              <a:rPr lang="ru-RU" sz="1600" dirty="0" smtClean="0"/>
              <a:t> СНЩС:</a:t>
            </a:r>
            <a:r>
              <a:rPr lang="uk-UA" sz="1600" dirty="0" smtClean="0"/>
              <a:t> к</a:t>
            </a:r>
            <a:r>
              <a:rPr lang="ru-RU" sz="1600" dirty="0" err="1" smtClean="0"/>
              <a:t>омп'ютерна</a:t>
            </a:r>
            <a:r>
              <a:rPr lang="ru-RU" sz="1600" dirty="0" smtClean="0"/>
              <a:t> </a:t>
            </a:r>
            <a:r>
              <a:rPr lang="ru-RU" sz="1600" dirty="0" err="1" smtClean="0"/>
              <a:t>томографія</a:t>
            </a:r>
            <a:r>
              <a:rPr lang="ru-RU" sz="1600" dirty="0" smtClean="0"/>
              <a:t> 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17.</a:t>
            </a:r>
            <a:r>
              <a:rPr lang="ru-RU" sz="1600" dirty="0" err="1" smtClean="0"/>
              <a:t>Сучасні</a:t>
            </a:r>
            <a:r>
              <a:rPr lang="ru-RU" sz="1600" dirty="0" smtClean="0"/>
              <a:t> </a:t>
            </a:r>
            <a:r>
              <a:rPr lang="uk-UA" sz="1600" dirty="0" smtClean="0"/>
              <a:t>рентгенологічні </a:t>
            </a:r>
            <a:r>
              <a:rPr lang="ru-RU" sz="1600" dirty="0" err="1" smtClean="0"/>
              <a:t>методи</a:t>
            </a:r>
            <a:r>
              <a:rPr lang="ru-RU" sz="1600" dirty="0" smtClean="0"/>
              <a:t> </a:t>
            </a:r>
            <a:r>
              <a:rPr lang="ru-RU" sz="1600" dirty="0" err="1" smtClean="0"/>
              <a:t>діагностики</a:t>
            </a:r>
            <a:r>
              <a:rPr lang="ru-RU" sz="1600" dirty="0" smtClean="0"/>
              <a:t> </a:t>
            </a:r>
            <a:r>
              <a:rPr lang="ru-RU" sz="1600" dirty="0" err="1" smtClean="0"/>
              <a:t>захворювань</a:t>
            </a:r>
            <a:r>
              <a:rPr lang="ru-RU" sz="1600" dirty="0" smtClean="0"/>
              <a:t> СНЩС:</a:t>
            </a:r>
            <a:r>
              <a:rPr lang="uk-UA" sz="1600" dirty="0" smtClean="0"/>
              <a:t> м</a:t>
            </a:r>
            <a:r>
              <a:rPr lang="ru-RU" sz="1600" dirty="0" err="1" smtClean="0"/>
              <a:t>агніторезонанстна</a:t>
            </a:r>
            <a:r>
              <a:rPr lang="ru-RU" sz="1600" dirty="0" smtClean="0"/>
              <a:t> </a:t>
            </a:r>
            <a:r>
              <a:rPr lang="ru-RU" sz="1600" dirty="0" err="1" smtClean="0"/>
              <a:t>томографія</a:t>
            </a:r>
            <a:r>
              <a:rPr lang="ru-RU" sz="1600" dirty="0" smtClean="0"/>
              <a:t> 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18</a:t>
            </a:r>
            <a:r>
              <a:rPr lang="ru-RU" sz="1600" dirty="0" smtClean="0"/>
              <a:t>. </a:t>
            </a:r>
            <a:r>
              <a:rPr lang="ru-RU" sz="1600" dirty="0" err="1" smtClean="0"/>
              <a:t>Артроскопія</a:t>
            </a:r>
            <a:r>
              <a:rPr lang="ru-RU" sz="1600" dirty="0" smtClean="0"/>
              <a:t>, </a:t>
            </a:r>
            <a:r>
              <a:rPr lang="ru-RU" sz="1600" dirty="0" err="1" smtClean="0"/>
              <a:t>її</a:t>
            </a:r>
            <a:r>
              <a:rPr lang="ru-RU" sz="1600" dirty="0" smtClean="0"/>
              <a:t> </a:t>
            </a:r>
            <a:r>
              <a:rPr lang="ru-RU" sz="1600" dirty="0" err="1" smtClean="0"/>
              <a:t>можливості</a:t>
            </a:r>
            <a:r>
              <a:rPr lang="ru-RU" sz="1600" dirty="0" smtClean="0"/>
              <a:t> в </a:t>
            </a:r>
            <a:r>
              <a:rPr lang="ru-RU" sz="1600" dirty="0" err="1" smtClean="0"/>
              <a:t>діагностиці</a:t>
            </a:r>
            <a:r>
              <a:rPr lang="ru-RU" sz="1600" dirty="0" smtClean="0"/>
              <a:t> та </a:t>
            </a:r>
            <a:r>
              <a:rPr lang="ru-RU" sz="1600" dirty="0" err="1" smtClean="0"/>
              <a:t>лікуванні</a:t>
            </a:r>
            <a:r>
              <a:rPr lang="ru-RU" sz="1600" dirty="0" smtClean="0"/>
              <a:t> </a:t>
            </a:r>
            <a:r>
              <a:rPr lang="ru-RU" sz="1600" dirty="0" err="1" smtClean="0"/>
              <a:t>захворювань</a:t>
            </a:r>
            <a:r>
              <a:rPr lang="ru-RU" sz="1600" dirty="0" smtClean="0"/>
              <a:t> СНЩС.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 19. Вивихи нижньої щелепи: етіологія, клініка, діагностика, лікування. </a:t>
            </a:r>
          </a:p>
          <a:p>
            <a:pPr>
              <a:lnSpc>
                <a:spcPct val="80000"/>
              </a:lnSpc>
            </a:pPr>
            <a:r>
              <a:rPr lang="uk-UA" sz="1600" dirty="0" smtClean="0"/>
              <a:t>20</a:t>
            </a:r>
            <a:r>
              <a:rPr lang="ru-RU" sz="1600" dirty="0" smtClean="0"/>
              <a:t>. </a:t>
            </a:r>
            <a:r>
              <a:rPr lang="ru-RU" sz="1600" dirty="0" err="1" smtClean="0"/>
              <a:t>Артрити</a:t>
            </a:r>
            <a:r>
              <a:rPr lang="ru-RU" sz="1600" dirty="0" smtClean="0"/>
              <a:t>, </a:t>
            </a:r>
            <a:r>
              <a:rPr lang="ru-RU" sz="1600" dirty="0" err="1" smtClean="0"/>
              <a:t>артрито-артрози</a:t>
            </a:r>
            <a:r>
              <a:rPr lang="ru-RU" sz="1600" dirty="0" smtClean="0"/>
              <a:t>, </a:t>
            </a:r>
            <a:r>
              <a:rPr lang="ru-RU" sz="1600" dirty="0" err="1" smtClean="0"/>
              <a:t>артрози</a:t>
            </a:r>
            <a:r>
              <a:rPr lang="ru-RU" sz="1600" dirty="0" smtClean="0"/>
              <a:t> </a:t>
            </a:r>
            <a:r>
              <a:rPr lang="ru-RU" sz="1600" dirty="0" err="1" smtClean="0"/>
              <a:t>скронево-нижньощелепного</a:t>
            </a:r>
            <a:r>
              <a:rPr lang="ru-RU" sz="1600" dirty="0" smtClean="0"/>
              <a:t> </a:t>
            </a:r>
            <a:r>
              <a:rPr lang="ru-RU" sz="1600" dirty="0" err="1" smtClean="0"/>
              <a:t>суглобу</a:t>
            </a:r>
            <a:r>
              <a:rPr lang="ru-RU" sz="1600" dirty="0" smtClean="0"/>
              <a:t>. </a:t>
            </a:r>
            <a:r>
              <a:rPr lang="ru-RU" sz="1600" dirty="0" err="1" smtClean="0"/>
              <a:t>Етіологія</a:t>
            </a:r>
            <a:r>
              <a:rPr lang="ru-RU" sz="1600" dirty="0" smtClean="0"/>
              <a:t>, </a:t>
            </a:r>
            <a:r>
              <a:rPr lang="ru-RU" sz="1600" dirty="0" err="1" smtClean="0"/>
              <a:t>класифікація</a:t>
            </a:r>
            <a:r>
              <a:rPr lang="ru-RU" sz="1600" dirty="0" smtClean="0"/>
              <a:t>, </a:t>
            </a:r>
            <a:r>
              <a:rPr lang="ru-RU" sz="1600" dirty="0" err="1" smtClean="0"/>
              <a:t>клініка</a:t>
            </a:r>
            <a:r>
              <a:rPr lang="ru-RU" sz="1600" dirty="0" smtClean="0"/>
              <a:t>, </a:t>
            </a:r>
            <a:r>
              <a:rPr lang="ru-RU" sz="1600" dirty="0" err="1" smtClean="0"/>
              <a:t>диференційна</a:t>
            </a:r>
            <a:r>
              <a:rPr lang="ru-RU" sz="1600" dirty="0" smtClean="0"/>
              <a:t> </a:t>
            </a:r>
            <a:r>
              <a:rPr lang="ru-RU" sz="1600" dirty="0" err="1" smtClean="0"/>
              <a:t>діагностика</a:t>
            </a:r>
            <a:r>
              <a:rPr lang="ru-RU" sz="1600" dirty="0" smtClean="0"/>
              <a:t>, </a:t>
            </a:r>
            <a:r>
              <a:rPr lang="ru-RU" sz="1600" dirty="0" err="1" smtClean="0"/>
              <a:t>лікування</a:t>
            </a:r>
            <a:r>
              <a:rPr lang="ru-RU" sz="1600" dirty="0" smtClean="0"/>
              <a:t>, </a:t>
            </a:r>
            <a:r>
              <a:rPr lang="ru-RU" sz="1600" dirty="0" err="1" smtClean="0"/>
              <a:t>профілактика</a:t>
            </a:r>
            <a:r>
              <a:rPr lang="ru-RU" sz="1600" dirty="0" smtClean="0"/>
              <a:t>. 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21. Контрактура нижньої щелепи: етіологія, класифікація, клініка, диференційна діагностика, лікування, профілактика. </a:t>
            </a:r>
          </a:p>
          <a:p>
            <a:pPr>
              <a:lnSpc>
                <a:spcPct val="80000"/>
              </a:lnSpc>
            </a:pPr>
            <a:r>
              <a:rPr lang="uk-UA" sz="1600" dirty="0" smtClean="0"/>
              <a:t>22. Анкілози </a:t>
            </a:r>
            <a:r>
              <a:rPr lang="uk-UA" sz="1600" dirty="0" err="1" smtClean="0"/>
              <a:t>скронево</a:t>
            </a:r>
            <a:r>
              <a:rPr lang="uk-UA" sz="1600" dirty="0" smtClean="0"/>
              <a:t>-нижньощелепного суглоба: етіологія, патогенез, класифікація, клініка, діагностика, лікування.</a:t>
            </a:r>
          </a:p>
          <a:p>
            <a:pPr>
              <a:lnSpc>
                <a:spcPct val="80000"/>
              </a:lnSpc>
            </a:pPr>
            <a:r>
              <a:rPr lang="uk-UA" sz="1600" dirty="0" smtClean="0"/>
              <a:t> 23</a:t>
            </a:r>
            <a:r>
              <a:rPr lang="ru-RU" sz="1600" dirty="0" smtClean="0"/>
              <a:t>. </a:t>
            </a:r>
            <a:r>
              <a:rPr lang="ru-RU" sz="1600" dirty="0" err="1" smtClean="0"/>
              <a:t>Дисфункції</a:t>
            </a:r>
            <a:r>
              <a:rPr lang="ru-RU" sz="1600" dirty="0" smtClean="0"/>
              <a:t> </a:t>
            </a:r>
            <a:r>
              <a:rPr lang="ru-RU" sz="1600" dirty="0" err="1" smtClean="0"/>
              <a:t>скронево-нижньощелепного</a:t>
            </a:r>
            <a:r>
              <a:rPr lang="ru-RU" sz="1600" dirty="0" smtClean="0"/>
              <a:t> </a:t>
            </a:r>
            <a:r>
              <a:rPr lang="ru-RU" sz="1600" dirty="0" err="1" smtClean="0"/>
              <a:t>суглобу</a:t>
            </a:r>
            <a:r>
              <a:rPr lang="ru-RU" sz="1600" dirty="0" smtClean="0"/>
              <a:t>. Синдром </a:t>
            </a:r>
            <a:r>
              <a:rPr lang="ru-RU" sz="1600" dirty="0" err="1" smtClean="0"/>
              <a:t>больової</a:t>
            </a:r>
            <a:r>
              <a:rPr lang="ru-RU" sz="1600" dirty="0" smtClean="0"/>
              <a:t> </a:t>
            </a:r>
            <a:r>
              <a:rPr lang="ru-RU" sz="1600" dirty="0" err="1" smtClean="0"/>
              <a:t>дисфункції</a:t>
            </a:r>
            <a:r>
              <a:rPr lang="ru-RU" sz="1600" dirty="0" smtClean="0"/>
              <a:t> </a:t>
            </a:r>
            <a:r>
              <a:rPr lang="ru-RU" sz="1600" dirty="0" err="1" smtClean="0"/>
              <a:t>скроневонижньощелепного</a:t>
            </a:r>
            <a:r>
              <a:rPr lang="ru-RU" sz="1600" dirty="0" smtClean="0"/>
              <a:t> </a:t>
            </a:r>
            <a:r>
              <a:rPr lang="ru-RU" sz="1600" dirty="0" err="1" smtClean="0"/>
              <a:t>суглобу</a:t>
            </a:r>
            <a:r>
              <a:rPr lang="ru-RU" sz="1600" dirty="0" smtClean="0"/>
              <a:t>. 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24. Підсумкове заняття: </a:t>
            </a:r>
            <a:r>
              <a:rPr lang="uk-UA" sz="1600" dirty="0" smtClean="0"/>
              <a:t>«Діагностика та </a:t>
            </a:r>
            <a:r>
              <a:rPr lang="uk-UA" sz="1600" dirty="0" smtClean="0"/>
              <a:t>лікування захворювань </a:t>
            </a:r>
            <a:r>
              <a:rPr lang="uk-UA" sz="1600" dirty="0" err="1" smtClean="0"/>
              <a:t>скроневонижньощелепного</a:t>
            </a:r>
            <a:r>
              <a:rPr lang="uk-UA" sz="1600" dirty="0" smtClean="0"/>
              <a:t> </a:t>
            </a:r>
            <a:r>
              <a:rPr lang="uk-UA" sz="1600" dirty="0" smtClean="0"/>
              <a:t>суглобу у дітей».</a:t>
            </a:r>
            <a:endParaRPr lang="uk-UA" sz="1600" dirty="0" smtClean="0"/>
          </a:p>
          <a:p>
            <a:pPr>
              <a:lnSpc>
                <a:spcPct val="80000"/>
              </a:lnSpc>
            </a:pPr>
            <a:r>
              <a:rPr lang="uk-UA" sz="1600" dirty="0" smtClean="0"/>
              <a:t> 25. Принципи і прийоми планування </a:t>
            </a:r>
            <a:r>
              <a:rPr lang="uk-UA" sz="1600" dirty="0" err="1" smtClean="0"/>
              <a:t>місцевопластичних</a:t>
            </a:r>
            <a:r>
              <a:rPr lang="uk-UA" sz="1600" dirty="0" smtClean="0"/>
              <a:t> операцій, показання та протипоказання.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1600" dirty="0" smtClean="0"/>
              <a:t>     </a:t>
            </a:r>
            <a:endParaRPr lang="ru-RU" sz="1600" dirty="0" smtClean="0"/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Untitled-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333375"/>
            <a:ext cx="7345362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uk-UA" sz="4000" b="1" smtClean="0"/>
              <a:t>Результати навчання</a:t>
            </a:r>
            <a:r>
              <a:rPr lang="uk-UA" sz="4000" smtClean="0"/>
              <a:t>. </a:t>
            </a:r>
            <a:br>
              <a:rPr lang="uk-UA" sz="4000" smtClean="0"/>
            </a:br>
            <a:endParaRPr lang="ru-RU" sz="4000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uk-UA" sz="20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 smtClean="0"/>
              <a:t>     </a:t>
            </a:r>
            <a:r>
              <a:rPr lang="uk-UA" sz="2000" dirty="0" smtClean="0"/>
              <a:t>Курс охоплює основні аспекти підготовки майбутнього лікаря-стоматолога.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 smtClean="0"/>
              <a:t>     </a:t>
            </a:r>
            <a:r>
              <a:rPr lang="uk-UA" sz="2000" dirty="0" smtClean="0"/>
              <a:t>Згідно з програмою підготовки за навчальною дисципліною </a:t>
            </a:r>
            <a:r>
              <a:rPr lang="uk-UA" sz="2000" dirty="0" smtClean="0"/>
              <a:t>«</a:t>
            </a:r>
            <a:r>
              <a:rPr lang="uk-UA" altLang="ru-RU" sz="2000" dirty="0"/>
              <a:t>Діагностика захворювань СНЩС у дітей</a:t>
            </a:r>
            <a:r>
              <a:rPr lang="uk-UA" sz="2000" dirty="0" smtClean="0"/>
              <a:t>» </a:t>
            </a:r>
            <a:r>
              <a:rPr lang="uk-UA" sz="2000" dirty="0" smtClean="0"/>
              <a:t>студент отримує теоретичні знання, методичну підготовку, практичні уміння і навички з наступних напрямів:</a:t>
            </a:r>
          </a:p>
          <a:p>
            <a:pPr>
              <a:lnSpc>
                <a:spcPct val="80000"/>
              </a:lnSpc>
            </a:pPr>
            <a:r>
              <a:rPr lang="uk-UA" sz="2000" dirty="0" smtClean="0"/>
              <a:t>Анатомічні особливості будови порожнини рота</a:t>
            </a:r>
            <a:r>
              <a:rPr lang="uk-UA" sz="2000" b="1" dirty="0" smtClean="0"/>
              <a:t> </a:t>
            </a:r>
            <a:r>
              <a:rPr lang="uk-UA" sz="2000" dirty="0" smtClean="0"/>
              <a:t>та СНЩС </a:t>
            </a:r>
          </a:p>
          <a:p>
            <a:pPr>
              <a:lnSpc>
                <a:spcPct val="80000"/>
              </a:lnSpc>
            </a:pPr>
            <a:r>
              <a:rPr lang="uk-UA" sz="2000" dirty="0" smtClean="0"/>
              <a:t>Фізіологія та патологія розвитку </a:t>
            </a:r>
            <a:r>
              <a:rPr lang="uk-UA" sz="2000" dirty="0" err="1" smtClean="0"/>
              <a:t>щелепно</a:t>
            </a:r>
            <a:r>
              <a:rPr lang="uk-UA" sz="2000" dirty="0" smtClean="0"/>
              <a:t>-лицевого апарату</a:t>
            </a:r>
          </a:p>
          <a:p>
            <a:pPr>
              <a:lnSpc>
                <a:spcPct val="80000"/>
              </a:lnSpc>
            </a:pPr>
            <a:r>
              <a:rPr lang="uk-UA" sz="2000" dirty="0" smtClean="0"/>
              <a:t>Основи хірургії</a:t>
            </a:r>
          </a:p>
          <a:p>
            <a:pPr>
              <a:lnSpc>
                <a:spcPct val="80000"/>
              </a:lnSpc>
            </a:pPr>
            <a:r>
              <a:rPr lang="uk-UA" sz="2000" dirty="0" smtClean="0"/>
              <a:t>Біохімія кісткової тканини</a:t>
            </a:r>
          </a:p>
          <a:p>
            <a:pPr>
              <a:lnSpc>
                <a:spcPct val="80000"/>
              </a:lnSpc>
            </a:pPr>
            <a:r>
              <a:rPr lang="uk-UA" sz="2000" dirty="0" smtClean="0"/>
              <a:t>Фізіологія та патофізіологія кісткової тканини</a:t>
            </a:r>
            <a:endParaRPr lang="ru-RU" sz="2000" dirty="0" smtClean="0"/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323850" y="379413"/>
            <a:ext cx="5808663" cy="869950"/>
          </a:xfrm>
        </p:spPr>
        <p:txBody>
          <a:bodyPr/>
          <a:lstStyle/>
          <a:p>
            <a:r>
              <a:rPr lang="ru-RU" sz="3200" smtClean="0"/>
              <a:t>ОБСТЕЖЕННЯ ХВОРИХ З ПАТОЛОГІЄЮ СНЩС</a:t>
            </a:r>
            <a:br>
              <a:rPr lang="ru-RU" sz="3200" smtClean="0"/>
            </a:br>
            <a:endParaRPr lang="ru-RU" sz="320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628775"/>
            <a:ext cx="6192838" cy="5470525"/>
          </a:xfrm>
        </p:spPr>
        <p:txBody>
          <a:bodyPr>
            <a:normAutofit fontScale="550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b="1" i="1" dirty="0" err="1" smtClean="0"/>
              <a:t>Клінічні</a:t>
            </a:r>
            <a:r>
              <a:rPr lang="ru-RU" b="1" i="1" dirty="0" smtClean="0"/>
              <a:t> </a:t>
            </a:r>
            <a:r>
              <a:rPr lang="ru-RU" b="1" i="1" dirty="0" err="1"/>
              <a:t>методи</a:t>
            </a:r>
            <a:r>
              <a:rPr lang="ru-RU" b="1" i="1" dirty="0"/>
              <a:t>: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 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Скарги</a:t>
            </a:r>
            <a:r>
              <a:rPr lang="ru-RU" b="1" i="1" dirty="0"/>
              <a:t> хворих.</a:t>
            </a:r>
          </a:p>
          <a:p>
            <a:pPr marL="0" indent="0">
              <a:buFontTx/>
              <a:buNone/>
              <a:defRPr/>
            </a:pPr>
            <a:r>
              <a:rPr lang="ru-RU" b="1" i="1" dirty="0" smtClean="0"/>
              <a:t>1.Біль </a:t>
            </a:r>
            <a:r>
              <a:rPr lang="ru-RU" b="1" i="1" dirty="0"/>
              <a:t>у </a:t>
            </a:r>
            <a:r>
              <a:rPr lang="ru-RU" b="1" i="1" dirty="0" err="1"/>
              <a:t>області</a:t>
            </a:r>
            <a:r>
              <a:rPr lang="ru-RU" b="1" i="1" dirty="0"/>
              <a:t> </a:t>
            </a:r>
            <a:r>
              <a:rPr lang="ru-RU" b="1" i="1" dirty="0" err="1"/>
              <a:t>суглоба</a:t>
            </a:r>
            <a:r>
              <a:rPr lang="ru-RU" b="1" i="1" dirty="0"/>
              <a:t> :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при </a:t>
            </a:r>
            <a:r>
              <a:rPr lang="ru-RU" b="1" i="1" dirty="0" err="1"/>
              <a:t>запальних</a:t>
            </a:r>
            <a:r>
              <a:rPr lang="ru-RU" b="1" i="1" dirty="0"/>
              <a:t> </a:t>
            </a:r>
            <a:r>
              <a:rPr lang="ru-RU" b="1" i="1" dirty="0" err="1"/>
              <a:t>захворюваннях</a:t>
            </a:r>
            <a:r>
              <a:rPr lang="ru-RU" b="1" i="1" dirty="0"/>
              <a:t> - </a:t>
            </a:r>
            <a:r>
              <a:rPr lang="ru-RU" b="1" i="1" dirty="0" err="1" smtClean="0"/>
              <a:t>постійний</a:t>
            </a:r>
            <a:r>
              <a:rPr lang="ru-RU" b="1" i="1" dirty="0" smtClean="0"/>
              <a:t>;</a:t>
            </a:r>
            <a:endParaRPr lang="ru-RU" b="1" i="1" dirty="0"/>
          </a:p>
          <a:p>
            <a:pPr marL="0" indent="0">
              <a:buFontTx/>
              <a:buNone/>
              <a:defRPr/>
            </a:pPr>
            <a:r>
              <a:rPr lang="ru-RU" b="1" i="1" dirty="0"/>
              <a:t>при дегенеративно-</a:t>
            </a:r>
            <a:r>
              <a:rPr lang="ru-RU" b="1" i="1" dirty="0" err="1"/>
              <a:t>дистрофічних</a:t>
            </a:r>
            <a:r>
              <a:rPr lang="ru-RU" b="1" i="1" dirty="0"/>
              <a:t> </a:t>
            </a:r>
            <a:r>
              <a:rPr lang="ru-RU" b="1" i="1" dirty="0" err="1"/>
              <a:t>процесах</a:t>
            </a:r>
            <a:r>
              <a:rPr lang="ru-RU" b="1" i="1" dirty="0"/>
              <a:t> - </a:t>
            </a:r>
            <a:r>
              <a:rPr lang="ru-RU" b="1" i="1" dirty="0" err="1"/>
              <a:t>виникає</a:t>
            </a:r>
            <a:r>
              <a:rPr lang="ru-RU" b="1" i="1" dirty="0"/>
              <a:t> при </a:t>
            </a:r>
            <a:r>
              <a:rPr lang="ru-RU" b="1" i="1" dirty="0" err="1"/>
              <a:t>рухах</a:t>
            </a:r>
            <a:r>
              <a:rPr lang="ru-RU" b="1" i="1" dirty="0"/>
              <a:t>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; 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при </a:t>
            </a:r>
            <a:r>
              <a:rPr lang="ru-RU" b="1" i="1" dirty="0" err="1"/>
              <a:t>функціональних</a:t>
            </a:r>
            <a:r>
              <a:rPr lang="ru-RU" b="1" i="1" dirty="0"/>
              <a:t> </a:t>
            </a:r>
            <a:r>
              <a:rPr lang="ru-RU" b="1" i="1" dirty="0" err="1"/>
              <a:t>порушеннях</a:t>
            </a:r>
            <a:r>
              <a:rPr lang="ru-RU" b="1" i="1" dirty="0"/>
              <a:t> - </a:t>
            </a:r>
            <a:r>
              <a:rPr lang="ru-RU" b="1" i="1" dirty="0" err="1" smtClean="0"/>
              <a:t>пов'язаний</a:t>
            </a:r>
            <a:r>
              <a:rPr lang="ru-RU" b="1" i="1" dirty="0" smtClean="0"/>
              <a:t> </a:t>
            </a:r>
            <a:r>
              <a:rPr lang="ru-RU" b="1" i="1" dirty="0"/>
              <a:t>з </a:t>
            </a:r>
            <a:r>
              <a:rPr lang="ru-RU" b="1" i="1" dirty="0" err="1"/>
              <a:t>психоемоційною</a:t>
            </a:r>
            <a:r>
              <a:rPr lang="ru-RU" b="1" i="1" dirty="0"/>
              <a:t> </a:t>
            </a:r>
            <a:r>
              <a:rPr lang="ru-RU" b="1" i="1" dirty="0" err="1"/>
              <a:t>напругою</a:t>
            </a:r>
            <a:r>
              <a:rPr lang="ru-RU" b="1" i="1" dirty="0"/>
              <a:t>, </a:t>
            </a:r>
            <a:r>
              <a:rPr lang="ru-RU" b="1" i="1" dirty="0" err="1"/>
              <a:t>супроводжується</a:t>
            </a:r>
            <a:r>
              <a:rPr lang="ru-RU" b="1" i="1" dirty="0"/>
              <a:t> </a:t>
            </a:r>
            <a:r>
              <a:rPr lang="ru-RU" b="1" i="1" dirty="0" err="1"/>
              <a:t>вазомоторними</a:t>
            </a:r>
            <a:r>
              <a:rPr lang="ru-RU" b="1" i="1" dirty="0"/>
              <a:t> </a:t>
            </a:r>
            <a:r>
              <a:rPr lang="ru-RU" b="1" i="1" dirty="0" err="1"/>
              <a:t>розладами</a:t>
            </a:r>
            <a:r>
              <a:rPr lang="ru-RU" b="1" i="1" dirty="0"/>
              <a:t> і </a:t>
            </a:r>
            <a:r>
              <a:rPr lang="ru-RU" b="1" i="1" dirty="0" err="1"/>
              <a:t>парестезіями</a:t>
            </a:r>
            <a:r>
              <a:rPr lang="ru-RU" b="1" i="1" dirty="0"/>
              <a:t>, </a:t>
            </a:r>
            <a:r>
              <a:rPr lang="ru-RU" b="1" i="1" dirty="0" err="1"/>
              <a:t>виникає</a:t>
            </a:r>
            <a:r>
              <a:rPr lang="ru-RU" b="1" i="1" dirty="0"/>
              <a:t> </a:t>
            </a:r>
            <a:r>
              <a:rPr lang="ru-RU" b="1" i="1" dirty="0" err="1"/>
              <a:t>після</a:t>
            </a:r>
            <a:r>
              <a:rPr lang="ru-RU" b="1" i="1" dirty="0"/>
              <a:t> </a:t>
            </a:r>
            <a:r>
              <a:rPr lang="ru-RU" b="1" i="1" dirty="0" err="1"/>
              <a:t>нераціонального</a:t>
            </a:r>
            <a:r>
              <a:rPr lang="ru-RU" b="1" i="1" dirty="0"/>
              <a:t> </a:t>
            </a:r>
            <a:r>
              <a:rPr lang="ru-RU" b="1" i="1" dirty="0" err="1"/>
              <a:t>протезування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видалення</a:t>
            </a:r>
            <a:r>
              <a:rPr lang="ru-RU" b="1" i="1" dirty="0"/>
              <a:t> </a:t>
            </a:r>
            <a:r>
              <a:rPr lang="ru-RU" b="1" i="1" dirty="0" err="1"/>
              <a:t>групи</a:t>
            </a:r>
            <a:r>
              <a:rPr lang="ru-RU" b="1" i="1" dirty="0"/>
              <a:t> </a:t>
            </a:r>
            <a:r>
              <a:rPr lang="ru-RU" b="1" i="1" dirty="0" err="1"/>
              <a:t>зубів</a:t>
            </a:r>
            <a:r>
              <a:rPr lang="ru-RU" b="1" i="1" dirty="0"/>
              <a:t>;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при </a:t>
            </a:r>
            <a:r>
              <a:rPr lang="ru-RU" b="1" i="1" dirty="0" err="1"/>
              <a:t>артрозі</a:t>
            </a:r>
            <a:r>
              <a:rPr lang="ru-RU" b="1" i="1" dirty="0"/>
              <a:t> </a:t>
            </a:r>
            <a:r>
              <a:rPr lang="ru-RU" b="1" i="1" dirty="0" smtClean="0"/>
              <a:t>-</a:t>
            </a:r>
            <a:r>
              <a:rPr lang="ru-RU" b="1" i="1" dirty="0" err="1" smtClean="0"/>
              <a:t>підсилюється</a:t>
            </a:r>
            <a:r>
              <a:rPr lang="ru-RU" b="1" i="1" dirty="0" smtClean="0"/>
              <a:t> </a:t>
            </a:r>
            <a:r>
              <a:rPr lang="ru-RU" b="1" i="1" dirty="0"/>
              <a:t>до </a:t>
            </a:r>
            <a:r>
              <a:rPr lang="ru-RU" b="1" i="1" dirty="0" err="1"/>
              <a:t>вечора</a:t>
            </a:r>
            <a:r>
              <a:rPr lang="ru-RU" b="1" i="1" dirty="0"/>
              <a:t>;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при </a:t>
            </a:r>
            <a:r>
              <a:rPr lang="ru-RU" b="1" i="1" dirty="0" err="1"/>
              <a:t>ревматоїдному</a:t>
            </a:r>
            <a:r>
              <a:rPr lang="ru-RU" b="1" i="1" dirty="0"/>
              <a:t> </a:t>
            </a:r>
            <a:r>
              <a:rPr lang="ru-RU" b="1" i="1" dirty="0" err="1"/>
              <a:t>артриті</a:t>
            </a:r>
            <a:r>
              <a:rPr lang="ru-RU" b="1" i="1" dirty="0"/>
              <a:t> - </a:t>
            </a:r>
            <a:r>
              <a:rPr lang="ru-RU" b="1" i="1" dirty="0" err="1"/>
              <a:t>уранішня</a:t>
            </a:r>
            <a:r>
              <a:rPr lang="ru-RU" b="1" i="1" dirty="0"/>
              <a:t> </a:t>
            </a:r>
            <a:r>
              <a:rPr lang="ru-RU" b="1" i="1" dirty="0" err="1"/>
              <a:t>скутість</a:t>
            </a:r>
            <a:r>
              <a:rPr lang="ru-RU" b="1" i="1" dirty="0"/>
              <a:t> і </a:t>
            </a:r>
            <a:r>
              <a:rPr lang="ru-RU" b="1" i="1" dirty="0" err="1"/>
              <a:t>біль</a:t>
            </a:r>
            <a:r>
              <a:rPr lang="ru-RU" b="1" i="1" dirty="0"/>
              <a:t> в </a:t>
            </a:r>
            <a:r>
              <a:rPr lang="ru-RU" b="1" i="1" dirty="0" err="1"/>
              <a:t>суглобах</a:t>
            </a:r>
            <a:r>
              <a:rPr lang="ru-RU" b="1" i="1" dirty="0"/>
              <a:t>;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при </a:t>
            </a:r>
            <a:r>
              <a:rPr lang="ru-RU" b="1" i="1" dirty="0" err="1"/>
              <a:t>бруксизмі</a:t>
            </a:r>
            <a:r>
              <a:rPr lang="ru-RU" b="1" i="1" dirty="0"/>
              <a:t> - </a:t>
            </a:r>
            <a:r>
              <a:rPr lang="ru-RU" b="1" i="1" dirty="0" err="1"/>
              <a:t>виникає</a:t>
            </a:r>
            <a:r>
              <a:rPr lang="ru-RU" b="1" i="1" dirty="0"/>
              <a:t> </a:t>
            </a:r>
            <a:r>
              <a:rPr lang="ru-RU" b="1" i="1" dirty="0" err="1"/>
              <a:t>під</a:t>
            </a:r>
            <a:r>
              <a:rPr lang="ru-RU" b="1" i="1" dirty="0"/>
              <a:t> час сну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відразу</a:t>
            </a:r>
            <a:r>
              <a:rPr lang="ru-RU" b="1" i="1" dirty="0"/>
              <a:t> </a:t>
            </a:r>
            <a:r>
              <a:rPr lang="ru-RU" b="1" i="1" dirty="0" err="1"/>
              <a:t>після</a:t>
            </a:r>
            <a:r>
              <a:rPr lang="ru-RU" b="1" i="1" dirty="0"/>
              <a:t> </a:t>
            </a:r>
            <a:r>
              <a:rPr lang="ru-RU" b="1" i="1" dirty="0" err="1"/>
              <a:t>нього</a:t>
            </a:r>
            <a:r>
              <a:rPr lang="ru-RU" b="1" i="1" dirty="0"/>
              <a:t>;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 </a:t>
            </a:r>
          </a:p>
          <a:p>
            <a:pPr marL="0" indent="0">
              <a:buFontTx/>
              <a:buNone/>
              <a:defRPr/>
            </a:pP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/>
              <a:t> 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18435" name="Picture 4" descr="images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43650" y="0"/>
            <a:ext cx="28003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images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6663" y="1752600"/>
            <a:ext cx="2827337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 descr="im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4291013"/>
            <a:ext cx="281940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8788" y="549275"/>
            <a:ext cx="6958012" cy="8683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/>
              <a:t>ОБСТЕЖЕННЯ ХВОРИХ З ПАТОЛОГІЄЮ </a:t>
            </a:r>
            <a:r>
              <a:rPr lang="ru-RU" dirty="0" smtClean="0"/>
              <a:t>СНЩС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7813" y="3644900"/>
            <a:ext cx="5056187" cy="3213100"/>
          </a:xfrm>
        </p:spPr>
        <p:txBody>
          <a:bodyPr>
            <a:normAutofit fontScale="475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dirty="0"/>
              <a:t>3. </a:t>
            </a:r>
            <a:r>
              <a:rPr lang="ru-RU" dirty="0" err="1"/>
              <a:t>Аускультативні</a:t>
            </a:r>
            <a:r>
              <a:rPr lang="ru-RU" dirty="0"/>
              <a:t> </a:t>
            </a:r>
            <a:r>
              <a:rPr lang="ru-RU" dirty="0" err="1"/>
              <a:t>ознаки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Аускультація</a:t>
            </a:r>
            <a:r>
              <a:rPr lang="ru-RU" dirty="0"/>
              <a:t> </a:t>
            </a:r>
            <a:r>
              <a:rPr lang="ru-RU" dirty="0" err="1"/>
              <a:t>суглоба</a:t>
            </a:r>
            <a:r>
              <a:rPr lang="ru-RU" dirty="0"/>
              <a:t>. Проводиться за </a:t>
            </a:r>
            <a:r>
              <a:rPr lang="ru-RU" dirty="0" err="1"/>
              <a:t>допомогою</a:t>
            </a:r>
            <a:r>
              <a:rPr lang="ru-RU" dirty="0"/>
              <a:t> фонендоскопа.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проводити</a:t>
            </a:r>
            <a:r>
              <a:rPr lang="ru-RU" dirty="0"/>
              <a:t> </a:t>
            </a:r>
            <a:r>
              <a:rPr lang="ru-RU" dirty="0" err="1"/>
              <a:t>порівняльну</a:t>
            </a:r>
            <a:r>
              <a:rPr lang="ru-RU" dirty="0"/>
              <a:t> </a:t>
            </a:r>
            <a:r>
              <a:rPr lang="ru-RU" dirty="0" err="1"/>
              <a:t>аускультацію</a:t>
            </a:r>
            <a:r>
              <a:rPr lang="ru-RU" dirty="0"/>
              <a:t>  </a:t>
            </a:r>
            <a:r>
              <a:rPr lang="ru-RU" dirty="0" err="1"/>
              <a:t>обох</a:t>
            </a:r>
            <a:r>
              <a:rPr lang="ru-RU" dirty="0"/>
              <a:t> </a:t>
            </a:r>
            <a:r>
              <a:rPr lang="ru-RU" dirty="0" err="1"/>
              <a:t>суглобів</a:t>
            </a:r>
            <a:r>
              <a:rPr lang="ru-RU" dirty="0"/>
              <a:t>. У </a:t>
            </a:r>
            <a:r>
              <a:rPr lang="ru-RU" dirty="0" err="1"/>
              <a:t>нормі</a:t>
            </a:r>
            <a:r>
              <a:rPr lang="ru-RU" dirty="0"/>
              <a:t> </a:t>
            </a:r>
            <a:r>
              <a:rPr lang="ru-RU" dirty="0" err="1"/>
              <a:t>суглоби</a:t>
            </a:r>
            <a:r>
              <a:rPr lang="ru-RU" dirty="0"/>
              <a:t> </a:t>
            </a:r>
            <a:r>
              <a:rPr lang="ru-RU" dirty="0" err="1"/>
              <a:t>видають</a:t>
            </a:r>
            <a:r>
              <a:rPr lang="ru-RU" dirty="0"/>
              <a:t> </a:t>
            </a:r>
            <a:r>
              <a:rPr lang="ru-RU" dirty="0" err="1"/>
              <a:t>однакові</a:t>
            </a:r>
            <a:r>
              <a:rPr lang="ru-RU" dirty="0"/>
              <a:t> </a:t>
            </a:r>
            <a:r>
              <a:rPr lang="ru-RU" dirty="0" err="1"/>
              <a:t>ніжні</a:t>
            </a:r>
            <a:r>
              <a:rPr lang="ru-RU" dirty="0"/>
              <a:t> звуки. 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При </a:t>
            </a:r>
            <a:r>
              <a:rPr lang="ru-RU" dirty="0" err="1"/>
              <a:t>патології</a:t>
            </a:r>
            <a:r>
              <a:rPr lang="ru-RU" dirty="0"/>
              <a:t> </a:t>
            </a:r>
            <a:r>
              <a:rPr lang="ru-RU" dirty="0" err="1"/>
              <a:t>суглоба</a:t>
            </a:r>
            <a:r>
              <a:rPr lang="ru-RU" dirty="0"/>
              <a:t> </a:t>
            </a:r>
            <a:r>
              <a:rPr lang="ru-RU" dirty="0" err="1"/>
              <a:t>визначаються</a:t>
            </a:r>
            <a:r>
              <a:rPr lang="ru-RU" dirty="0"/>
              <a:t>  </a:t>
            </a:r>
            <a:r>
              <a:rPr lang="ru-RU" dirty="0" err="1"/>
              <a:t>крепітація</a:t>
            </a:r>
            <a:r>
              <a:rPr lang="ru-RU" dirty="0"/>
              <a:t>, </a:t>
            </a:r>
            <a:r>
              <a:rPr lang="ru-RU" dirty="0" err="1"/>
              <a:t>хрускіт</a:t>
            </a:r>
            <a:r>
              <a:rPr lang="ru-RU" dirty="0"/>
              <a:t> і </a:t>
            </a:r>
            <a:r>
              <a:rPr lang="ru-RU" dirty="0" err="1"/>
              <a:t>клацання</a:t>
            </a:r>
            <a:r>
              <a:rPr lang="ru-RU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клацання</a:t>
            </a:r>
            <a:r>
              <a:rPr lang="ru-RU" dirty="0"/>
              <a:t> (при </a:t>
            </a:r>
            <a:r>
              <a:rPr lang="ru-RU" dirty="0" err="1"/>
              <a:t>порушеннях</a:t>
            </a:r>
            <a:r>
              <a:rPr lang="ru-RU" dirty="0"/>
              <a:t> </a:t>
            </a:r>
            <a:r>
              <a:rPr lang="ru-RU" dirty="0" err="1"/>
              <a:t>координованих</a:t>
            </a:r>
            <a:r>
              <a:rPr lang="ru-RU" dirty="0"/>
              <a:t> </a:t>
            </a:r>
            <a:r>
              <a:rPr lang="ru-RU" dirty="0" err="1"/>
              <a:t>рухів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суглобовою</a:t>
            </a:r>
            <a:r>
              <a:rPr lang="ru-RU" dirty="0"/>
              <a:t> </a:t>
            </a:r>
            <a:r>
              <a:rPr lang="ru-RU" dirty="0" err="1"/>
              <a:t>голівкою</a:t>
            </a:r>
            <a:r>
              <a:rPr lang="ru-RU" dirty="0"/>
              <a:t> і  </a:t>
            </a:r>
            <a:r>
              <a:rPr lang="ru-RU" dirty="0" err="1"/>
              <a:t>суглобовим</a:t>
            </a:r>
            <a:r>
              <a:rPr lang="ru-RU" dirty="0"/>
              <a:t> диском при </a:t>
            </a:r>
            <a:r>
              <a:rPr lang="ru-RU" dirty="0" err="1"/>
              <a:t>внутрішніх</a:t>
            </a:r>
            <a:r>
              <a:rPr lang="ru-RU" dirty="0"/>
              <a:t> </a:t>
            </a:r>
            <a:r>
              <a:rPr lang="ru-RU" dirty="0" err="1"/>
              <a:t>порушеннях</a:t>
            </a:r>
            <a:r>
              <a:rPr lang="ru-RU" dirty="0"/>
              <a:t>),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хрускіт</a:t>
            </a:r>
            <a:r>
              <a:rPr lang="ru-RU" dirty="0"/>
              <a:t> (</a:t>
            </a:r>
            <a:r>
              <a:rPr lang="ru-RU" dirty="0" err="1"/>
              <a:t>пов'язаний</a:t>
            </a:r>
            <a:r>
              <a:rPr lang="ru-RU" dirty="0"/>
              <a:t> з </a:t>
            </a:r>
            <a:r>
              <a:rPr lang="ru-RU" dirty="0" err="1"/>
              <a:t>деформацією</a:t>
            </a:r>
            <a:r>
              <a:rPr lang="ru-RU" dirty="0"/>
              <a:t> </a:t>
            </a:r>
            <a:r>
              <a:rPr lang="ru-RU" dirty="0" err="1"/>
              <a:t>суглобових</a:t>
            </a:r>
            <a:r>
              <a:rPr lang="ru-RU" dirty="0"/>
              <a:t> </a:t>
            </a:r>
            <a:r>
              <a:rPr lang="ru-RU" dirty="0" err="1"/>
              <a:t>поверхонь</a:t>
            </a:r>
            <a:r>
              <a:rPr lang="ru-RU" dirty="0"/>
              <a:t>, </a:t>
            </a:r>
            <a:r>
              <a:rPr lang="ru-RU" dirty="0" err="1"/>
              <a:t>зменшенням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суглобової</a:t>
            </a:r>
            <a:r>
              <a:rPr lang="ru-RU" dirty="0"/>
              <a:t> </a:t>
            </a:r>
            <a:r>
              <a:rPr lang="ru-RU" dirty="0" err="1"/>
              <a:t>рідини</a:t>
            </a:r>
            <a:r>
              <a:rPr lang="ru-RU" dirty="0"/>
              <a:t>),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шум </a:t>
            </a:r>
            <a:r>
              <a:rPr lang="ru-RU" dirty="0" err="1"/>
              <a:t>тертя</a:t>
            </a:r>
            <a:r>
              <a:rPr lang="ru-RU" dirty="0"/>
              <a:t> (</a:t>
            </a:r>
            <a:r>
              <a:rPr lang="ru-RU" dirty="0" err="1"/>
              <a:t>пов'язаний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зменшенням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суглобової</a:t>
            </a:r>
            <a:r>
              <a:rPr lang="ru-RU" dirty="0"/>
              <a:t> </a:t>
            </a:r>
            <a:r>
              <a:rPr lang="ru-RU" dirty="0" err="1"/>
              <a:t>рідини</a:t>
            </a:r>
            <a:r>
              <a:rPr lang="ru-RU" dirty="0"/>
              <a:t>).</a:t>
            </a: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115888"/>
            <a:ext cx="1760538" cy="381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27475"/>
            <a:ext cx="4087813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Прямоугольник 3"/>
          <p:cNvSpPr>
            <a:spLocks noChangeArrowheads="1"/>
          </p:cNvSpPr>
          <p:nvPr/>
        </p:nvSpPr>
        <p:spPr bwMode="auto">
          <a:xfrm>
            <a:off x="2087563" y="1341438"/>
            <a:ext cx="7056437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600"/>
              <a:t>2. Обмеження рухливості нижньої щелепи.</a:t>
            </a:r>
          </a:p>
          <a:p>
            <a:pPr eaLnBrk="0" hangingPunct="0"/>
            <a:r>
              <a:rPr lang="ru-RU" sz="1600"/>
              <a:t>Причини:</a:t>
            </a:r>
          </a:p>
          <a:p>
            <a:pPr eaLnBrk="0" hangingPunct="0"/>
            <a:r>
              <a:rPr lang="ru-RU" sz="1600"/>
              <a:t>біль (рефлекторна контрактура жувальних м'язів при гострій травмі суглоба, артриті);</a:t>
            </a:r>
          </a:p>
          <a:p>
            <a:pPr eaLnBrk="0" hangingPunct="0"/>
            <a:r>
              <a:rPr lang="ru-RU" sz="1600"/>
              <a:t>механічна перешкода при внутрішніх порушеннях в суглобі (вивих суглобового диска, що не вправляється, його деформація);</a:t>
            </a:r>
          </a:p>
          <a:p>
            <a:pPr eaLnBrk="0" hangingPunct="0"/>
            <a:r>
              <a:rPr lang="ru-RU" sz="1600"/>
              <a:t>деформація суглобової голівки, суглобового горбка при системних захворюваннях, артрозі і артритах.</a:t>
            </a: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ъект 2"/>
          <p:cNvSpPr>
            <a:spLocks noGrp="1"/>
          </p:cNvSpPr>
          <p:nvPr>
            <p:ph idx="1"/>
          </p:nvPr>
        </p:nvSpPr>
        <p:spPr>
          <a:xfrm>
            <a:off x="2962275" y="692150"/>
            <a:ext cx="6207125" cy="5976938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sz="1800" i="1" smtClean="0"/>
              <a:t>Анамнез захворювання. Як давно з'явилися ознаки захворювання, з чим вони пов'язані, чи проводилося лікування і його ефективність. </a:t>
            </a:r>
          </a:p>
          <a:p>
            <a:pPr marL="0" indent="0">
              <a:buFontTx/>
              <a:buNone/>
            </a:pPr>
            <a:r>
              <a:rPr lang="ru-RU" sz="1800" i="1" smtClean="0"/>
              <a:t>Анамнез життя. З'ясовується наявність системних захворювань, що проявляються патологією суглобів.</a:t>
            </a:r>
          </a:p>
          <a:p>
            <a:pPr marL="0" indent="0">
              <a:buFontTx/>
              <a:buNone/>
            </a:pPr>
            <a:r>
              <a:rPr lang="ru-RU" sz="1800" i="1" smtClean="0"/>
              <a:t>Методи об'єктивного дослідження.</a:t>
            </a:r>
          </a:p>
          <a:p>
            <a:pPr marL="0" indent="0">
              <a:buFontTx/>
              <a:buNone/>
            </a:pPr>
            <a:r>
              <a:rPr lang="ru-RU" sz="1800" i="1" smtClean="0"/>
              <a:t>Антропометричне дослідження. Визначається симетричність обличчя, відповідність верхнього, середнього і нижнього відділів.</a:t>
            </a:r>
          </a:p>
          <a:p>
            <a:pPr marL="0" indent="0">
              <a:buFontTx/>
              <a:buNone/>
            </a:pPr>
            <a:r>
              <a:rPr lang="ru-RU" sz="1800" i="1" smtClean="0"/>
              <a:t>Оцінка прикусу. Проводиться при огляді порожнини рота, на  моделях щелеп. Пальпація суглоба і жувальних м'язів. Пальпація суглоба проводиться попереду козелка вуха або в області зовнішнього слухового проходу. </a:t>
            </a:r>
          </a:p>
          <a:p>
            <a:pPr marL="0" indent="0">
              <a:buFontTx/>
              <a:buNone/>
            </a:pPr>
            <a:r>
              <a:rPr lang="ru-RU" sz="1800" i="1" smtClean="0"/>
              <a:t>При пальпації жувальних м'язів визначається їх еластичність, напруга і больові точки.</a:t>
            </a:r>
          </a:p>
          <a:p>
            <a:pPr marL="0" indent="0">
              <a:buFontTx/>
              <a:buNone/>
            </a:pPr>
            <a:r>
              <a:rPr lang="ru-RU" sz="1800" i="1" smtClean="0"/>
              <a:t>Визначення об'єму рухів. Максимальне відкривання рота в нормі - 40-50мм.</a:t>
            </a:r>
          </a:p>
        </p:txBody>
      </p:sp>
      <p:sp>
        <p:nvSpPr>
          <p:cNvPr id="20482" name="Прямоугольник 3"/>
          <p:cNvSpPr>
            <a:spLocks noChangeArrowheads="1"/>
          </p:cNvSpPr>
          <p:nvPr/>
        </p:nvSpPr>
        <p:spPr bwMode="auto">
          <a:xfrm>
            <a:off x="0" y="0"/>
            <a:ext cx="8964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/>
              <a:t>ОБСТЕЖЕННЯ ХВОРИХ З ПАТОЛОГІЄЮ СНЩС</a:t>
            </a:r>
          </a:p>
        </p:txBody>
      </p:sp>
      <p:pic>
        <p:nvPicPr>
          <p:cNvPr id="20483" name="Picture 5" descr="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2641600"/>
            <a:ext cx="29289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0913"/>
            <a:ext cx="2962275" cy="20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images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25" y="569913"/>
            <a:ext cx="2928938" cy="204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2303463"/>
          </a:xfrm>
        </p:spPr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b="1" i="1" dirty="0" err="1"/>
              <a:t>Лабораторні</a:t>
            </a:r>
            <a:r>
              <a:rPr lang="ru-RU" b="1" i="1" dirty="0"/>
              <a:t> </a:t>
            </a:r>
            <a:r>
              <a:rPr lang="ru-RU" b="1" i="1" dirty="0" err="1"/>
              <a:t>дослідження</a:t>
            </a:r>
            <a:r>
              <a:rPr lang="ru-RU" b="1" i="1" dirty="0"/>
              <a:t>: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Клінічні</a:t>
            </a:r>
            <a:r>
              <a:rPr lang="ru-RU" b="1" i="1" dirty="0"/>
              <a:t>, </a:t>
            </a:r>
            <a:r>
              <a:rPr lang="ru-RU" b="1" i="1" dirty="0" err="1"/>
              <a:t>біохімічні</a:t>
            </a:r>
            <a:r>
              <a:rPr lang="ru-RU" b="1" i="1" dirty="0"/>
              <a:t> </a:t>
            </a:r>
            <a:r>
              <a:rPr lang="ru-RU" b="1" i="1" dirty="0" err="1"/>
              <a:t>дослідження</a:t>
            </a:r>
            <a:r>
              <a:rPr lang="ru-RU" b="1" i="1" dirty="0"/>
              <a:t>, </a:t>
            </a:r>
            <a:r>
              <a:rPr lang="ru-RU" b="1" i="1" dirty="0" err="1"/>
              <a:t>оцінка</a:t>
            </a:r>
            <a:r>
              <a:rPr lang="ru-RU" b="1" i="1" dirty="0"/>
              <a:t> </a:t>
            </a:r>
            <a:r>
              <a:rPr lang="ru-RU" b="1" i="1" dirty="0" err="1"/>
              <a:t>системи</a:t>
            </a:r>
            <a:r>
              <a:rPr lang="ru-RU" b="1" i="1" dirty="0"/>
              <a:t> </a:t>
            </a:r>
            <a:r>
              <a:rPr lang="ru-RU" b="1" i="1" dirty="0" err="1"/>
              <a:t>імунітету</a:t>
            </a:r>
            <a:r>
              <a:rPr lang="ru-RU" b="1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Якісний</a:t>
            </a:r>
            <a:r>
              <a:rPr lang="ru-RU" b="1" i="1" dirty="0"/>
              <a:t> склад </a:t>
            </a:r>
            <a:r>
              <a:rPr lang="ru-RU" b="1" i="1" dirty="0" err="1" smtClean="0"/>
              <a:t>синовіальної</a:t>
            </a:r>
            <a:r>
              <a:rPr lang="ru-RU" b="1" i="1" dirty="0" smtClean="0"/>
              <a:t> </a:t>
            </a:r>
            <a:r>
              <a:rPr lang="ru-RU" b="1" i="1" dirty="0" err="1"/>
              <a:t>рідини</a:t>
            </a:r>
            <a:r>
              <a:rPr lang="ru-RU" b="1" i="1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Гістологічне</a:t>
            </a:r>
            <a:r>
              <a:rPr lang="ru-RU" b="1" i="1" dirty="0"/>
              <a:t> </a:t>
            </a:r>
            <a:r>
              <a:rPr lang="ru-RU" b="1" i="1" dirty="0" err="1"/>
              <a:t>дослідження</a:t>
            </a:r>
            <a:r>
              <a:rPr lang="ru-RU" b="1" i="1" dirty="0"/>
              <a:t> </a:t>
            </a:r>
            <a:r>
              <a:rPr lang="ru-RU" b="1" i="1" dirty="0" err="1" smtClean="0"/>
              <a:t>біоптата</a:t>
            </a:r>
            <a:r>
              <a:rPr lang="ru-RU" b="1" i="1" dirty="0" smtClean="0"/>
              <a:t> </a:t>
            </a:r>
            <a:r>
              <a:rPr lang="ru-RU" b="1" i="1" dirty="0" err="1" smtClean="0"/>
              <a:t>синовіальної</a:t>
            </a:r>
            <a:r>
              <a:rPr lang="ru-RU" b="1" i="1" dirty="0" smtClean="0"/>
              <a:t> </a:t>
            </a:r>
            <a:r>
              <a:rPr lang="ru-RU" b="1" i="1" dirty="0" err="1"/>
              <a:t>оболонки</a:t>
            </a:r>
            <a:r>
              <a:rPr lang="ru-RU" b="1" i="1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Бактеріологічне</a:t>
            </a:r>
            <a:r>
              <a:rPr lang="ru-RU" b="1" i="1" dirty="0"/>
              <a:t> </a:t>
            </a:r>
            <a:r>
              <a:rPr lang="ru-RU" b="1" i="1" dirty="0" err="1"/>
              <a:t>дослідження</a:t>
            </a:r>
            <a:r>
              <a:rPr lang="ru-RU" b="1" i="1" dirty="0"/>
              <a:t> </a:t>
            </a:r>
            <a:r>
              <a:rPr lang="ru-RU" b="1" i="1" dirty="0" err="1" smtClean="0"/>
              <a:t>синовіальної</a:t>
            </a:r>
            <a:r>
              <a:rPr lang="ru-RU" b="1" i="1" dirty="0" smtClean="0"/>
              <a:t> </a:t>
            </a:r>
            <a:r>
              <a:rPr lang="ru-RU" b="1" i="1" dirty="0" err="1"/>
              <a:t>рідини</a:t>
            </a:r>
            <a:r>
              <a:rPr lang="ru-RU" b="1" i="1" dirty="0"/>
              <a:t> (при </a:t>
            </a:r>
            <a:r>
              <a:rPr lang="ru-RU" b="1" i="1" dirty="0" err="1"/>
              <a:t>інфекційних</a:t>
            </a:r>
            <a:r>
              <a:rPr lang="ru-RU" b="1" i="1" dirty="0"/>
              <a:t> артритах). </a:t>
            </a: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/>
          </a:blip>
          <a:srcRect b="50000"/>
          <a:stretch/>
        </p:blipFill>
        <p:spPr bwMode="auto">
          <a:xfrm>
            <a:off x="5091360" y="3284984"/>
            <a:ext cx="4140200" cy="213735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475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dirty="0" smtClean="0"/>
              <a:t>РЕНТГЕНОЛОГИЧНЕ </a:t>
            </a:r>
            <a:r>
              <a:rPr lang="ru-RU" dirty="0"/>
              <a:t>ДОСЛІДЖЕННЯ </a:t>
            </a:r>
            <a:r>
              <a:rPr lang="ru-RU" dirty="0" smtClean="0"/>
              <a:t>СНЩС</a:t>
            </a: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 err="1"/>
              <a:t>Методи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: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Оглядові</a:t>
            </a:r>
            <a:r>
              <a:rPr lang="ru-RU" dirty="0"/>
              <a:t>  </a:t>
            </a:r>
            <a:r>
              <a:rPr lang="ru-RU" dirty="0" err="1"/>
              <a:t>рентгенограми</a:t>
            </a:r>
            <a:r>
              <a:rPr lang="ru-RU" dirty="0"/>
              <a:t>: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а) Методика </a:t>
            </a:r>
            <a:r>
              <a:rPr lang="ru-RU" dirty="0" err="1"/>
              <a:t>Шюллера</a:t>
            </a:r>
            <a:r>
              <a:rPr lang="ru-RU" dirty="0"/>
              <a:t> - </a:t>
            </a:r>
            <a:r>
              <a:rPr lang="ru-RU" dirty="0" err="1"/>
              <a:t>бічна</a:t>
            </a:r>
            <a:r>
              <a:rPr lang="ru-RU" dirty="0"/>
              <a:t> </a:t>
            </a:r>
            <a:r>
              <a:rPr lang="ru-RU" dirty="0" err="1"/>
              <a:t>рентгенограма</a:t>
            </a:r>
            <a:r>
              <a:rPr lang="ru-RU" dirty="0"/>
              <a:t> </a:t>
            </a:r>
            <a:r>
              <a:rPr lang="ru-RU" dirty="0" err="1"/>
              <a:t>скроневої</a:t>
            </a:r>
            <a:r>
              <a:rPr lang="ru-RU" dirty="0"/>
              <a:t> </a:t>
            </a:r>
            <a:r>
              <a:rPr lang="ru-RU" dirty="0" err="1"/>
              <a:t>кістки</a:t>
            </a:r>
            <a:r>
              <a:rPr lang="ru-RU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б) Методика </a:t>
            </a:r>
            <a:r>
              <a:rPr lang="ru-RU" dirty="0" err="1"/>
              <a:t>Бордеса</a:t>
            </a:r>
            <a:r>
              <a:rPr lang="ru-RU" dirty="0"/>
              <a:t> в </a:t>
            </a:r>
            <a:r>
              <a:rPr lang="ru-RU" dirty="0" err="1"/>
              <a:t>модифікації</a:t>
            </a:r>
            <a:r>
              <a:rPr lang="ru-RU" dirty="0"/>
              <a:t> Парма - </a:t>
            </a:r>
            <a:r>
              <a:rPr lang="ru-RU" dirty="0" err="1"/>
              <a:t>бічна</a:t>
            </a:r>
            <a:r>
              <a:rPr lang="ru-RU" dirty="0"/>
              <a:t> </a:t>
            </a:r>
            <a:r>
              <a:rPr lang="ru-RU" dirty="0" err="1"/>
              <a:t>рентгенограма</a:t>
            </a:r>
            <a:r>
              <a:rPr lang="ru-RU" dirty="0"/>
              <a:t> </a:t>
            </a:r>
            <a:r>
              <a:rPr lang="ru-RU" dirty="0" err="1"/>
              <a:t>суглоба</a:t>
            </a:r>
            <a:r>
              <a:rPr lang="ru-RU" dirty="0"/>
              <a:t> з використанням дентального </a:t>
            </a:r>
            <a:r>
              <a:rPr lang="ru-RU" dirty="0" err="1"/>
              <a:t>апарату</a:t>
            </a:r>
            <a:r>
              <a:rPr lang="ru-RU" dirty="0"/>
              <a:t> при </a:t>
            </a:r>
            <a:r>
              <a:rPr lang="ru-RU" dirty="0" err="1"/>
              <a:t>відкритому</a:t>
            </a:r>
            <a:r>
              <a:rPr lang="ru-RU" dirty="0"/>
              <a:t> </a:t>
            </a:r>
            <a:r>
              <a:rPr lang="ru-RU" dirty="0" err="1"/>
              <a:t>роті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Оглядові</a:t>
            </a:r>
            <a:r>
              <a:rPr lang="ru-RU" dirty="0"/>
              <a:t> </a:t>
            </a:r>
            <a:r>
              <a:rPr lang="ru-RU" dirty="0" err="1"/>
              <a:t>рентгенограми</a:t>
            </a:r>
            <a:r>
              <a:rPr lang="ru-RU" dirty="0"/>
              <a:t> </a:t>
            </a:r>
            <a:r>
              <a:rPr lang="ru-RU" dirty="0" err="1"/>
              <a:t>застосовуються</a:t>
            </a:r>
            <a:r>
              <a:rPr lang="ru-RU" dirty="0"/>
              <a:t> при </a:t>
            </a:r>
            <a:r>
              <a:rPr lang="ru-RU" dirty="0" err="1"/>
              <a:t>грубій</a:t>
            </a:r>
            <a:r>
              <a:rPr lang="ru-RU" dirty="0"/>
              <a:t> </a:t>
            </a:r>
            <a:r>
              <a:rPr lang="ru-RU" dirty="0" err="1"/>
              <a:t>патології</a:t>
            </a:r>
            <a:r>
              <a:rPr lang="ru-RU" dirty="0"/>
              <a:t> </a:t>
            </a:r>
            <a:r>
              <a:rPr lang="ru-RU" dirty="0" err="1"/>
              <a:t>суглобів</a:t>
            </a:r>
            <a:r>
              <a:rPr lang="ru-RU" dirty="0"/>
              <a:t> : </a:t>
            </a:r>
            <a:r>
              <a:rPr lang="ru-RU" dirty="0" err="1"/>
              <a:t>вивих</a:t>
            </a:r>
            <a:r>
              <a:rPr lang="ru-RU" dirty="0"/>
              <a:t> </a:t>
            </a:r>
            <a:r>
              <a:rPr lang="ru-RU" dirty="0" err="1"/>
              <a:t>суглобової</a:t>
            </a:r>
            <a:r>
              <a:rPr lang="ru-RU" dirty="0"/>
              <a:t> </a:t>
            </a:r>
            <a:r>
              <a:rPr lang="ru-RU" dirty="0" err="1"/>
              <a:t>голівки</a:t>
            </a:r>
            <a:r>
              <a:rPr lang="ru-RU" dirty="0"/>
              <a:t>, перелом </a:t>
            </a:r>
            <a:r>
              <a:rPr lang="ru-RU" dirty="0" err="1"/>
              <a:t>суглобового</a:t>
            </a:r>
            <a:r>
              <a:rPr lang="ru-RU" dirty="0"/>
              <a:t> </a:t>
            </a:r>
            <a:r>
              <a:rPr lang="ru-RU" dirty="0" err="1"/>
              <a:t>відростка</a:t>
            </a:r>
            <a:r>
              <a:rPr lang="ru-RU" dirty="0"/>
              <a:t>, </a:t>
            </a:r>
            <a:r>
              <a:rPr lang="ru-RU" dirty="0" err="1"/>
              <a:t>виражені</a:t>
            </a:r>
            <a:r>
              <a:rPr lang="ru-RU" dirty="0"/>
              <a:t> </a:t>
            </a:r>
            <a:r>
              <a:rPr lang="ru-RU" dirty="0" err="1"/>
              <a:t>ділянки</a:t>
            </a:r>
            <a:r>
              <a:rPr lang="ru-RU" dirty="0"/>
              <a:t> остеопорозу і остеосклерозу.</a:t>
            </a:r>
          </a:p>
          <a:p>
            <a:pPr marL="0" indent="0">
              <a:buFontTx/>
              <a:buNone/>
              <a:defRPr/>
            </a:pP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 err="1"/>
              <a:t>Томографія</a:t>
            </a:r>
            <a:r>
              <a:rPr lang="ru-RU" dirty="0"/>
              <a:t> - </a:t>
            </a:r>
            <a:r>
              <a:rPr lang="ru-RU" dirty="0" err="1"/>
              <a:t>пошарова</a:t>
            </a:r>
            <a:r>
              <a:rPr lang="ru-RU" dirty="0"/>
              <a:t> </a:t>
            </a:r>
            <a:r>
              <a:rPr lang="ru-RU" dirty="0" err="1"/>
              <a:t>рентгенографія</a:t>
            </a:r>
            <a:r>
              <a:rPr lang="ru-RU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Методика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оцінити</a:t>
            </a:r>
            <a:r>
              <a:rPr lang="ru-RU" dirty="0"/>
              <a:t> стан </a:t>
            </a:r>
            <a:r>
              <a:rPr lang="ru-RU" dirty="0" err="1"/>
              <a:t>кісткових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</a:t>
            </a:r>
            <a:r>
              <a:rPr lang="ru-RU" dirty="0" err="1"/>
              <a:t>зчленування</a:t>
            </a:r>
            <a:r>
              <a:rPr lang="ru-RU" dirty="0"/>
              <a:t>, </a:t>
            </a:r>
            <a:r>
              <a:rPr lang="ru-RU" dirty="0" err="1" smtClean="0"/>
              <a:t>внутрішньосуглобового</a:t>
            </a:r>
            <a:r>
              <a:rPr lang="ru-RU" dirty="0" smtClean="0"/>
              <a:t> диска </a:t>
            </a:r>
            <a:r>
              <a:rPr lang="ru-RU" dirty="0"/>
              <a:t>і </a:t>
            </a:r>
            <a:r>
              <a:rPr lang="ru-RU" dirty="0" err="1"/>
              <a:t>внутрішньосуглобові</a:t>
            </a:r>
            <a:r>
              <a:rPr lang="ru-RU" dirty="0"/>
              <a:t> </a:t>
            </a:r>
            <a:r>
              <a:rPr lang="ru-RU" dirty="0" err="1" smtClean="0"/>
              <a:t>зв</a:t>
            </a:r>
            <a:r>
              <a:rPr lang="en-US" dirty="0" smtClean="0"/>
              <a:t>’</a:t>
            </a:r>
            <a:r>
              <a:rPr lang="ru-RU" dirty="0" err="1" smtClean="0"/>
              <a:t>язки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 smtClean="0"/>
              <a:t>сагітальній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 smtClean="0"/>
              <a:t>фронтальній</a:t>
            </a:r>
            <a:r>
              <a:rPr lang="ru-RU" dirty="0" smtClean="0"/>
              <a:t> </a:t>
            </a:r>
            <a:r>
              <a:rPr lang="ru-RU" dirty="0" err="1"/>
              <a:t>проекціях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 err="1"/>
              <a:t>Зонографія</a:t>
            </a:r>
            <a:r>
              <a:rPr lang="ru-RU" dirty="0"/>
              <a:t> - </a:t>
            </a:r>
            <a:r>
              <a:rPr lang="ru-RU" dirty="0" err="1"/>
              <a:t>пошарова</a:t>
            </a:r>
            <a:r>
              <a:rPr lang="ru-RU" dirty="0"/>
              <a:t> </a:t>
            </a:r>
            <a:r>
              <a:rPr lang="ru-RU" dirty="0" err="1"/>
              <a:t>рентгенографія</a:t>
            </a:r>
            <a:r>
              <a:rPr lang="ru-RU" dirty="0"/>
              <a:t>.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виділити</a:t>
            </a:r>
            <a:r>
              <a:rPr lang="ru-RU" dirty="0"/>
              <a:t> </a:t>
            </a:r>
            <a:r>
              <a:rPr lang="ru-RU" dirty="0" err="1"/>
              <a:t>товстий</a:t>
            </a:r>
            <a:r>
              <a:rPr lang="ru-RU" dirty="0"/>
              <a:t> шар </a:t>
            </a:r>
            <a:r>
              <a:rPr lang="ru-RU" dirty="0" err="1"/>
              <a:t>об'єкту</a:t>
            </a:r>
            <a:r>
              <a:rPr lang="ru-RU" dirty="0"/>
              <a:t>, </a:t>
            </a:r>
            <a:r>
              <a:rPr lang="ru-RU" dirty="0" err="1"/>
              <a:t>тобто</a:t>
            </a:r>
            <a:r>
              <a:rPr lang="ru-RU" dirty="0"/>
              <a:t> зону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ширину </a:t>
            </a:r>
            <a:r>
              <a:rPr lang="ru-RU" dirty="0" err="1"/>
              <a:t>від</a:t>
            </a:r>
            <a:r>
              <a:rPr lang="ru-RU" dirty="0"/>
              <a:t> 1,5 до 2,5 см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Дуже</a:t>
            </a:r>
            <a:r>
              <a:rPr lang="ru-RU" dirty="0"/>
              <a:t> часто в </a:t>
            </a:r>
            <a:r>
              <a:rPr lang="ru-RU" dirty="0" err="1"/>
              <a:t>стоматології</a:t>
            </a:r>
            <a:r>
              <a:rPr lang="ru-RU" dirty="0"/>
              <a:t> </a:t>
            </a:r>
            <a:r>
              <a:rPr lang="ru-RU" dirty="0" err="1"/>
              <a:t>застосовується</a:t>
            </a:r>
            <a:r>
              <a:rPr lang="ru-RU" dirty="0"/>
              <a:t> </a:t>
            </a:r>
            <a:r>
              <a:rPr lang="ru-RU" dirty="0" err="1" smtClean="0"/>
              <a:t>ортопантомографія</a:t>
            </a:r>
            <a:r>
              <a:rPr lang="ru-RU" dirty="0"/>
              <a:t>, яка є </a:t>
            </a:r>
            <a:r>
              <a:rPr lang="ru-RU" dirty="0" err="1"/>
              <a:t>різновидом</a:t>
            </a:r>
            <a:r>
              <a:rPr lang="ru-RU" dirty="0"/>
              <a:t> </a:t>
            </a:r>
            <a:r>
              <a:rPr lang="ru-RU" dirty="0" err="1"/>
              <a:t>панорамної</a:t>
            </a:r>
            <a:r>
              <a:rPr lang="ru-RU" dirty="0"/>
              <a:t> </a:t>
            </a:r>
            <a:r>
              <a:rPr lang="ru-RU" dirty="0" err="1"/>
              <a:t>зонографії</a:t>
            </a:r>
            <a:r>
              <a:rPr lang="ru-RU" dirty="0"/>
              <a:t>. На </a:t>
            </a:r>
            <a:r>
              <a:rPr lang="ru-RU" dirty="0" err="1"/>
              <a:t>відміну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лінійної</a:t>
            </a:r>
            <a:r>
              <a:rPr lang="ru-RU" dirty="0"/>
              <a:t> </a:t>
            </a:r>
            <a:r>
              <a:rPr lang="ru-RU" dirty="0" err="1"/>
              <a:t>зонографії</a:t>
            </a:r>
            <a:r>
              <a:rPr lang="ru-RU" dirty="0"/>
              <a:t>, при панорамному </a:t>
            </a:r>
            <a:r>
              <a:rPr lang="ru-RU" dirty="0" err="1"/>
              <a:t>дослідженні</a:t>
            </a:r>
            <a:r>
              <a:rPr lang="ru-RU" dirty="0"/>
              <a:t> </a:t>
            </a:r>
            <a:r>
              <a:rPr lang="ru-RU" dirty="0" err="1"/>
              <a:t>суглоби</a:t>
            </a:r>
            <a:r>
              <a:rPr lang="ru-RU" dirty="0"/>
              <a:t> </a:t>
            </a:r>
            <a:r>
              <a:rPr lang="ru-RU" dirty="0" err="1"/>
              <a:t>відбиваються</a:t>
            </a:r>
            <a:r>
              <a:rPr lang="ru-RU" dirty="0"/>
              <a:t> в </a:t>
            </a:r>
            <a:r>
              <a:rPr lang="ru-RU" dirty="0" err="1"/>
              <a:t>косих</a:t>
            </a:r>
            <a:r>
              <a:rPr lang="ru-RU" dirty="0"/>
              <a:t> </a:t>
            </a:r>
            <a:r>
              <a:rPr lang="ru-RU" dirty="0" err="1"/>
              <a:t>проекціях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спотворює</a:t>
            </a:r>
            <a:r>
              <a:rPr lang="ru-RU" dirty="0"/>
              <a:t> картину </a:t>
            </a:r>
            <a:r>
              <a:rPr lang="ru-RU" dirty="0" err="1"/>
              <a:t>кісткових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і </a:t>
            </a:r>
            <a:r>
              <a:rPr lang="ru-RU" dirty="0" err="1"/>
              <a:t>рентгенівської</a:t>
            </a:r>
            <a:r>
              <a:rPr lang="ru-RU" dirty="0"/>
              <a:t> </a:t>
            </a:r>
            <a:r>
              <a:rPr lang="ru-RU" dirty="0" err="1"/>
              <a:t>суглобової</a:t>
            </a:r>
            <a:r>
              <a:rPr lang="ru-RU" dirty="0"/>
              <a:t> </a:t>
            </a:r>
            <a:r>
              <a:rPr lang="ru-RU" dirty="0" err="1"/>
              <a:t>щілини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/>
              <a:t>Контрастна </a:t>
            </a:r>
            <a:r>
              <a:rPr lang="ru-RU" dirty="0" err="1"/>
              <a:t>артрографія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Для </a:t>
            </a:r>
            <a:r>
              <a:rPr lang="ru-RU" dirty="0" err="1"/>
              <a:t>введення</a:t>
            </a:r>
            <a:r>
              <a:rPr lang="ru-RU" dirty="0"/>
              <a:t> в </a:t>
            </a:r>
            <a:r>
              <a:rPr lang="ru-RU" dirty="0" err="1"/>
              <a:t>порожнину</a:t>
            </a:r>
            <a:r>
              <a:rPr lang="ru-RU" dirty="0"/>
              <a:t> </a:t>
            </a:r>
            <a:r>
              <a:rPr lang="ru-RU" dirty="0" err="1"/>
              <a:t>суглоба</a:t>
            </a:r>
            <a:r>
              <a:rPr lang="ru-RU" dirty="0"/>
              <a:t> </a:t>
            </a:r>
            <a:r>
              <a:rPr lang="ru-RU" dirty="0" err="1"/>
              <a:t>використовуються</a:t>
            </a:r>
            <a:r>
              <a:rPr lang="ru-RU" dirty="0"/>
              <a:t>: </a:t>
            </a:r>
            <a:r>
              <a:rPr lang="ru-RU" dirty="0" err="1"/>
              <a:t>триомбраст</a:t>
            </a:r>
            <a:r>
              <a:rPr lang="ru-RU" dirty="0"/>
              <a:t>, </a:t>
            </a:r>
            <a:r>
              <a:rPr lang="ru-RU" dirty="0" err="1"/>
              <a:t>верографин</a:t>
            </a:r>
            <a:r>
              <a:rPr lang="ru-RU" dirty="0"/>
              <a:t>, </a:t>
            </a:r>
            <a:r>
              <a:rPr lang="ru-RU" dirty="0" err="1"/>
              <a:t>і</a:t>
            </a:r>
            <a:r>
              <a:rPr lang="ru-RU" dirty="0" err="1" smtClean="0"/>
              <a:t>одамид</a:t>
            </a:r>
            <a:r>
              <a:rPr lang="ru-RU" dirty="0"/>
              <a:t>, </a:t>
            </a:r>
            <a:r>
              <a:rPr lang="ru-RU" dirty="0" err="1" smtClean="0"/>
              <a:t>іодліпол</a:t>
            </a: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 err="1"/>
              <a:t>Виконується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досвідченими</a:t>
            </a:r>
            <a:r>
              <a:rPr lang="ru-RU" dirty="0"/>
              <a:t> </a:t>
            </a:r>
            <a:r>
              <a:rPr lang="ru-RU" dirty="0" err="1"/>
              <a:t>фахівцями</a:t>
            </a:r>
            <a:r>
              <a:rPr lang="ru-RU" dirty="0"/>
              <a:t>, є складною і </a:t>
            </a:r>
            <a:r>
              <a:rPr lang="ru-RU" dirty="0" err="1" smtClean="0"/>
              <a:t>болісною</a:t>
            </a:r>
            <a:r>
              <a:rPr lang="ru-RU" dirty="0" smtClean="0"/>
              <a:t> </a:t>
            </a:r>
            <a:r>
              <a:rPr lang="ru-RU" dirty="0"/>
              <a:t>методикою.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при </a:t>
            </a:r>
            <a:r>
              <a:rPr lang="ru-RU" dirty="0" err="1"/>
              <a:t>майбутньому</a:t>
            </a:r>
            <a:r>
              <a:rPr lang="ru-RU" dirty="0"/>
              <a:t> оперативному </a:t>
            </a:r>
            <a:r>
              <a:rPr lang="ru-RU" dirty="0" err="1"/>
              <a:t>втручанні</a:t>
            </a:r>
            <a:r>
              <a:rPr lang="ru-RU" dirty="0"/>
              <a:t> на </a:t>
            </a:r>
            <a:r>
              <a:rPr lang="ru-RU" dirty="0" err="1"/>
              <a:t>суглобі</a:t>
            </a:r>
            <a:r>
              <a:rPr lang="ru-RU" dirty="0"/>
              <a:t>.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отримати</a:t>
            </a:r>
            <a:r>
              <a:rPr lang="ru-RU" dirty="0"/>
              <a:t>  </a:t>
            </a:r>
            <a:r>
              <a:rPr lang="ru-RU" dirty="0" err="1"/>
              <a:t>інформацію</a:t>
            </a:r>
            <a:r>
              <a:rPr lang="ru-RU" dirty="0"/>
              <a:t> про стан і </a:t>
            </a:r>
            <a:r>
              <a:rPr lang="ru-RU" dirty="0" err="1"/>
              <a:t>розташування</a:t>
            </a:r>
            <a:r>
              <a:rPr lang="ru-RU" dirty="0"/>
              <a:t> </a:t>
            </a:r>
            <a:r>
              <a:rPr lang="ru-RU" dirty="0" err="1"/>
              <a:t>суглобового</a:t>
            </a:r>
            <a:r>
              <a:rPr lang="ru-RU" dirty="0"/>
              <a:t> диска.</a:t>
            </a:r>
          </a:p>
          <a:p>
            <a:pPr marL="0" indent="0">
              <a:buFontTx/>
              <a:buNone/>
              <a:defRPr/>
            </a:pP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 err="1"/>
              <a:t>Комп'ютерна</a:t>
            </a:r>
            <a:r>
              <a:rPr lang="ru-RU" dirty="0"/>
              <a:t> </a:t>
            </a:r>
            <a:r>
              <a:rPr lang="ru-RU" dirty="0" err="1"/>
              <a:t>томографія</a:t>
            </a:r>
            <a:r>
              <a:rPr lang="ru-RU" dirty="0"/>
              <a:t> -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отримати</a:t>
            </a:r>
            <a:r>
              <a:rPr lang="ru-RU" dirty="0"/>
              <a:t>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кісткових</a:t>
            </a:r>
            <a:r>
              <a:rPr lang="ru-RU" dirty="0"/>
              <a:t> </a:t>
            </a:r>
            <a:r>
              <a:rPr lang="ru-RU" dirty="0" err="1"/>
              <a:t>суглобових</a:t>
            </a:r>
            <a:r>
              <a:rPr lang="ru-RU" dirty="0"/>
              <a:t> </a:t>
            </a:r>
            <a:r>
              <a:rPr lang="ru-RU" dirty="0" err="1"/>
              <a:t>поверхонь</a:t>
            </a:r>
            <a:r>
              <a:rPr lang="ru-RU" dirty="0"/>
              <a:t> і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відношення</a:t>
            </a:r>
            <a:r>
              <a:rPr lang="ru-RU" dirty="0"/>
              <a:t> один до одного.</a:t>
            </a:r>
          </a:p>
          <a:p>
            <a:pPr marL="0" indent="0">
              <a:buFontTx/>
              <a:buNone/>
              <a:defRPr/>
            </a:pP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 err="1" smtClean="0"/>
              <a:t>Магніторезонанстна</a:t>
            </a:r>
            <a:r>
              <a:rPr lang="ru-RU" dirty="0" smtClean="0"/>
              <a:t> </a:t>
            </a:r>
            <a:r>
              <a:rPr lang="ru-RU" dirty="0" err="1"/>
              <a:t>томографія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отримати</a:t>
            </a:r>
            <a:r>
              <a:rPr lang="ru-RU" dirty="0"/>
              <a:t> </a:t>
            </a:r>
            <a:r>
              <a:rPr lang="ru-RU" dirty="0" err="1"/>
              <a:t>зображення</a:t>
            </a:r>
            <a:r>
              <a:rPr lang="ru-RU" dirty="0"/>
              <a:t> не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кісткових</a:t>
            </a:r>
            <a:r>
              <a:rPr lang="ru-RU" dirty="0"/>
              <a:t> </a:t>
            </a:r>
            <a:r>
              <a:rPr lang="ru-RU" dirty="0" err="1"/>
              <a:t>масивів</a:t>
            </a:r>
            <a:r>
              <a:rPr lang="ru-RU" dirty="0"/>
              <a:t>, але і </a:t>
            </a:r>
            <a:r>
              <a:rPr lang="ru-RU" dirty="0" err="1"/>
              <a:t>зв'язкового</a:t>
            </a:r>
            <a:r>
              <a:rPr lang="ru-RU" dirty="0"/>
              <a:t> </a:t>
            </a:r>
            <a:r>
              <a:rPr lang="ru-RU" dirty="0" err="1"/>
              <a:t>апарату</a:t>
            </a:r>
            <a:r>
              <a:rPr lang="ru-RU" dirty="0"/>
              <a:t>, </a:t>
            </a:r>
            <a:r>
              <a:rPr lang="ru-RU" dirty="0" err="1"/>
              <a:t>капсули</a:t>
            </a:r>
            <a:r>
              <a:rPr lang="ru-RU" dirty="0"/>
              <a:t>, </a:t>
            </a:r>
            <a:r>
              <a:rPr lang="ru-RU" dirty="0" err="1"/>
              <a:t>внутрішньосуглобового</a:t>
            </a:r>
            <a:r>
              <a:rPr lang="ru-RU" dirty="0"/>
              <a:t> диска.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вимагає</a:t>
            </a:r>
            <a:r>
              <a:rPr lang="ru-RU" dirty="0"/>
              <a:t> великого </a:t>
            </a:r>
            <a:r>
              <a:rPr lang="ru-RU" dirty="0" err="1"/>
              <a:t>досвіду</a:t>
            </a:r>
            <a:r>
              <a:rPr lang="ru-RU" dirty="0"/>
              <a:t> і </a:t>
            </a:r>
            <a:r>
              <a:rPr lang="ru-RU" dirty="0" err="1"/>
              <a:t>виконується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в </a:t>
            </a:r>
            <a:r>
              <a:rPr lang="ru-RU" dirty="0" err="1"/>
              <a:t>спеціалізованих</a:t>
            </a:r>
            <a:r>
              <a:rPr lang="ru-RU" dirty="0"/>
              <a:t> </a:t>
            </a:r>
            <a:r>
              <a:rPr lang="ru-RU" dirty="0" smtClean="0"/>
              <a:t>центрах.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650081" y="116632"/>
            <a:ext cx="7772400" cy="1143000"/>
          </a:xfrm>
        </p:spPr>
        <p:txBody>
          <a:bodyPr/>
          <a:lstStyle/>
          <a:p>
            <a:r>
              <a:rPr lang="be-BY" b="1" dirty="0" smtClean="0"/>
              <a:t>Контрактура нижньої щелепи</a:t>
            </a:r>
            <a:endParaRPr 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1600200"/>
            <a:ext cx="8713787" cy="4349750"/>
          </a:xfrm>
        </p:spPr>
        <p:txBody>
          <a:bodyPr>
            <a:normAutofit fontScale="70000" lnSpcReduction="20000"/>
          </a:bodyPr>
          <a:lstStyle/>
          <a:p>
            <a:pPr marL="0" indent="0">
              <a:buFontTx/>
              <a:buNone/>
              <a:defRPr/>
            </a:pPr>
            <a:r>
              <a:rPr lang="be-BY" dirty="0"/>
              <a:t>Під контрактурою мається на увазі різке обмеження рухливості нижньої щелепи внаслідок патологічних змін м'яких тканин, функціонально пов'язаних з </a:t>
            </a:r>
            <a:r>
              <a:rPr lang="be-BY" dirty="0" smtClean="0"/>
              <a:t>СНЩС</a:t>
            </a:r>
            <a:r>
              <a:rPr lang="be-BY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be-BY" dirty="0"/>
              <a:t>Розрізняють запальні, рубцеві і </a:t>
            </a:r>
            <a:r>
              <a:rPr lang="be-BY" dirty="0" smtClean="0"/>
              <a:t>післяінфекційні контрактури </a:t>
            </a:r>
            <a:r>
              <a:rPr lang="be-BY" dirty="0"/>
              <a:t>нижньої щелепи. Також виділяють контрактури центрального </a:t>
            </a:r>
            <a:r>
              <a:rPr lang="be-BY" dirty="0" smtClean="0"/>
              <a:t>походження</a:t>
            </a:r>
            <a:r>
              <a:rPr lang="be-BY" dirty="0"/>
              <a:t>, пов'язані з ушкодженням центральних структур трійчастого нерва (нейроінфекції).</a:t>
            </a:r>
          </a:p>
          <a:p>
            <a:pPr marL="0" indent="0">
              <a:buFontTx/>
              <a:buNone/>
              <a:defRPr/>
            </a:pPr>
            <a:r>
              <a:rPr lang="be-BY" dirty="0"/>
              <a:t>У хворих, яким замість анестетика помилково введені дратівливі речовини, наявні в кабінеті стоматолога (перекис водню, нашатирний спирт), на місці введення виникають некроз тканин і подальше рубцювання. В результаті порушення техніки </a:t>
            </a:r>
            <a:r>
              <a:rPr lang="be-BY" dirty="0" smtClean="0"/>
              <a:t>мандибулярної </a:t>
            </a:r>
            <a:r>
              <a:rPr lang="be-BY" dirty="0"/>
              <a:t>або </a:t>
            </a:r>
            <a:r>
              <a:rPr lang="be-BY" dirty="0" smtClean="0"/>
              <a:t>торусальної анестезії, </a:t>
            </a:r>
            <a:r>
              <a:rPr lang="be-BY" dirty="0"/>
              <a:t>відбувається ушкодження нервів або м'язів, утворення гематом в крилоподібно-щелепному просторі. </a:t>
            </a:r>
            <a:r>
              <a:rPr lang="be-BY" dirty="0" smtClean="0"/>
              <a:t>Спайковий </a:t>
            </a:r>
            <a:r>
              <a:rPr lang="be-BY" dirty="0"/>
              <a:t>процес </a:t>
            </a:r>
            <a:r>
              <a:rPr lang="be-BY" dirty="0" smtClean="0"/>
              <a:t> </a:t>
            </a:r>
            <a:r>
              <a:rPr lang="be-BY" dirty="0"/>
              <a:t>м'язі, між м'язом і окістям створює умови для розвитку стійкої контрактури нижньої щелепи. </a:t>
            </a:r>
          </a:p>
        </p:txBody>
      </p:sp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796925"/>
          </a:xfrm>
        </p:spPr>
        <p:txBody>
          <a:bodyPr/>
          <a:lstStyle/>
          <a:p>
            <a:r>
              <a:rPr lang="ru-RU" b="1" smtClean="0"/>
              <a:t>ВИВИХИ СНЩС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1600200"/>
            <a:ext cx="8785225" cy="5141913"/>
          </a:xfrm>
        </p:spPr>
        <p:txBody>
          <a:bodyPr>
            <a:normAutofit fontScale="625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i="1" dirty="0" err="1" smtClean="0"/>
              <a:t>Класификація</a:t>
            </a:r>
            <a:r>
              <a:rPr lang="ru-RU" i="1" dirty="0" smtClean="0"/>
              <a:t> </a:t>
            </a:r>
            <a:r>
              <a:rPr lang="ru-RU" i="1" dirty="0" err="1" smtClean="0"/>
              <a:t>вивихів</a:t>
            </a:r>
            <a:r>
              <a:rPr lang="ru-RU" i="1" dirty="0" smtClean="0"/>
              <a:t>.</a:t>
            </a: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dirty="0"/>
              <a:t>1. По </a:t>
            </a:r>
            <a:r>
              <a:rPr lang="ru-RU" dirty="0" err="1"/>
              <a:t>механізму</a:t>
            </a:r>
            <a:r>
              <a:rPr lang="ru-RU" dirty="0"/>
              <a:t> </a:t>
            </a:r>
            <a:r>
              <a:rPr lang="ru-RU" dirty="0" err="1"/>
              <a:t>виникнення</a:t>
            </a:r>
            <a:r>
              <a:rPr lang="ru-RU" dirty="0"/>
              <a:t> </a:t>
            </a:r>
            <a:r>
              <a:rPr lang="ru-RU" dirty="0" err="1"/>
              <a:t>розрізняють</a:t>
            </a:r>
            <a:r>
              <a:rPr lang="ru-RU" dirty="0"/>
              <a:t> </a:t>
            </a:r>
            <a:r>
              <a:rPr lang="ru-RU" dirty="0" err="1"/>
              <a:t>вивихи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</a:t>
            </a:r>
            <a:r>
              <a:rPr lang="ru-RU" dirty="0" err="1"/>
              <a:t>травматичні</a:t>
            </a:r>
            <a:r>
              <a:rPr lang="ru-RU" dirty="0"/>
              <a:t> (</a:t>
            </a:r>
            <a:r>
              <a:rPr lang="ru-RU" dirty="0" err="1"/>
              <a:t>гострі</a:t>
            </a:r>
            <a:r>
              <a:rPr lang="ru-RU" dirty="0"/>
              <a:t>) і </a:t>
            </a:r>
            <a:r>
              <a:rPr lang="ru-RU" dirty="0" err="1"/>
              <a:t>звичні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Гострий</a:t>
            </a:r>
            <a:r>
              <a:rPr lang="ru-RU" dirty="0"/>
              <a:t> </a:t>
            </a:r>
            <a:r>
              <a:rPr lang="ru-RU" dirty="0" err="1"/>
              <a:t>травматичний</a:t>
            </a:r>
            <a:r>
              <a:rPr lang="ru-RU" dirty="0"/>
              <a:t> </a:t>
            </a:r>
            <a:r>
              <a:rPr lang="ru-RU" dirty="0" err="1"/>
              <a:t>вивих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</a:t>
            </a:r>
            <a:r>
              <a:rPr lang="ru-RU" dirty="0" err="1"/>
              <a:t>виникає</a:t>
            </a:r>
            <a:r>
              <a:rPr lang="ru-RU" dirty="0"/>
              <a:t> в </a:t>
            </a:r>
            <a:r>
              <a:rPr lang="ru-RU" dirty="0" err="1"/>
              <a:t>результаті</a:t>
            </a:r>
            <a:r>
              <a:rPr lang="ru-RU" dirty="0"/>
              <a:t> удару в область </a:t>
            </a:r>
            <a:r>
              <a:rPr lang="ru-RU" dirty="0" err="1"/>
              <a:t>підборіддя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, </a:t>
            </a:r>
            <a:r>
              <a:rPr lang="ru-RU" dirty="0" err="1"/>
              <a:t>надмірного</a:t>
            </a:r>
            <a:r>
              <a:rPr lang="ru-RU" dirty="0"/>
              <a:t> </a:t>
            </a:r>
            <a:r>
              <a:rPr lang="ru-RU" dirty="0" err="1"/>
              <a:t>відкривання</a:t>
            </a:r>
            <a:r>
              <a:rPr lang="ru-RU" dirty="0"/>
              <a:t> рота </a:t>
            </a:r>
            <a:r>
              <a:rPr lang="ru-RU" dirty="0" err="1"/>
              <a:t>під</a:t>
            </a:r>
            <a:r>
              <a:rPr lang="ru-RU" dirty="0"/>
              <a:t> час крику, </a:t>
            </a:r>
            <a:r>
              <a:rPr lang="ru-RU" dirty="0" err="1" smtClean="0"/>
              <a:t>відкушування</a:t>
            </a:r>
            <a:r>
              <a:rPr lang="ru-RU" dirty="0" smtClean="0"/>
              <a:t> </a:t>
            </a:r>
            <a:r>
              <a:rPr lang="ru-RU" dirty="0" err="1"/>
              <a:t>їжі</a:t>
            </a:r>
            <a:r>
              <a:rPr lang="ru-RU" dirty="0"/>
              <a:t>, </a:t>
            </a:r>
            <a:r>
              <a:rPr lang="ru-RU" dirty="0" err="1"/>
              <a:t>позіханні</a:t>
            </a:r>
            <a:r>
              <a:rPr lang="ru-RU" dirty="0"/>
              <a:t>, </a:t>
            </a:r>
            <a:r>
              <a:rPr lang="ru-RU" dirty="0" err="1"/>
              <a:t>видаленні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лікуванні</a:t>
            </a:r>
            <a:r>
              <a:rPr lang="ru-RU" dirty="0"/>
              <a:t> </a:t>
            </a:r>
            <a:r>
              <a:rPr lang="ru-RU" dirty="0" err="1"/>
              <a:t>зубів</a:t>
            </a:r>
            <a:r>
              <a:rPr lang="ru-RU" dirty="0"/>
              <a:t>, </a:t>
            </a:r>
            <a:r>
              <a:rPr lang="ru-RU" dirty="0" err="1"/>
              <a:t>інтубації</a:t>
            </a:r>
            <a:r>
              <a:rPr lang="ru-RU" dirty="0"/>
              <a:t> </a:t>
            </a:r>
            <a:r>
              <a:rPr lang="ru-RU" dirty="0" err="1"/>
              <a:t>трахеї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dirty="0" err="1"/>
              <a:t>Сприяючими</a:t>
            </a:r>
            <a:r>
              <a:rPr lang="ru-RU" dirty="0"/>
              <a:t> </a:t>
            </a:r>
            <a:r>
              <a:rPr lang="ru-RU" dirty="0" err="1"/>
              <a:t>чинниками</a:t>
            </a:r>
            <a:r>
              <a:rPr lang="ru-RU" dirty="0"/>
              <a:t> для </a:t>
            </a:r>
            <a:r>
              <a:rPr lang="ru-RU" dirty="0" err="1"/>
              <a:t>виникнення</a:t>
            </a:r>
            <a:r>
              <a:rPr lang="ru-RU" dirty="0"/>
              <a:t> </a:t>
            </a:r>
            <a:r>
              <a:rPr lang="ru-RU" dirty="0" err="1"/>
              <a:t>травматичного</a:t>
            </a:r>
            <a:r>
              <a:rPr lang="ru-RU" dirty="0"/>
              <a:t> </a:t>
            </a:r>
            <a:r>
              <a:rPr lang="ru-RU" dirty="0" err="1"/>
              <a:t>вивиху</a:t>
            </a:r>
            <a:r>
              <a:rPr lang="ru-RU" dirty="0"/>
              <a:t> є: анатомо-</a:t>
            </a:r>
            <a:r>
              <a:rPr lang="ru-RU" dirty="0" err="1"/>
              <a:t>фізіологічні</a:t>
            </a:r>
            <a:r>
              <a:rPr lang="ru-RU" dirty="0"/>
              <a:t> </a:t>
            </a:r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будови</a:t>
            </a:r>
            <a:r>
              <a:rPr lang="ru-RU" dirty="0"/>
              <a:t> </a:t>
            </a:r>
            <a:r>
              <a:rPr lang="ru-RU" dirty="0" err="1"/>
              <a:t>суглоба</a:t>
            </a:r>
            <a:r>
              <a:rPr lang="ru-RU" dirty="0"/>
              <a:t>, </a:t>
            </a:r>
            <a:r>
              <a:rPr lang="ru-RU" dirty="0" err="1"/>
              <a:t>неміцність</a:t>
            </a:r>
            <a:r>
              <a:rPr lang="ru-RU" dirty="0"/>
              <a:t> </a:t>
            </a:r>
            <a:r>
              <a:rPr lang="ru-RU" dirty="0" err="1"/>
              <a:t>зв'язкового</a:t>
            </a:r>
            <a:r>
              <a:rPr lang="ru-RU" dirty="0"/>
              <a:t> </a:t>
            </a:r>
            <a:r>
              <a:rPr lang="ru-RU" dirty="0" err="1"/>
              <a:t>апарату</a:t>
            </a:r>
            <a:r>
              <a:rPr lang="ru-RU" dirty="0"/>
              <a:t> </a:t>
            </a:r>
            <a:r>
              <a:rPr lang="ru-RU" dirty="0" err="1"/>
              <a:t>суглоба</a:t>
            </a:r>
            <a:r>
              <a:rPr lang="ru-RU" dirty="0"/>
              <a:t> і </a:t>
            </a:r>
            <a:r>
              <a:rPr lang="ru-RU" dirty="0" err="1"/>
              <a:t>суглобової</a:t>
            </a:r>
            <a:r>
              <a:rPr lang="ru-RU" dirty="0"/>
              <a:t> </a:t>
            </a:r>
            <a:r>
              <a:rPr lang="ru-RU" dirty="0" err="1"/>
              <a:t>капсули</a:t>
            </a:r>
            <a:r>
              <a:rPr lang="ru-RU" dirty="0"/>
              <a:t>, </a:t>
            </a:r>
            <a:r>
              <a:rPr lang="ru-RU" dirty="0" err="1"/>
              <a:t>невідповідність</a:t>
            </a:r>
            <a:r>
              <a:rPr lang="ru-RU" dirty="0"/>
              <a:t> </a:t>
            </a:r>
            <a:r>
              <a:rPr lang="ru-RU" dirty="0" err="1"/>
              <a:t>величини</a:t>
            </a:r>
            <a:r>
              <a:rPr lang="ru-RU" dirty="0"/>
              <a:t> </a:t>
            </a:r>
            <a:r>
              <a:rPr lang="ru-RU" dirty="0" err="1"/>
              <a:t>суглобових</a:t>
            </a:r>
            <a:r>
              <a:rPr lang="ru-RU" dirty="0"/>
              <a:t> </a:t>
            </a:r>
            <a:r>
              <a:rPr lang="ru-RU" dirty="0" err="1"/>
              <a:t>поверхонь</a:t>
            </a:r>
            <a:r>
              <a:rPr lang="ru-RU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2. </a:t>
            </a: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напряму</a:t>
            </a:r>
            <a:r>
              <a:rPr lang="ru-RU" dirty="0"/>
              <a:t> </a:t>
            </a:r>
            <a:r>
              <a:rPr lang="ru-RU" dirty="0" err="1"/>
              <a:t>зміщення</a:t>
            </a:r>
            <a:r>
              <a:rPr lang="ru-RU" dirty="0"/>
              <a:t> </a:t>
            </a:r>
            <a:r>
              <a:rPr lang="ru-RU" dirty="0" err="1"/>
              <a:t>голівки</a:t>
            </a:r>
            <a:r>
              <a:rPr lang="ru-RU" dirty="0"/>
              <a:t> </a:t>
            </a:r>
            <a:r>
              <a:rPr lang="ru-RU" dirty="0" err="1"/>
              <a:t>виросткового</a:t>
            </a:r>
            <a:r>
              <a:rPr lang="ru-RU" dirty="0"/>
              <a:t> </a:t>
            </a:r>
            <a:r>
              <a:rPr lang="ru-RU" dirty="0" err="1"/>
              <a:t>відростка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</a:t>
            </a:r>
            <a:r>
              <a:rPr lang="ru-RU" dirty="0" err="1"/>
              <a:t>вивихи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</a:t>
            </a:r>
            <a:r>
              <a:rPr lang="ru-RU" dirty="0" err="1"/>
              <a:t>підрозділяють</a:t>
            </a:r>
            <a:r>
              <a:rPr lang="ru-RU" dirty="0"/>
              <a:t> на: </a:t>
            </a:r>
            <a:r>
              <a:rPr lang="ru-RU" dirty="0" err="1"/>
              <a:t>передні</a:t>
            </a:r>
            <a:r>
              <a:rPr lang="ru-RU" dirty="0"/>
              <a:t>, </a:t>
            </a:r>
            <a:r>
              <a:rPr lang="ru-RU" dirty="0" err="1"/>
              <a:t>задні</a:t>
            </a:r>
            <a:r>
              <a:rPr lang="ru-RU" dirty="0"/>
              <a:t> і </a:t>
            </a:r>
            <a:r>
              <a:rPr lang="ru-RU" dirty="0" err="1"/>
              <a:t>бічні</a:t>
            </a:r>
            <a:r>
              <a:rPr lang="ru-RU" dirty="0"/>
              <a:t>. </a:t>
            </a:r>
          </a:p>
          <a:p>
            <a:pPr marL="0" indent="0">
              <a:buFontTx/>
              <a:buNone/>
              <a:defRPr/>
            </a:pPr>
            <a:r>
              <a:rPr lang="ru-RU" dirty="0"/>
              <a:t>3. </a:t>
            </a:r>
            <a:r>
              <a:rPr lang="ru-RU" dirty="0" err="1"/>
              <a:t>Вивихи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одно- і </a:t>
            </a:r>
            <a:r>
              <a:rPr lang="ru-RU" dirty="0" err="1"/>
              <a:t>двосторонніми</a:t>
            </a:r>
            <a:r>
              <a:rPr lang="ru-RU" dirty="0"/>
              <a:t>.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зустрічаються</a:t>
            </a:r>
            <a:r>
              <a:rPr lang="ru-RU" dirty="0"/>
              <a:t> </a:t>
            </a:r>
            <a:r>
              <a:rPr lang="ru-RU" dirty="0" err="1"/>
              <a:t>передні</a:t>
            </a:r>
            <a:r>
              <a:rPr lang="ru-RU" dirty="0"/>
              <a:t> </a:t>
            </a:r>
            <a:r>
              <a:rPr lang="ru-RU" dirty="0" err="1"/>
              <a:t>двосторонні</a:t>
            </a:r>
            <a:r>
              <a:rPr lang="ru-RU" dirty="0"/>
              <a:t> </a:t>
            </a:r>
            <a:r>
              <a:rPr lang="ru-RU" dirty="0" err="1"/>
              <a:t>травматичні</a:t>
            </a:r>
            <a:r>
              <a:rPr lang="ru-RU" dirty="0"/>
              <a:t> </a:t>
            </a:r>
            <a:r>
              <a:rPr lang="ru-RU" dirty="0" err="1"/>
              <a:t>вивихи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 за </a:t>
            </a:r>
            <a:r>
              <a:rPr lang="ru-RU" dirty="0" err="1"/>
              <a:t>рахунок</a:t>
            </a:r>
            <a:r>
              <a:rPr lang="ru-RU" dirty="0"/>
              <a:t> </a:t>
            </a:r>
            <a:r>
              <a:rPr lang="ru-RU" dirty="0" err="1"/>
              <a:t>зміщення</a:t>
            </a:r>
            <a:r>
              <a:rPr lang="ru-RU" dirty="0"/>
              <a:t> </a:t>
            </a:r>
            <a:r>
              <a:rPr lang="ru-RU" dirty="0" err="1"/>
              <a:t>голівки</a:t>
            </a:r>
            <a:r>
              <a:rPr lang="ru-RU" dirty="0"/>
              <a:t> </a:t>
            </a:r>
            <a:r>
              <a:rPr lang="ru-RU" dirty="0" err="1"/>
              <a:t>виросткового</a:t>
            </a:r>
            <a:r>
              <a:rPr lang="ru-RU" dirty="0"/>
              <a:t> </a:t>
            </a:r>
            <a:r>
              <a:rPr lang="ru-RU" dirty="0" err="1"/>
              <a:t>відростка</a:t>
            </a:r>
            <a:r>
              <a:rPr lang="ru-RU" dirty="0"/>
              <a:t> </a:t>
            </a:r>
            <a:r>
              <a:rPr lang="ru-RU" dirty="0" err="1"/>
              <a:t>наперед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суглобового</a:t>
            </a:r>
            <a:r>
              <a:rPr lang="ru-RU" dirty="0"/>
              <a:t> горбка з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. </a:t>
            </a:r>
            <a:r>
              <a:rPr lang="ru-RU" dirty="0" err="1"/>
              <a:t>Рідше</a:t>
            </a:r>
            <a:r>
              <a:rPr lang="ru-RU" dirty="0"/>
              <a:t> </a:t>
            </a:r>
            <a:r>
              <a:rPr lang="ru-RU" dirty="0" err="1"/>
              <a:t>зустрічаються</a:t>
            </a:r>
            <a:r>
              <a:rPr lang="ru-RU" dirty="0"/>
              <a:t> </a:t>
            </a:r>
            <a:r>
              <a:rPr lang="ru-RU" dirty="0" err="1"/>
              <a:t>односторонні</a:t>
            </a:r>
            <a:r>
              <a:rPr lang="ru-RU" dirty="0"/>
              <a:t> </a:t>
            </a:r>
            <a:r>
              <a:rPr lang="ru-RU" dirty="0" err="1"/>
              <a:t>передні</a:t>
            </a:r>
            <a:r>
              <a:rPr lang="ru-RU" dirty="0"/>
              <a:t> </a:t>
            </a:r>
            <a:r>
              <a:rPr lang="ru-RU" dirty="0" err="1"/>
              <a:t>травматичні</a:t>
            </a:r>
            <a:r>
              <a:rPr lang="ru-RU" dirty="0"/>
              <a:t> </a:t>
            </a:r>
            <a:r>
              <a:rPr lang="ru-RU" dirty="0" err="1"/>
              <a:t>вивихи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. </a:t>
            </a:r>
            <a:r>
              <a:rPr lang="ru-RU" dirty="0" err="1"/>
              <a:t>Слід</a:t>
            </a:r>
            <a:r>
              <a:rPr lang="ru-RU" dirty="0"/>
              <a:t> особливо </a:t>
            </a:r>
            <a:r>
              <a:rPr lang="ru-RU" dirty="0" err="1"/>
              <a:t>відмітити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бічні</a:t>
            </a:r>
            <a:r>
              <a:rPr lang="ru-RU" dirty="0"/>
              <a:t> </a:t>
            </a:r>
            <a:r>
              <a:rPr lang="ru-RU" dirty="0" err="1"/>
              <a:t>вивихи</a:t>
            </a:r>
            <a:r>
              <a:rPr lang="ru-RU" dirty="0"/>
              <a:t> </a:t>
            </a:r>
            <a:r>
              <a:rPr lang="ru-RU" dirty="0" err="1"/>
              <a:t>голівки</a:t>
            </a:r>
            <a:r>
              <a:rPr lang="ru-RU" dirty="0"/>
              <a:t> </a:t>
            </a:r>
            <a:r>
              <a:rPr lang="ru-RU" dirty="0" err="1" smtClean="0"/>
              <a:t>вінценвого</a:t>
            </a:r>
            <a:r>
              <a:rPr lang="ru-RU" dirty="0" smtClean="0"/>
              <a:t> </a:t>
            </a:r>
            <a:r>
              <a:rPr lang="ru-RU" dirty="0" err="1" smtClean="0"/>
              <a:t>відростка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зазвичай</a:t>
            </a:r>
            <a:r>
              <a:rPr lang="ru-RU" dirty="0"/>
              <a:t> </a:t>
            </a:r>
            <a:r>
              <a:rPr lang="ru-RU" dirty="0" err="1"/>
              <a:t>усередину</a:t>
            </a:r>
            <a:r>
              <a:rPr lang="ru-RU" dirty="0"/>
              <a:t>) </a:t>
            </a:r>
            <a:r>
              <a:rPr lang="ru-RU" dirty="0" err="1"/>
              <a:t>спостерігаються</a:t>
            </a:r>
            <a:r>
              <a:rPr lang="ru-RU" dirty="0"/>
              <a:t>, як правило, при переломах </a:t>
            </a:r>
            <a:r>
              <a:rPr lang="ru-RU" dirty="0" err="1" smtClean="0"/>
              <a:t>вінцевого</a:t>
            </a:r>
            <a:r>
              <a:rPr lang="ru-RU" dirty="0" smtClean="0"/>
              <a:t> </a:t>
            </a:r>
            <a:r>
              <a:rPr lang="ru-RU" dirty="0" err="1"/>
              <a:t>відростка</a:t>
            </a:r>
            <a:r>
              <a:rPr lang="ru-RU" dirty="0"/>
              <a:t> </a:t>
            </a:r>
            <a:r>
              <a:rPr lang="ru-RU" dirty="0" err="1"/>
              <a:t>нижньої</a:t>
            </a:r>
            <a:r>
              <a:rPr lang="ru-RU" dirty="0"/>
              <a:t> </a:t>
            </a:r>
            <a:r>
              <a:rPr lang="ru-RU" dirty="0" err="1"/>
              <a:t>щелепи</a:t>
            </a:r>
            <a:r>
              <a:rPr lang="ru-RU" dirty="0"/>
              <a:t>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796925"/>
          </a:xfrm>
        </p:spPr>
        <p:txBody>
          <a:bodyPr/>
          <a:lstStyle/>
          <a:p>
            <a:r>
              <a:rPr lang="ru-RU" sz="2800" smtClean="0"/>
              <a:t>АНКІЛОЗ СНЩС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50" y="836613"/>
            <a:ext cx="8882063" cy="6021387"/>
          </a:xfrm>
        </p:spPr>
        <p:txBody>
          <a:bodyPr>
            <a:normAutofit fontScale="550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i="1" dirty="0"/>
              <a:t> </a:t>
            </a:r>
            <a:endParaRPr lang="ru-RU" dirty="0"/>
          </a:p>
          <a:p>
            <a:pPr marL="0" indent="0">
              <a:buFontTx/>
              <a:buNone/>
              <a:defRPr/>
            </a:pPr>
            <a:r>
              <a:rPr lang="ru-RU" i="1" dirty="0" err="1" smtClean="0"/>
              <a:t>Анкілоз</a:t>
            </a:r>
            <a:r>
              <a:rPr lang="ru-RU" i="1" dirty="0" smtClean="0"/>
              <a:t> СНЩС </a:t>
            </a:r>
            <a:r>
              <a:rPr lang="ru-RU" i="1" dirty="0" err="1"/>
              <a:t>суглоба</a:t>
            </a:r>
            <a:r>
              <a:rPr lang="ru-RU" i="1" dirty="0"/>
              <a:t> - </a:t>
            </a:r>
            <a:r>
              <a:rPr lang="ru-RU" i="1" dirty="0" err="1"/>
              <a:t>фіброзне</a:t>
            </a:r>
            <a:r>
              <a:rPr lang="ru-RU" i="1" dirty="0"/>
              <a:t>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кісткове</a:t>
            </a:r>
            <a:r>
              <a:rPr lang="ru-RU" i="1" dirty="0"/>
              <a:t> </a:t>
            </a:r>
            <a:r>
              <a:rPr lang="ru-RU" i="1" dirty="0" err="1"/>
              <a:t>зрощення</a:t>
            </a:r>
            <a:r>
              <a:rPr lang="ru-RU" i="1" dirty="0"/>
              <a:t> </a:t>
            </a:r>
            <a:r>
              <a:rPr lang="ru-RU" i="1" dirty="0" err="1"/>
              <a:t>суглобових</a:t>
            </a:r>
            <a:r>
              <a:rPr lang="ru-RU" i="1" dirty="0"/>
              <a:t> </a:t>
            </a:r>
            <a:r>
              <a:rPr lang="ru-RU" i="1" dirty="0" err="1"/>
              <a:t>поверхонь</a:t>
            </a:r>
            <a:r>
              <a:rPr lang="ru-RU" i="1" dirty="0"/>
              <a:t>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обумовлює</a:t>
            </a:r>
            <a:r>
              <a:rPr lang="ru-RU" i="1" dirty="0"/>
              <a:t> </a:t>
            </a:r>
            <a:r>
              <a:rPr lang="ru-RU" i="1" dirty="0" err="1"/>
              <a:t>часткове</a:t>
            </a:r>
            <a:r>
              <a:rPr lang="ru-RU" i="1" dirty="0"/>
              <a:t>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повне</a:t>
            </a:r>
            <a:r>
              <a:rPr lang="ru-RU" i="1" dirty="0"/>
              <a:t> </a:t>
            </a:r>
            <a:r>
              <a:rPr lang="ru-RU" i="1" dirty="0" err="1"/>
              <a:t>зникнення</a:t>
            </a:r>
            <a:r>
              <a:rPr lang="ru-RU" i="1" dirty="0"/>
              <a:t> </a:t>
            </a:r>
            <a:r>
              <a:rPr lang="ru-RU" i="1" dirty="0" err="1"/>
              <a:t>суглобової</a:t>
            </a:r>
            <a:r>
              <a:rPr lang="ru-RU" i="1" dirty="0"/>
              <a:t> </a:t>
            </a:r>
            <a:r>
              <a:rPr lang="ru-RU" i="1" dirty="0" err="1"/>
              <a:t>щілини</a:t>
            </a:r>
            <a:r>
              <a:rPr lang="ru-RU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i="1" dirty="0"/>
              <a:t> </a:t>
            </a:r>
            <a:r>
              <a:rPr lang="ru-RU" i="1" dirty="0" err="1"/>
              <a:t>Етіологія</a:t>
            </a:r>
            <a:r>
              <a:rPr lang="ru-RU" i="1" dirty="0"/>
              <a:t>. Причиною </a:t>
            </a:r>
            <a:r>
              <a:rPr lang="ru-RU" i="1" dirty="0" err="1"/>
              <a:t>внутрішньосуглобових</a:t>
            </a:r>
            <a:r>
              <a:rPr lang="ru-RU" i="1" dirty="0"/>
              <a:t> </a:t>
            </a:r>
            <a:r>
              <a:rPr lang="ru-RU" i="1" dirty="0" err="1"/>
              <a:t>зрощень</a:t>
            </a:r>
            <a:r>
              <a:rPr lang="ru-RU" i="1" dirty="0"/>
              <a:t> </a:t>
            </a:r>
            <a:r>
              <a:rPr lang="ru-RU" i="1" dirty="0" err="1"/>
              <a:t>можуть</a:t>
            </a:r>
            <a:r>
              <a:rPr lang="ru-RU" i="1" dirty="0"/>
              <a:t> бути </a:t>
            </a:r>
            <a:r>
              <a:rPr lang="ru-RU" i="1" dirty="0" err="1"/>
              <a:t>інфекційні</a:t>
            </a:r>
            <a:r>
              <a:rPr lang="ru-RU" i="1" dirty="0"/>
              <a:t> </a:t>
            </a:r>
            <a:r>
              <a:rPr lang="ru-RU" i="1" dirty="0" err="1"/>
              <a:t>остеоартрити</a:t>
            </a:r>
            <a:r>
              <a:rPr lang="ru-RU" i="1" dirty="0"/>
              <a:t> і </a:t>
            </a:r>
            <a:r>
              <a:rPr lang="ru-RU" i="1" dirty="0" err="1"/>
              <a:t>травми</a:t>
            </a:r>
            <a:r>
              <a:rPr lang="ru-RU" i="1" dirty="0"/>
              <a:t>, у тому </a:t>
            </a:r>
            <a:r>
              <a:rPr lang="ru-RU" i="1" dirty="0" err="1"/>
              <a:t>числі</a:t>
            </a:r>
            <a:r>
              <a:rPr lang="ru-RU" i="1" dirty="0"/>
              <a:t> </a:t>
            </a:r>
            <a:r>
              <a:rPr lang="ru-RU" i="1" dirty="0" err="1"/>
              <a:t>родові</a:t>
            </a:r>
            <a:r>
              <a:rPr lang="ru-RU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Механізм</a:t>
            </a:r>
            <a:r>
              <a:rPr lang="ru-RU" i="1" dirty="0"/>
              <a:t> </a:t>
            </a:r>
            <a:r>
              <a:rPr lang="ru-RU" i="1" dirty="0" err="1"/>
              <a:t>розвитку</a:t>
            </a:r>
            <a:r>
              <a:rPr lang="ru-RU" i="1" dirty="0"/>
              <a:t> </a:t>
            </a:r>
            <a:r>
              <a:rPr lang="ru-RU" i="1" dirty="0" err="1"/>
              <a:t>кісткового</a:t>
            </a:r>
            <a:r>
              <a:rPr lang="ru-RU" i="1" dirty="0"/>
              <a:t> </a:t>
            </a:r>
            <a:r>
              <a:rPr lang="ru-RU" i="1" dirty="0" err="1"/>
              <a:t>анкілозу</a:t>
            </a:r>
            <a:r>
              <a:rPr lang="ru-RU" i="1" dirty="0"/>
              <a:t>. </a:t>
            </a:r>
            <a:r>
              <a:rPr lang="ru-RU" i="1" dirty="0" err="1"/>
              <a:t>Голівка</a:t>
            </a:r>
            <a:r>
              <a:rPr lang="ru-RU" i="1" dirty="0"/>
              <a:t> </a:t>
            </a:r>
            <a:r>
              <a:rPr lang="ru-RU" i="1" dirty="0" err="1"/>
              <a:t>нижньої</a:t>
            </a:r>
            <a:r>
              <a:rPr lang="ru-RU" i="1" dirty="0"/>
              <a:t> </a:t>
            </a:r>
            <a:r>
              <a:rPr lang="ru-RU" i="1" dirty="0" err="1"/>
              <a:t>щелепи</a:t>
            </a:r>
            <a:r>
              <a:rPr lang="ru-RU" i="1" dirty="0"/>
              <a:t>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змістилася</a:t>
            </a:r>
            <a:r>
              <a:rPr lang="ru-RU" i="1" dirty="0"/>
              <a:t>, </a:t>
            </a:r>
            <a:r>
              <a:rPr lang="ru-RU" i="1" dirty="0" err="1"/>
              <a:t>зберігає</a:t>
            </a:r>
            <a:r>
              <a:rPr lang="ru-RU" i="1" dirty="0"/>
              <a:t> </a:t>
            </a:r>
            <a:r>
              <a:rPr lang="ru-RU" i="1" dirty="0" err="1"/>
              <a:t>епіфізарні</a:t>
            </a:r>
            <a:r>
              <a:rPr lang="ru-RU" i="1" dirty="0"/>
              <a:t> </a:t>
            </a:r>
            <a:r>
              <a:rPr lang="ru-RU" i="1" dirty="0" err="1"/>
              <a:t>зони</a:t>
            </a:r>
            <a:r>
              <a:rPr lang="ru-RU" i="1" dirty="0"/>
              <a:t> росту,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продовжують</a:t>
            </a:r>
            <a:r>
              <a:rPr lang="ru-RU" i="1" dirty="0"/>
              <a:t> </a:t>
            </a:r>
            <a:r>
              <a:rPr lang="ru-RU" i="1" dirty="0" err="1"/>
              <a:t>функціонувати</a:t>
            </a:r>
            <a:r>
              <a:rPr lang="ru-RU" i="1" dirty="0"/>
              <a:t>, - </a:t>
            </a:r>
            <a:r>
              <a:rPr lang="ru-RU" i="1" dirty="0" err="1"/>
              <a:t>продукувати</a:t>
            </a:r>
            <a:r>
              <a:rPr lang="ru-RU" i="1" dirty="0"/>
              <a:t> </a:t>
            </a:r>
            <a:r>
              <a:rPr lang="ru-RU" i="1" dirty="0" err="1"/>
              <a:t>нову</a:t>
            </a:r>
            <a:r>
              <a:rPr lang="ru-RU" i="1" dirty="0"/>
              <a:t> </a:t>
            </a:r>
            <a:r>
              <a:rPr lang="ru-RU" i="1" dirty="0" err="1"/>
              <a:t>кісткову</a:t>
            </a:r>
            <a:r>
              <a:rPr lang="ru-RU" i="1" dirty="0"/>
              <a:t> тканину, яка </a:t>
            </a:r>
            <a:r>
              <a:rPr lang="ru-RU" i="1" dirty="0" err="1"/>
              <a:t>поступово</a:t>
            </a:r>
            <a:r>
              <a:rPr lang="ru-RU" i="1" dirty="0"/>
              <a:t> </a:t>
            </a:r>
            <a:r>
              <a:rPr lang="ru-RU" i="1" dirty="0" err="1"/>
              <a:t>заповнює</a:t>
            </a:r>
            <a:r>
              <a:rPr lang="ru-RU" i="1" dirty="0"/>
              <a:t> </a:t>
            </a:r>
            <a:r>
              <a:rPr lang="ru-RU" i="1" dirty="0" err="1" smtClean="0"/>
              <a:t>нижньощелепну</a:t>
            </a:r>
            <a:r>
              <a:rPr lang="ru-RU" i="1" dirty="0" smtClean="0"/>
              <a:t> </a:t>
            </a:r>
            <a:r>
              <a:rPr lang="ru-RU" i="1" dirty="0"/>
              <a:t>ямку, </a:t>
            </a:r>
            <a:r>
              <a:rPr lang="ru-RU" i="1" dirty="0" err="1"/>
              <a:t>зростається</a:t>
            </a:r>
            <a:r>
              <a:rPr lang="ru-RU" i="1" dirty="0"/>
              <a:t> з нею і </a:t>
            </a:r>
            <a:r>
              <a:rPr lang="ru-RU" i="1" dirty="0" err="1"/>
              <a:t>призводить</a:t>
            </a:r>
            <a:r>
              <a:rPr lang="ru-RU" i="1" dirty="0"/>
              <a:t> до </a:t>
            </a:r>
            <a:r>
              <a:rPr lang="ru-RU" i="1" dirty="0" err="1"/>
              <a:t>анкілозу</a:t>
            </a:r>
            <a:r>
              <a:rPr lang="ru-RU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Класифікація</a:t>
            </a:r>
            <a:endParaRPr lang="ru-RU" i="1" dirty="0"/>
          </a:p>
          <a:p>
            <a:pPr marL="0" indent="0">
              <a:buFontTx/>
              <a:buNone/>
              <a:defRPr/>
            </a:pPr>
            <a:r>
              <a:rPr lang="ru-RU" i="1" dirty="0"/>
              <a:t>1. По </a:t>
            </a:r>
            <a:r>
              <a:rPr lang="ru-RU" i="1" dirty="0" err="1"/>
              <a:t>етіології</a:t>
            </a:r>
            <a:r>
              <a:rPr lang="ru-RU" i="1" dirty="0"/>
              <a:t>: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інфекційний</a:t>
            </a:r>
            <a:r>
              <a:rPr lang="ru-RU" i="1" dirty="0"/>
              <a:t>, </a:t>
            </a:r>
            <a:r>
              <a:rPr lang="ru-RU" i="1" dirty="0" err="1"/>
              <a:t>травматичний</a:t>
            </a:r>
            <a:r>
              <a:rPr lang="ru-RU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i="1" dirty="0"/>
              <a:t>2. По </a:t>
            </a:r>
            <a:r>
              <a:rPr lang="ru-RU" i="1" dirty="0" err="1"/>
              <a:t>морфологічному</a:t>
            </a:r>
            <a:r>
              <a:rPr lang="ru-RU" i="1" dirty="0"/>
              <a:t> субстрату: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кістковий</a:t>
            </a:r>
            <a:r>
              <a:rPr lang="ru-RU" i="1" dirty="0"/>
              <a:t> (</a:t>
            </a:r>
            <a:r>
              <a:rPr lang="ru-RU" i="1" dirty="0" err="1"/>
              <a:t>частіше</a:t>
            </a:r>
            <a:r>
              <a:rPr lang="ru-RU" i="1" dirty="0"/>
              <a:t> у </a:t>
            </a:r>
            <a:r>
              <a:rPr lang="ru-RU" i="1" dirty="0" err="1"/>
              <a:t>дітей</a:t>
            </a:r>
            <a:r>
              <a:rPr lang="ru-RU" i="1" dirty="0"/>
              <a:t> і </a:t>
            </a:r>
            <a:r>
              <a:rPr lang="ru-RU" i="1" dirty="0" err="1"/>
              <a:t>юнаків</a:t>
            </a:r>
            <a:r>
              <a:rPr lang="ru-RU" i="1" dirty="0"/>
              <a:t>), 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фіброзний</a:t>
            </a:r>
            <a:r>
              <a:rPr lang="ru-RU" i="1" dirty="0"/>
              <a:t> (у </a:t>
            </a:r>
            <a:r>
              <a:rPr lang="ru-RU" i="1" dirty="0" err="1"/>
              <a:t>осіб</a:t>
            </a:r>
            <a:r>
              <a:rPr lang="ru-RU" i="1" dirty="0"/>
              <a:t> </a:t>
            </a:r>
            <a:r>
              <a:rPr lang="ru-RU" i="1" dirty="0" err="1"/>
              <a:t>зрілого</a:t>
            </a:r>
            <a:r>
              <a:rPr lang="ru-RU" i="1" dirty="0"/>
              <a:t> </a:t>
            </a:r>
            <a:r>
              <a:rPr lang="ru-RU" i="1" dirty="0" err="1"/>
              <a:t>віку</a:t>
            </a:r>
            <a:r>
              <a:rPr lang="ru-RU" i="1" dirty="0"/>
              <a:t>).</a:t>
            </a:r>
          </a:p>
          <a:p>
            <a:pPr marL="0" indent="0">
              <a:buFontTx/>
              <a:buNone/>
              <a:defRPr/>
            </a:pPr>
            <a:r>
              <a:rPr lang="ru-RU" i="1" dirty="0"/>
              <a:t>3. По </a:t>
            </a:r>
            <a:r>
              <a:rPr lang="ru-RU" i="1" dirty="0" err="1"/>
              <a:t>локалізації</a:t>
            </a:r>
            <a:r>
              <a:rPr lang="ru-RU" i="1" dirty="0"/>
              <a:t> </a:t>
            </a:r>
            <a:r>
              <a:rPr lang="ru-RU" i="1" dirty="0" err="1"/>
              <a:t>процесу</a:t>
            </a:r>
            <a:r>
              <a:rPr lang="ru-RU" i="1" dirty="0"/>
              <a:t> :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односторонній</a:t>
            </a:r>
            <a:r>
              <a:rPr lang="ru-RU" i="1" dirty="0"/>
              <a:t>, </a:t>
            </a:r>
            <a:r>
              <a:rPr lang="ru-RU" i="1" dirty="0" err="1"/>
              <a:t>двосторонній</a:t>
            </a:r>
            <a:r>
              <a:rPr lang="ru-RU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i="1" dirty="0"/>
              <a:t>4. По </a:t>
            </a:r>
            <a:r>
              <a:rPr lang="ru-RU" i="1" dirty="0" err="1"/>
              <a:t>мірі</a:t>
            </a:r>
            <a:r>
              <a:rPr lang="ru-RU" i="1" dirty="0"/>
              <a:t> </a:t>
            </a:r>
            <a:r>
              <a:rPr lang="ru-RU" i="1" dirty="0" err="1"/>
              <a:t>поширення</a:t>
            </a:r>
            <a:r>
              <a:rPr lang="ru-RU" i="1" dirty="0"/>
              <a:t> </a:t>
            </a:r>
            <a:r>
              <a:rPr lang="ru-RU" i="1" dirty="0" err="1"/>
              <a:t>спайок</a:t>
            </a:r>
            <a:r>
              <a:rPr lang="ru-RU" i="1" dirty="0"/>
              <a:t> :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неповний</a:t>
            </a:r>
            <a:r>
              <a:rPr lang="ru-RU" i="1" dirty="0"/>
              <a:t>,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частковий</a:t>
            </a:r>
            <a:r>
              <a:rPr lang="ru-RU" i="1" dirty="0"/>
              <a:t>, </a:t>
            </a:r>
          </a:p>
          <a:p>
            <a:pPr marL="0" indent="0">
              <a:buFontTx/>
              <a:buNone/>
              <a:defRPr/>
            </a:pPr>
            <a:r>
              <a:rPr lang="ru-RU" i="1" dirty="0" err="1"/>
              <a:t>повний</a:t>
            </a:r>
            <a:r>
              <a:rPr lang="ru-RU" i="1" dirty="0"/>
              <a:t>,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поширений</a:t>
            </a:r>
            <a:r>
              <a:rPr lang="ru-RU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i="1" dirty="0"/>
              <a:t>5. За характером </a:t>
            </a:r>
            <a:r>
              <a:rPr lang="ru-RU" i="1" dirty="0" err="1"/>
              <a:t>супутніх</a:t>
            </a:r>
            <a:r>
              <a:rPr lang="ru-RU" i="1" dirty="0"/>
              <a:t> </a:t>
            </a:r>
            <a:r>
              <a:rPr lang="ru-RU" i="1" dirty="0" err="1"/>
              <a:t>змін</a:t>
            </a:r>
            <a:r>
              <a:rPr lang="ru-RU" i="1" dirty="0"/>
              <a:t> </a:t>
            </a:r>
            <a:r>
              <a:rPr lang="ru-RU" i="1" dirty="0" err="1" smtClean="0"/>
              <a:t>кісток</a:t>
            </a:r>
            <a:r>
              <a:rPr lang="ru-RU" i="1" dirty="0" smtClean="0"/>
              <a:t> </a:t>
            </a:r>
            <a:r>
              <a:rPr lang="ru-RU" i="1" dirty="0"/>
              <a:t>:</a:t>
            </a:r>
          </a:p>
          <a:p>
            <a:pPr marL="0" indent="0">
              <a:buFontTx/>
              <a:buNone/>
              <a:defRPr/>
            </a:pPr>
            <a:r>
              <a:rPr lang="ru-RU" i="1" dirty="0"/>
              <a:t>з </a:t>
            </a:r>
            <a:r>
              <a:rPr lang="ru-RU" i="1" dirty="0" err="1" smtClean="0"/>
              <a:t>мікрогенією</a:t>
            </a:r>
            <a:r>
              <a:rPr lang="ru-RU" i="1" dirty="0" smtClean="0"/>
              <a:t>, </a:t>
            </a:r>
            <a:r>
              <a:rPr lang="ru-RU" i="1" dirty="0"/>
              <a:t>без  </a:t>
            </a:r>
            <a:r>
              <a:rPr lang="ru-RU" i="1" dirty="0" err="1"/>
              <a:t>мікрогенії</a:t>
            </a:r>
            <a:r>
              <a:rPr lang="ru-RU" i="1" dirty="0"/>
              <a:t>.</a:t>
            </a:r>
          </a:p>
        </p:txBody>
      </p:sp>
      <p:pic>
        <p:nvPicPr>
          <p:cNvPr id="25603" name="Picture 3" descr="C:\Users\milu\Desktop\f1fcdbac8d4ceb843b224b30bba10e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1463" y="4292600"/>
            <a:ext cx="2506662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2738" y="3262313"/>
            <a:ext cx="24987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333375"/>
            <a:ext cx="8713788" cy="3816350"/>
          </a:xfrm>
        </p:spPr>
        <p:txBody>
          <a:bodyPr>
            <a:normAutofit fontScale="55000" lnSpcReduction="20000"/>
          </a:bodyPr>
          <a:lstStyle/>
          <a:p>
            <a:pPr marL="0" indent="0">
              <a:buFontTx/>
              <a:buNone/>
              <a:defRPr/>
            </a:pPr>
            <a:r>
              <a:rPr lang="ru-RU" b="1" i="1" dirty="0" err="1"/>
              <a:t>Рентгенологічні</a:t>
            </a:r>
            <a:r>
              <a:rPr lang="ru-RU" b="1" i="1" dirty="0"/>
              <a:t> </a:t>
            </a:r>
            <a:r>
              <a:rPr lang="ru-RU" b="1" i="1" dirty="0" err="1"/>
              <a:t>ознаки</a:t>
            </a:r>
            <a:r>
              <a:rPr lang="ru-RU" b="1" i="1" dirty="0"/>
              <a:t> </a:t>
            </a:r>
            <a:r>
              <a:rPr lang="ru-RU" b="1" i="1" dirty="0" err="1"/>
              <a:t>кісткового</a:t>
            </a:r>
            <a:r>
              <a:rPr lang="ru-RU" b="1" i="1" dirty="0"/>
              <a:t> </a:t>
            </a:r>
            <a:r>
              <a:rPr lang="ru-RU" b="1" i="1" dirty="0" err="1"/>
              <a:t>анкілозу</a:t>
            </a:r>
            <a:r>
              <a:rPr lang="ru-RU" b="1" i="1" dirty="0"/>
              <a:t> : </a:t>
            </a:r>
            <a:r>
              <a:rPr lang="ru-RU" b="1" i="1" dirty="0" err="1"/>
              <a:t>повна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часткова</a:t>
            </a:r>
            <a:r>
              <a:rPr lang="ru-RU" b="1" i="1" dirty="0"/>
              <a:t> </a:t>
            </a:r>
            <a:r>
              <a:rPr lang="ru-RU" b="1" i="1" dirty="0" err="1"/>
              <a:t>відсутність</a:t>
            </a:r>
            <a:r>
              <a:rPr lang="ru-RU" b="1" i="1" dirty="0"/>
              <a:t> </a:t>
            </a:r>
            <a:r>
              <a:rPr lang="ru-RU" b="1" i="1" dirty="0" err="1"/>
              <a:t>суглобової</a:t>
            </a:r>
            <a:r>
              <a:rPr lang="ru-RU" b="1" i="1" dirty="0"/>
              <a:t> </a:t>
            </a:r>
            <a:r>
              <a:rPr lang="ru-RU" b="1" i="1" dirty="0" err="1"/>
              <a:t>щілини</a:t>
            </a:r>
            <a:r>
              <a:rPr lang="ru-RU" b="1" i="1" dirty="0"/>
              <a:t>, переходу </a:t>
            </a:r>
            <a:r>
              <a:rPr lang="ru-RU" b="1" i="1" dirty="0" err="1"/>
              <a:t>структури</a:t>
            </a:r>
            <a:r>
              <a:rPr lang="ru-RU" b="1" i="1" dirty="0"/>
              <a:t> </a:t>
            </a:r>
            <a:r>
              <a:rPr lang="ru-RU" b="1" i="1" dirty="0" err="1"/>
              <a:t>однієї</a:t>
            </a:r>
            <a:r>
              <a:rPr lang="ru-RU" b="1" i="1" dirty="0"/>
              <a:t> </a:t>
            </a:r>
            <a:r>
              <a:rPr lang="ru-RU" b="1" i="1" dirty="0" err="1"/>
              <a:t>кістки</a:t>
            </a:r>
            <a:r>
              <a:rPr lang="ru-RU" b="1" i="1" dirty="0"/>
              <a:t> в </a:t>
            </a:r>
            <a:r>
              <a:rPr lang="ru-RU" b="1" i="1" dirty="0" err="1"/>
              <a:t>іншу</a:t>
            </a:r>
            <a:r>
              <a:rPr lang="ru-RU" b="1" i="1" dirty="0"/>
              <a:t> і </a:t>
            </a:r>
            <a:r>
              <a:rPr lang="ru-RU" b="1" i="1" dirty="0" err="1"/>
              <a:t>відсутність</a:t>
            </a:r>
            <a:r>
              <a:rPr lang="ru-RU" b="1" i="1" dirty="0"/>
              <a:t> </a:t>
            </a:r>
            <a:r>
              <a:rPr lang="ru-RU" b="1" i="1" dirty="0" err="1"/>
              <a:t>зображення</a:t>
            </a:r>
            <a:r>
              <a:rPr lang="ru-RU" b="1" i="1" dirty="0"/>
              <a:t> </a:t>
            </a:r>
            <a:r>
              <a:rPr lang="ru-RU" b="1" i="1" dirty="0" err="1"/>
              <a:t>контурів</a:t>
            </a:r>
            <a:r>
              <a:rPr lang="ru-RU" b="1" i="1" dirty="0"/>
              <a:t> тих </a:t>
            </a:r>
            <a:r>
              <a:rPr lang="ru-RU" b="1" i="1" dirty="0" err="1"/>
              <a:t>відділів</a:t>
            </a:r>
            <a:r>
              <a:rPr lang="ru-RU" b="1" i="1" dirty="0"/>
              <a:t> </a:t>
            </a:r>
            <a:r>
              <a:rPr lang="ru-RU" b="1" i="1" dirty="0" err="1"/>
              <a:t>кісток</a:t>
            </a:r>
            <a:r>
              <a:rPr lang="ru-RU" b="1" i="1" dirty="0"/>
              <a:t>, </a:t>
            </a:r>
            <a:r>
              <a:rPr lang="ru-RU" b="1" i="1" dirty="0" err="1"/>
              <a:t>які</a:t>
            </a:r>
            <a:r>
              <a:rPr lang="ru-RU" b="1" i="1" dirty="0"/>
              <a:t> </a:t>
            </a:r>
            <a:r>
              <a:rPr lang="ru-RU" b="1" i="1" dirty="0" err="1"/>
              <a:t>утворюють</a:t>
            </a:r>
            <a:r>
              <a:rPr lang="ru-RU" b="1" i="1" dirty="0"/>
              <a:t> </a:t>
            </a:r>
            <a:r>
              <a:rPr lang="ru-RU" b="1" i="1" dirty="0" err="1"/>
              <a:t>зчленування</a:t>
            </a:r>
            <a:r>
              <a:rPr lang="ru-RU" b="1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Якщо</a:t>
            </a:r>
            <a:r>
              <a:rPr lang="ru-RU" b="1" i="1" dirty="0"/>
              <a:t> </a:t>
            </a:r>
            <a:r>
              <a:rPr lang="ru-RU" b="1" i="1" dirty="0" err="1"/>
              <a:t>анкілоз</a:t>
            </a:r>
            <a:r>
              <a:rPr lang="ru-RU" b="1" i="1" dirty="0"/>
              <a:t> </a:t>
            </a:r>
            <a:r>
              <a:rPr lang="ru-RU" b="1" i="1" dirty="0" err="1"/>
              <a:t>розвинувся</a:t>
            </a:r>
            <a:r>
              <a:rPr lang="ru-RU" b="1" i="1" dirty="0"/>
              <a:t> в </a:t>
            </a:r>
            <a:r>
              <a:rPr lang="ru-RU" b="1" i="1" dirty="0" err="1"/>
              <a:t>ранньому</a:t>
            </a:r>
            <a:r>
              <a:rPr lang="ru-RU" b="1" i="1" dirty="0"/>
              <a:t> </a:t>
            </a:r>
            <a:r>
              <a:rPr lang="ru-RU" b="1" i="1" dirty="0" err="1"/>
              <a:t>дитинстві</a:t>
            </a:r>
            <a:r>
              <a:rPr lang="ru-RU" b="1" i="1" dirty="0"/>
              <a:t>, на </a:t>
            </a:r>
            <a:r>
              <a:rPr lang="ru-RU" b="1" i="1" dirty="0" err="1"/>
              <a:t>рентгенограмі</a:t>
            </a:r>
            <a:r>
              <a:rPr lang="ru-RU" b="1" i="1" dirty="0"/>
              <a:t> </a:t>
            </a:r>
            <a:r>
              <a:rPr lang="ru-RU" b="1" i="1" dirty="0" err="1"/>
              <a:t>визначатиметься</a:t>
            </a:r>
            <a:r>
              <a:rPr lang="ru-RU" b="1" i="1" dirty="0"/>
              <a:t> </a:t>
            </a:r>
            <a:r>
              <a:rPr lang="ru-RU" b="1" i="1" dirty="0" err="1"/>
              <a:t>укорочення</a:t>
            </a:r>
            <a:r>
              <a:rPr lang="ru-RU" b="1" i="1" dirty="0"/>
              <a:t> і </a:t>
            </a:r>
            <a:r>
              <a:rPr lang="ru-RU" b="1" i="1" dirty="0" err="1"/>
              <a:t>потовщення</a:t>
            </a:r>
            <a:r>
              <a:rPr lang="ru-RU" b="1" i="1" dirty="0"/>
              <a:t> </a:t>
            </a:r>
            <a:r>
              <a:rPr lang="ru-RU" b="1" i="1" dirty="0" err="1" smtClean="0"/>
              <a:t>вінцевого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відростка</a:t>
            </a:r>
            <a:r>
              <a:rPr lang="ru-RU" b="1" i="1" dirty="0"/>
              <a:t>, "шпора" в </a:t>
            </a:r>
            <a:r>
              <a:rPr lang="ru-RU" b="1" i="1" dirty="0" err="1"/>
              <a:t>області</a:t>
            </a:r>
            <a:r>
              <a:rPr lang="ru-RU" b="1" i="1" dirty="0"/>
              <a:t> кута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, </a:t>
            </a:r>
            <a:r>
              <a:rPr lang="ru-RU" b="1" i="1" dirty="0" err="1"/>
              <a:t>наявність</a:t>
            </a:r>
            <a:r>
              <a:rPr lang="ru-RU" b="1" i="1" dirty="0"/>
              <a:t> </a:t>
            </a:r>
            <a:r>
              <a:rPr lang="ru-RU" b="1" i="1" dirty="0" err="1" smtClean="0"/>
              <a:t>молярів</a:t>
            </a:r>
            <a:r>
              <a:rPr lang="ru-RU" b="1" i="1" dirty="0"/>
              <a:t>, </a:t>
            </a:r>
            <a:r>
              <a:rPr lang="ru-RU" b="1" i="1" dirty="0" err="1"/>
              <a:t>що</a:t>
            </a:r>
            <a:r>
              <a:rPr lang="ru-RU" b="1" i="1" dirty="0"/>
              <a:t> не </a:t>
            </a:r>
            <a:r>
              <a:rPr lang="ru-RU" b="1" i="1" dirty="0" err="1"/>
              <a:t>прорізаються</a:t>
            </a:r>
            <a:r>
              <a:rPr lang="ru-RU" b="1" i="1" dirty="0"/>
              <a:t>, в </a:t>
            </a:r>
            <a:r>
              <a:rPr lang="ru-RU" b="1" i="1" dirty="0" err="1"/>
              <a:t>області</a:t>
            </a:r>
            <a:r>
              <a:rPr lang="ru-RU" b="1" i="1" dirty="0"/>
              <a:t>  </a:t>
            </a:r>
            <a:r>
              <a:rPr lang="ru-RU" b="1" i="1" dirty="0" err="1"/>
              <a:t>гілки</a:t>
            </a:r>
            <a:r>
              <a:rPr lang="ru-RU" b="1" i="1" dirty="0"/>
              <a:t> 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.</a:t>
            </a:r>
          </a:p>
          <a:p>
            <a:pPr marL="0" indent="0">
              <a:buFontTx/>
              <a:buNone/>
              <a:defRPr/>
            </a:pPr>
            <a:r>
              <a:rPr lang="ru-RU" b="1" i="1" dirty="0" err="1"/>
              <a:t>Вирізка</a:t>
            </a:r>
            <a:r>
              <a:rPr lang="ru-RU" b="1" i="1" dirty="0"/>
              <a:t>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 </a:t>
            </a:r>
            <a:r>
              <a:rPr lang="ru-RU" b="1" i="1" dirty="0" err="1"/>
              <a:t>зменшена</a:t>
            </a:r>
            <a:r>
              <a:rPr lang="ru-RU" b="1" i="1" dirty="0"/>
              <a:t>, </a:t>
            </a:r>
            <a:r>
              <a:rPr lang="ru-RU" b="1" i="1" dirty="0" err="1"/>
              <a:t>зливається</a:t>
            </a:r>
            <a:r>
              <a:rPr lang="ru-RU" b="1" i="1" dirty="0"/>
              <a:t> з </a:t>
            </a:r>
            <a:r>
              <a:rPr lang="ru-RU" b="1" i="1" dirty="0" err="1"/>
              <a:t>відростками</a:t>
            </a:r>
            <a:r>
              <a:rPr lang="ru-RU" b="1" i="1" dirty="0"/>
              <a:t> </a:t>
            </a:r>
            <a:r>
              <a:rPr lang="ru-RU" b="1" i="1" dirty="0" err="1"/>
              <a:t>гілки</a:t>
            </a:r>
            <a:r>
              <a:rPr lang="ru-RU" b="1" i="1" dirty="0"/>
              <a:t>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має</a:t>
            </a:r>
            <a:r>
              <a:rPr lang="ru-RU" b="1" i="1" dirty="0"/>
              <a:t> </a:t>
            </a:r>
            <a:r>
              <a:rPr lang="ru-RU" b="1" i="1" dirty="0" err="1"/>
              <a:t>гострокутну</a:t>
            </a:r>
            <a:r>
              <a:rPr lang="ru-RU" b="1" i="1" dirty="0"/>
              <a:t> форму.</a:t>
            </a:r>
          </a:p>
          <a:p>
            <a:pPr marL="0" indent="0">
              <a:buFontTx/>
              <a:buNone/>
              <a:defRPr/>
            </a:pPr>
            <a:r>
              <a:rPr lang="ru-RU" b="1" i="1" dirty="0"/>
              <a:t>При </a:t>
            </a:r>
            <a:r>
              <a:rPr lang="ru-RU" b="1" i="1" dirty="0" err="1"/>
              <a:t>фіброзному</a:t>
            </a:r>
            <a:r>
              <a:rPr lang="ru-RU" b="1" i="1" dirty="0"/>
              <a:t> </a:t>
            </a:r>
            <a:r>
              <a:rPr lang="ru-RU" b="1" i="1" dirty="0" err="1"/>
              <a:t>анкілозі</a:t>
            </a:r>
            <a:r>
              <a:rPr lang="ru-RU" b="1" i="1" dirty="0"/>
              <a:t> </a:t>
            </a:r>
            <a:r>
              <a:rPr lang="ru-RU" b="1" i="1" dirty="0" err="1"/>
              <a:t>суглобова</a:t>
            </a:r>
            <a:r>
              <a:rPr lang="ru-RU" b="1" i="1" dirty="0"/>
              <a:t> </a:t>
            </a:r>
            <a:r>
              <a:rPr lang="ru-RU" b="1" i="1" dirty="0" err="1"/>
              <a:t>порожнина</a:t>
            </a:r>
            <a:r>
              <a:rPr lang="ru-RU" b="1" i="1" dirty="0"/>
              <a:t> </a:t>
            </a:r>
            <a:r>
              <a:rPr lang="ru-RU" b="1" i="1" dirty="0" err="1"/>
              <a:t>звужена</a:t>
            </a:r>
            <a:r>
              <a:rPr lang="ru-RU" b="1" i="1" dirty="0"/>
              <a:t>, </a:t>
            </a:r>
            <a:r>
              <a:rPr lang="ru-RU" b="1" i="1" dirty="0" err="1"/>
              <a:t>проте</a:t>
            </a:r>
            <a:r>
              <a:rPr lang="ru-RU" b="1" i="1" dirty="0"/>
              <a:t> на </a:t>
            </a:r>
            <a:r>
              <a:rPr lang="ru-RU" b="1" i="1" dirty="0" err="1"/>
              <a:t>більшому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навіть</a:t>
            </a:r>
            <a:r>
              <a:rPr lang="ru-RU" b="1" i="1" dirty="0"/>
              <a:t>  на </a:t>
            </a:r>
            <a:r>
              <a:rPr lang="ru-RU" b="1" i="1" dirty="0" err="1"/>
              <a:t>усьому</a:t>
            </a:r>
            <a:r>
              <a:rPr lang="ru-RU" b="1" i="1" dirty="0"/>
              <a:t> </a:t>
            </a:r>
            <a:r>
              <a:rPr lang="ru-RU" b="1" i="1" dirty="0" err="1"/>
              <a:t>своєму</a:t>
            </a:r>
            <a:r>
              <a:rPr lang="ru-RU" b="1" i="1" dirty="0"/>
              <a:t> </a:t>
            </a:r>
            <a:r>
              <a:rPr lang="ru-RU" b="1" i="1" dirty="0" err="1"/>
              <a:t>протязі</a:t>
            </a:r>
            <a:r>
              <a:rPr lang="ru-RU" b="1" i="1" dirty="0"/>
              <a:t> вона </a:t>
            </a:r>
            <a:r>
              <a:rPr lang="ru-RU" b="1" i="1" dirty="0" err="1"/>
              <a:t>досить</a:t>
            </a:r>
            <a:r>
              <a:rPr lang="ru-RU" b="1" i="1" dirty="0"/>
              <a:t> </a:t>
            </a:r>
            <a:r>
              <a:rPr lang="ru-RU" b="1" i="1" dirty="0" err="1"/>
              <a:t>чітко</a:t>
            </a:r>
            <a:r>
              <a:rPr lang="ru-RU" b="1" i="1" dirty="0"/>
              <a:t> </a:t>
            </a:r>
            <a:r>
              <a:rPr lang="ru-RU" b="1" i="1" dirty="0" err="1"/>
              <a:t>контурує</a:t>
            </a:r>
            <a:r>
              <a:rPr lang="ru-RU" b="1" i="1" dirty="0"/>
              <a:t>. </a:t>
            </a:r>
            <a:r>
              <a:rPr lang="ru-RU" b="1" i="1" dirty="0" err="1"/>
              <a:t>Голівка</a:t>
            </a:r>
            <a:r>
              <a:rPr lang="ru-RU" b="1" i="1" dirty="0"/>
              <a:t> і </a:t>
            </a:r>
            <a:r>
              <a:rPr lang="ru-RU" b="1" i="1" dirty="0" err="1"/>
              <a:t>шийка</a:t>
            </a:r>
            <a:r>
              <a:rPr lang="ru-RU" b="1" i="1" dirty="0"/>
              <a:t>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 при </a:t>
            </a:r>
            <a:r>
              <a:rPr lang="ru-RU" b="1" i="1" dirty="0" err="1"/>
              <a:t>неускладненому</a:t>
            </a:r>
            <a:r>
              <a:rPr lang="ru-RU" b="1" i="1" dirty="0"/>
              <a:t> </a:t>
            </a:r>
            <a:r>
              <a:rPr lang="ru-RU" b="1" i="1" dirty="0" err="1"/>
              <a:t>фіброзному</a:t>
            </a:r>
            <a:r>
              <a:rPr lang="ru-RU" b="1" i="1" dirty="0"/>
              <a:t> </a:t>
            </a:r>
            <a:r>
              <a:rPr lang="ru-RU" b="1" i="1" dirty="0" err="1"/>
              <a:t>анкілозі</a:t>
            </a:r>
            <a:r>
              <a:rPr lang="ru-RU" b="1" i="1" dirty="0"/>
              <a:t> </a:t>
            </a:r>
            <a:r>
              <a:rPr lang="ru-RU" b="1" i="1" dirty="0" err="1"/>
              <a:t>можуть</a:t>
            </a:r>
            <a:r>
              <a:rPr lang="ru-RU" b="1" i="1" dirty="0"/>
              <a:t> </a:t>
            </a:r>
            <a:r>
              <a:rPr lang="ru-RU" b="1" i="1" dirty="0" err="1"/>
              <a:t>дещо</a:t>
            </a:r>
            <a:r>
              <a:rPr lang="ru-RU" b="1" i="1" dirty="0"/>
              <a:t> </a:t>
            </a:r>
            <a:r>
              <a:rPr lang="ru-RU" b="1" i="1" dirty="0" err="1"/>
              <a:t>товщати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зберігати</a:t>
            </a:r>
            <a:r>
              <a:rPr lang="ru-RU" b="1" i="1" dirty="0"/>
              <a:t> свою </a:t>
            </a:r>
            <a:r>
              <a:rPr lang="ru-RU" b="1" i="1" dirty="0" err="1"/>
              <a:t>нормальну</a:t>
            </a:r>
            <a:r>
              <a:rPr lang="ru-RU" b="1" i="1" dirty="0"/>
              <a:t> форму. При </a:t>
            </a:r>
            <a:r>
              <a:rPr lang="ru-RU" b="1" i="1" dirty="0" err="1"/>
              <a:t>ускладненому</a:t>
            </a:r>
            <a:r>
              <a:rPr lang="ru-RU" b="1" i="1" dirty="0"/>
              <a:t> (</a:t>
            </a:r>
            <a:r>
              <a:rPr lang="ru-RU" b="1" i="1" dirty="0" err="1"/>
              <a:t>тобто</a:t>
            </a:r>
            <a:r>
              <a:rPr lang="ru-RU" b="1" i="1" dirty="0"/>
              <a:t> при </a:t>
            </a:r>
            <a:r>
              <a:rPr lang="ru-RU" b="1" i="1" dirty="0" err="1"/>
              <a:t>вторинному</a:t>
            </a:r>
            <a:r>
              <a:rPr lang="ru-RU" b="1" i="1" dirty="0"/>
              <a:t> </a:t>
            </a:r>
            <a:r>
              <a:rPr lang="ru-RU" b="1" i="1" dirty="0" err="1"/>
              <a:t>деформуючому</a:t>
            </a:r>
            <a:r>
              <a:rPr lang="ru-RU" b="1" i="1" dirty="0"/>
              <a:t> </a:t>
            </a:r>
            <a:r>
              <a:rPr lang="ru-RU" b="1" i="1" dirty="0" err="1"/>
              <a:t>артрозі</a:t>
            </a:r>
            <a:r>
              <a:rPr lang="ru-RU" b="1" i="1" dirty="0"/>
              <a:t>) </a:t>
            </a:r>
            <a:r>
              <a:rPr lang="ru-RU" b="1" i="1" dirty="0" err="1"/>
              <a:t>голівка</a:t>
            </a:r>
            <a:r>
              <a:rPr lang="ru-RU" b="1" i="1" dirty="0"/>
              <a:t> </a:t>
            </a:r>
            <a:r>
              <a:rPr lang="ru-RU" b="1" i="1" dirty="0" err="1"/>
              <a:t>нижньої</a:t>
            </a:r>
            <a:r>
              <a:rPr lang="ru-RU" b="1" i="1" dirty="0"/>
              <a:t> </a:t>
            </a:r>
            <a:r>
              <a:rPr lang="ru-RU" b="1" i="1" dirty="0" err="1"/>
              <a:t>щелепи</a:t>
            </a:r>
            <a:r>
              <a:rPr lang="ru-RU" b="1" i="1" dirty="0"/>
              <a:t> </a:t>
            </a:r>
            <a:r>
              <a:rPr lang="ru-RU" b="1" i="1" dirty="0" err="1"/>
              <a:t>або</a:t>
            </a:r>
            <a:r>
              <a:rPr lang="ru-RU" b="1" i="1" dirty="0"/>
              <a:t> </a:t>
            </a:r>
            <a:r>
              <a:rPr lang="ru-RU" b="1" i="1" dirty="0" err="1"/>
              <a:t>вже</a:t>
            </a:r>
            <a:r>
              <a:rPr lang="ru-RU" b="1" i="1" dirty="0"/>
              <a:t> </a:t>
            </a:r>
            <a:r>
              <a:rPr lang="ru-RU" b="1" i="1" dirty="0" err="1"/>
              <a:t>зруйнована</a:t>
            </a:r>
            <a:r>
              <a:rPr lang="ru-RU" b="1" i="1" dirty="0"/>
              <a:t>, </a:t>
            </a:r>
            <a:r>
              <a:rPr lang="ru-RU" b="1" i="1" dirty="0" err="1"/>
              <a:t>або</a:t>
            </a:r>
            <a:r>
              <a:rPr lang="ru-RU" b="1" i="1" dirty="0"/>
              <a:t> є </a:t>
            </a:r>
            <a:r>
              <a:rPr lang="ru-RU" b="1" i="1" dirty="0" err="1"/>
              <a:t>безформним</a:t>
            </a:r>
            <a:r>
              <a:rPr lang="ru-RU" b="1" i="1" dirty="0"/>
              <a:t> конгломератом </a:t>
            </a:r>
            <a:r>
              <a:rPr lang="ru-RU" b="1" i="1" dirty="0" err="1"/>
              <a:t>кісткової</a:t>
            </a:r>
            <a:r>
              <a:rPr lang="ru-RU" b="1" i="1" dirty="0"/>
              <a:t> </a:t>
            </a:r>
            <a:r>
              <a:rPr lang="ru-RU" b="1" i="1" dirty="0" err="1"/>
              <a:t>тканини</a:t>
            </a:r>
            <a:r>
              <a:rPr lang="ru-RU" b="1" i="1" dirty="0"/>
              <a:t>, </a:t>
            </a:r>
            <a:r>
              <a:rPr lang="ru-RU" b="1" i="1" dirty="0" err="1"/>
              <a:t>що</a:t>
            </a:r>
            <a:r>
              <a:rPr lang="ru-RU" b="1" i="1" dirty="0"/>
              <a:t> </a:t>
            </a:r>
            <a:r>
              <a:rPr lang="ru-RU" b="1" i="1" dirty="0" err="1"/>
              <a:t>розрослася</a:t>
            </a:r>
            <a:r>
              <a:rPr lang="ru-RU" b="1" i="1" dirty="0"/>
              <a:t>, </a:t>
            </a:r>
            <a:r>
              <a:rPr lang="ru-RU" b="1" i="1" dirty="0" err="1" smtClean="0"/>
              <a:t>відокремлениою</a:t>
            </a:r>
            <a:r>
              <a:rPr lang="ru-RU" b="1" i="1" dirty="0" smtClean="0"/>
              <a:t> </a:t>
            </a:r>
            <a:r>
              <a:rPr lang="ru-RU" b="1" i="1" dirty="0" err="1" smtClean="0"/>
              <a:t>від</a:t>
            </a:r>
            <a:r>
              <a:rPr lang="ru-RU" b="1" i="1" dirty="0" smtClean="0"/>
              <a:t> </a:t>
            </a:r>
            <a:r>
              <a:rPr lang="ru-RU" b="1" i="1" dirty="0" err="1"/>
              <a:t>скроневої</a:t>
            </a:r>
            <a:r>
              <a:rPr lang="ru-RU" b="1" i="1" dirty="0"/>
              <a:t> </a:t>
            </a:r>
            <a:r>
              <a:rPr lang="ru-RU" b="1" i="1" dirty="0" err="1"/>
              <a:t>кістки</a:t>
            </a:r>
            <a:r>
              <a:rPr lang="ru-RU" b="1" i="1" dirty="0"/>
              <a:t> </a:t>
            </a:r>
            <a:r>
              <a:rPr lang="ru-RU" b="1" i="1" dirty="0" err="1"/>
              <a:t>вузькою</a:t>
            </a:r>
            <a:r>
              <a:rPr lang="ru-RU" b="1" i="1" dirty="0"/>
              <a:t> </a:t>
            </a:r>
            <a:r>
              <a:rPr lang="ru-RU" b="1" i="1" dirty="0" err="1"/>
              <a:t>смужкою</a:t>
            </a:r>
            <a:r>
              <a:rPr lang="ru-RU" b="1" i="1" dirty="0"/>
              <a:t> </a:t>
            </a:r>
            <a:r>
              <a:rPr lang="ru-RU" b="1" i="1" dirty="0" err="1"/>
              <a:t>суглобової</a:t>
            </a:r>
            <a:r>
              <a:rPr lang="ru-RU" b="1" i="1" dirty="0"/>
              <a:t> </a:t>
            </a:r>
            <a:r>
              <a:rPr lang="ru-RU" b="1" i="1" dirty="0" err="1"/>
              <a:t>порожнини</a:t>
            </a:r>
            <a:r>
              <a:rPr lang="ru-RU" b="1" i="1" dirty="0"/>
              <a:t>.</a:t>
            </a:r>
          </a:p>
          <a:p>
            <a:pPr marL="0" indent="0">
              <a:buFontTx/>
              <a:buNone/>
              <a:defRPr/>
            </a:pPr>
            <a:endParaRPr lang="ru-RU" dirty="0"/>
          </a:p>
        </p:txBody>
      </p:sp>
      <p:pic>
        <p:nvPicPr>
          <p:cNvPr id="26626" name="Picture 2" descr="D:\omf\images.jpg"/>
          <p:cNvPicPr>
            <a:picLocks noChangeAspect="1" noChangeArrowheads="1"/>
          </p:cNvPicPr>
          <p:nvPr/>
        </p:nvPicPr>
        <p:blipFill>
          <a:blip r:embed="rId2"/>
          <a:srcRect t="14874" b="17183"/>
          <a:stretch>
            <a:fillRect/>
          </a:stretch>
        </p:blipFill>
        <p:spPr bwMode="auto">
          <a:xfrm>
            <a:off x="0" y="4149725"/>
            <a:ext cx="59404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6" descr="D:\omf\100_3779-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4133850"/>
            <a:ext cx="3132137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2"/>
          <p:cNvSpPr txBox="1">
            <a:spLocks noChangeArrowheads="1"/>
          </p:cNvSpPr>
          <p:nvPr/>
        </p:nvSpPr>
        <p:spPr bwMode="auto">
          <a:xfrm>
            <a:off x="250825" y="0"/>
            <a:ext cx="8686800" cy="664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ru-RU" sz="3600" b="1">
                <a:solidFill>
                  <a:schemeClr val="folHlink"/>
                </a:solidFill>
              </a:rPr>
              <a:t>АРТРИТИ</a:t>
            </a:r>
            <a:endParaRPr lang="ru-RU" altLang="ru-RU" sz="3600" b="1">
              <a:solidFill>
                <a:schemeClr val="folHlink"/>
              </a:solidFill>
            </a:endParaRPr>
          </a:p>
          <a:p>
            <a:pPr algn="ctr"/>
            <a:r>
              <a:rPr lang="uk-UA" altLang="ru-RU" sz="3600" b="1" i="1">
                <a:solidFill>
                  <a:schemeClr val="folHlink"/>
                </a:solidFill>
              </a:rPr>
              <a:t>Артрити (синонім - остеоартрит) </a:t>
            </a:r>
            <a:r>
              <a:rPr lang="uk-UA" altLang="ru-RU" sz="3600" i="1">
                <a:solidFill>
                  <a:schemeClr val="folHlink"/>
                </a:solidFill>
              </a:rPr>
              <a:t>- </a:t>
            </a:r>
            <a:r>
              <a:rPr lang="uk-UA" altLang="ru-RU" sz="3600">
                <a:solidFill>
                  <a:schemeClr val="folHlink"/>
                </a:solidFill>
              </a:rPr>
              <a:t>запальні процеси у СНЩС. </a:t>
            </a:r>
            <a:endParaRPr lang="uk-UA" altLang="ru-RU" sz="3600" b="1">
              <a:solidFill>
                <a:schemeClr val="folHlink"/>
              </a:solidFill>
            </a:endParaRPr>
          </a:p>
          <a:p>
            <a:endParaRPr lang="uk-UA" altLang="ru-RU" b="1">
              <a:solidFill>
                <a:schemeClr val="folHlink"/>
              </a:solidFill>
            </a:endParaRPr>
          </a:p>
          <a:p>
            <a:pPr algn="ctr"/>
            <a:r>
              <a:rPr lang="uk-UA" altLang="ru-RU" sz="4000" b="1">
                <a:solidFill>
                  <a:srgbClr val="99FF66"/>
                </a:solidFill>
              </a:rPr>
              <a:t>ЕТІОЛОГІЯ</a:t>
            </a:r>
          </a:p>
          <a:p>
            <a:pPr algn="ctr"/>
            <a:r>
              <a:rPr lang="uk-UA" altLang="ru-RU" sz="2000"/>
              <a:t>Частіше зустрічаються в людей</a:t>
            </a:r>
          </a:p>
          <a:p>
            <a:pPr algn="ctr"/>
            <a:r>
              <a:rPr lang="uk-UA" altLang="ru-RU" sz="2000"/>
              <a:t>молодого і середнього віку.</a:t>
            </a:r>
            <a:r>
              <a:rPr lang="uk-UA" altLang="ru-RU" sz="2800"/>
              <a:t> </a:t>
            </a:r>
          </a:p>
          <a:p>
            <a:pPr algn="ctr"/>
            <a:endParaRPr lang="uk-UA" altLang="ru-RU" sz="1400"/>
          </a:p>
          <a:p>
            <a:pPr algn="ctr"/>
            <a:r>
              <a:rPr lang="uk-UA" altLang="ru-RU" sz="2800" b="1">
                <a:solidFill>
                  <a:srgbClr val="99FF66"/>
                </a:solidFill>
              </a:rPr>
              <a:t>Серед причин розвитку артритів</a:t>
            </a:r>
          </a:p>
          <a:p>
            <a:pPr algn="ctr"/>
            <a:r>
              <a:rPr lang="uk-UA" altLang="ru-RU" sz="2800" b="1">
                <a:solidFill>
                  <a:srgbClr val="99FF66"/>
                </a:solidFill>
              </a:rPr>
              <a:t>можуть бути наступні</a:t>
            </a:r>
            <a:r>
              <a:rPr lang="uk-UA" altLang="ru-RU" sz="2800"/>
              <a:t>:</a:t>
            </a:r>
          </a:p>
          <a:p>
            <a:pPr algn="just">
              <a:buFont typeface="Wingdings" pitchFamily="2" charset="2"/>
              <a:buChar char="Ø"/>
            </a:pPr>
            <a:r>
              <a:rPr lang="en-US" altLang="ru-RU" sz="2800"/>
              <a:t> </a:t>
            </a:r>
            <a:r>
              <a:rPr lang="uk-UA" altLang="ru-RU" sz="2800"/>
              <a:t>місцева інфекція (пародонтит, гінгівіт, стоматит, отит, ангіни, остеомієліти щелеп і ін.),</a:t>
            </a:r>
          </a:p>
          <a:p>
            <a:pPr algn="just">
              <a:buFont typeface="Wingdings" pitchFamily="2" charset="2"/>
              <a:buChar char="Ø"/>
            </a:pPr>
            <a:r>
              <a:rPr lang="en-US" altLang="ru-RU" sz="2800"/>
              <a:t> </a:t>
            </a:r>
            <a:r>
              <a:rPr lang="uk-UA" altLang="ru-RU" sz="2800"/>
              <a:t>загальні інфекційні захворювання (ОРЗ, грип, пневмонія, дизентерія, туберкульоз, сифіліс і ін.),</a:t>
            </a:r>
          </a:p>
          <a:p>
            <a:pPr algn="just">
              <a:buFont typeface="Wingdings" pitchFamily="2" charset="2"/>
              <a:buChar char="Ø"/>
            </a:pPr>
            <a:r>
              <a:rPr lang="en-US" altLang="ru-RU" sz="2800"/>
              <a:t> </a:t>
            </a:r>
            <a:r>
              <a:rPr lang="uk-UA" altLang="ru-RU" sz="2800"/>
              <a:t>алергійні захворювання, травматичні впливи і т.д.</a:t>
            </a:r>
            <a:endParaRPr lang="ru-RU" altLang="ru-RU" sz="28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63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ru-RU" sz="4000" b="1">
                <a:solidFill>
                  <a:srgbClr val="99FF66"/>
                </a:solidFill>
              </a:rPr>
              <a:t>АРТРОЗ</a:t>
            </a:r>
            <a:endParaRPr lang="ru-RU" altLang="ru-RU" sz="4000" b="1">
              <a:solidFill>
                <a:srgbClr val="99FF66"/>
              </a:solidFill>
            </a:endParaRPr>
          </a:p>
          <a:p>
            <a:pPr algn="ctr"/>
            <a:r>
              <a:rPr lang="uk-UA" altLang="ru-RU" b="1">
                <a:solidFill>
                  <a:schemeClr val="folHlink"/>
                </a:solidFill>
              </a:rPr>
              <a:t>Артроз</a:t>
            </a:r>
            <a:r>
              <a:rPr lang="uk-UA" altLang="ru-RU" b="1" i="1">
                <a:solidFill>
                  <a:schemeClr val="folHlink"/>
                </a:solidFill>
              </a:rPr>
              <a:t> </a:t>
            </a:r>
            <a:r>
              <a:rPr lang="uk-UA" altLang="ru-RU" b="1">
                <a:solidFill>
                  <a:schemeClr val="folHlink"/>
                </a:solidFill>
              </a:rPr>
              <a:t>(синонім - </a:t>
            </a:r>
            <a:r>
              <a:rPr lang="uk-UA" altLang="ru-RU" b="1" i="1">
                <a:solidFill>
                  <a:schemeClr val="folHlink"/>
                </a:solidFill>
              </a:rPr>
              <a:t>остеоартроз) - </a:t>
            </a:r>
            <a:r>
              <a:rPr lang="uk-UA" altLang="ru-RU" b="1">
                <a:solidFill>
                  <a:schemeClr val="folHlink"/>
                </a:solidFill>
              </a:rPr>
              <a:t>це дистрофічне захворювання СНЩС, в основі якого лежить дегенерація суглобного хряща.</a:t>
            </a:r>
          </a:p>
          <a:p>
            <a:pPr algn="ctr"/>
            <a:endParaRPr lang="uk-UA" altLang="ru-RU" sz="1200" b="1">
              <a:solidFill>
                <a:srgbClr val="99FF66"/>
              </a:solidFill>
            </a:endParaRPr>
          </a:p>
          <a:p>
            <a:pPr algn="ctr"/>
            <a:r>
              <a:rPr lang="uk-UA" altLang="ru-RU" b="1">
                <a:solidFill>
                  <a:srgbClr val="99FF66"/>
                </a:solidFill>
              </a:rPr>
              <a:t>ЕТІОЛОГІЯ</a:t>
            </a:r>
            <a:endParaRPr lang="uk-UA" altLang="ru-RU">
              <a:solidFill>
                <a:srgbClr val="99FF66"/>
              </a:solidFill>
            </a:endParaRPr>
          </a:p>
          <a:p>
            <a:pPr algn="ctr"/>
            <a:r>
              <a:rPr lang="uk-UA" altLang="ru-RU"/>
              <a:t>Дистрофічні процеси в суглобі розвиваються в результаті порушень рівноваги між навантаженням на СНЩС і фізіологічною витривалістю його тканин. У нормі навантаження, що розвивають жувальні м'язи рівномірно розподіляється на два суглоби, усі зуби і періодонт. Тому перевантаження суглобів не відбувається. При втраті зубів, особливо молярів і премолярів, спостерігається різке підвищення навантаження на суглобні поверхні, а голівка нижньої щелепи глибше просувається в суглобну ямку. Виникає перевантаження СНЩС. </a:t>
            </a:r>
          </a:p>
          <a:p>
            <a:pPr algn="ctr"/>
            <a:endParaRPr lang="uk-UA" altLang="ru-RU" sz="1800"/>
          </a:p>
          <a:p>
            <a:pPr algn="ctr"/>
            <a:r>
              <a:rPr lang="uk-UA" altLang="ru-RU">
                <a:solidFill>
                  <a:schemeClr val="tx2"/>
                </a:solidFill>
              </a:rPr>
              <a:t>Частіше спостерігається в осіб </a:t>
            </a:r>
            <a:r>
              <a:rPr lang="uk-UA" altLang="ru-RU" i="1" u="sng">
                <a:solidFill>
                  <a:schemeClr val="tx2"/>
                </a:solidFill>
              </a:rPr>
              <a:t>літнього віку</a:t>
            </a:r>
            <a:r>
              <a:rPr lang="uk-UA" altLang="ru-RU">
                <a:solidFill>
                  <a:schemeClr val="tx2"/>
                </a:solidFill>
              </a:rPr>
              <a:t> внаслідок вікової втрати зубів, неправильного зубного протезування або відсутності зубних протезів, інволюційних змін тканин.</a:t>
            </a:r>
            <a:endParaRPr lang="ru-RU" altLang="ru-RU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ru-RU" sz="4000" b="1">
                <a:solidFill>
                  <a:srgbClr val="99FF66"/>
                </a:solidFill>
              </a:rPr>
              <a:t>БОЛЬОВА ДИСФУНКЦІЯ С Н Щ С</a:t>
            </a:r>
            <a:endParaRPr lang="ru-RU" altLang="ru-RU" sz="4000" b="1">
              <a:solidFill>
                <a:srgbClr val="99FF66"/>
              </a:solidFill>
            </a:endParaRPr>
          </a:p>
          <a:p>
            <a:pPr algn="ctr"/>
            <a:r>
              <a:rPr lang="uk-UA" altLang="ru-RU" b="1">
                <a:solidFill>
                  <a:srgbClr val="99FF66"/>
                </a:solidFill>
              </a:rPr>
              <a:t>Больова дисфункція СНЩС </a:t>
            </a:r>
            <a:r>
              <a:rPr lang="uk-UA" altLang="ru-RU" b="1" i="1">
                <a:solidFill>
                  <a:srgbClr val="99FF66"/>
                </a:solidFill>
              </a:rPr>
              <a:t>(синдром больової дисфункції СНЩС) </a:t>
            </a:r>
            <a:r>
              <a:rPr lang="uk-UA" altLang="ru-RU" b="1">
                <a:solidFill>
                  <a:srgbClr val="99FF66"/>
                </a:solidFill>
              </a:rPr>
              <a:t>має синоніми: синдром Костена, больовий дисфункціональный синдром СНЩС, міоартропатія СНЩС</a:t>
            </a:r>
          </a:p>
          <a:p>
            <a:pPr algn="ctr"/>
            <a:r>
              <a:rPr lang="uk-UA" altLang="ru-RU" b="1">
                <a:solidFill>
                  <a:schemeClr val="tx2"/>
                </a:solidFill>
              </a:rPr>
              <a:t>Костен (1934) описав симптомокомплекс, що спостерігав у беззубих хворих і в осіб зі зниженим прикусом. </a:t>
            </a:r>
          </a:p>
          <a:p>
            <a:pPr algn="ctr"/>
            <a:endParaRPr lang="uk-UA" altLang="ru-RU" b="1"/>
          </a:p>
          <a:p>
            <a:pPr algn="ctr"/>
            <a:r>
              <a:rPr lang="uk-UA" altLang="ru-RU" b="1"/>
              <a:t>Симптомокомплекс характеризується: </a:t>
            </a:r>
          </a:p>
          <a:p>
            <a:pPr>
              <a:buFont typeface="Wingdings" pitchFamily="2" charset="2"/>
              <a:buChar char="ü"/>
            </a:pPr>
            <a:r>
              <a:rPr lang="uk-UA" altLang="ru-RU"/>
              <a:t> тупими болями в ділянці суглобу; </a:t>
            </a:r>
          </a:p>
          <a:p>
            <a:pPr>
              <a:buFont typeface="Wingdings" pitchFamily="2" charset="2"/>
              <a:buChar char="ü"/>
            </a:pPr>
            <a:r>
              <a:rPr lang="uk-UA" altLang="ru-RU"/>
              <a:t> головним болем; </a:t>
            </a:r>
          </a:p>
          <a:p>
            <a:pPr>
              <a:buFont typeface="Wingdings" pitchFamily="2" charset="2"/>
              <a:buChar char="ü"/>
            </a:pPr>
            <a:r>
              <a:rPr lang="uk-UA" altLang="ru-RU"/>
              <a:t> болем в ділянці шийного відділу хребта, потилиці і за вушною раковиною, що підсилюється до кінця дня; </a:t>
            </a:r>
          </a:p>
          <a:p>
            <a:pPr>
              <a:buFont typeface="Wingdings" pitchFamily="2" charset="2"/>
              <a:buChar char="ü"/>
            </a:pPr>
            <a:r>
              <a:rPr lang="uk-UA" altLang="ru-RU"/>
              <a:t> клацанням у суглобі під час прийому їжі; </a:t>
            </a:r>
          </a:p>
          <a:p>
            <a:pPr>
              <a:buFont typeface="Wingdings" pitchFamily="2" charset="2"/>
              <a:buChar char="ü"/>
            </a:pPr>
            <a:r>
              <a:rPr lang="uk-UA" altLang="ru-RU"/>
              <a:t> зниженням слуху; </a:t>
            </a:r>
          </a:p>
          <a:p>
            <a:pPr>
              <a:buFont typeface="Wingdings" pitchFamily="2" charset="2"/>
              <a:buChar char="ü"/>
            </a:pPr>
            <a:r>
              <a:rPr lang="uk-UA" altLang="ru-RU"/>
              <a:t> шумом у вухах. </a:t>
            </a:r>
          </a:p>
          <a:p>
            <a:pPr algn="ctr"/>
            <a:endParaRPr lang="uk-UA" altLang="ru-RU" sz="1400">
              <a:solidFill>
                <a:schemeClr val="tx2"/>
              </a:solidFill>
            </a:endParaRPr>
          </a:p>
          <a:p>
            <a:pPr algn="ctr"/>
            <a:r>
              <a:rPr lang="uk-UA" altLang="ru-RU" b="1">
                <a:solidFill>
                  <a:schemeClr val="tx2"/>
                </a:solidFill>
              </a:rPr>
              <a:t>Описаний комплекс симптомів згодом був названий</a:t>
            </a:r>
          </a:p>
          <a:p>
            <a:pPr algn="ctr"/>
            <a:r>
              <a:rPr lang="uk-UA" altLang="ru-RU" b="1" i="1" u="sng">
                <a:solidFill>
                  <a:schemeClr val="tx2"/>
                </a:solidFill>
              </a:rPr>
              <a:t>синдромом Костена.</a:t>
            </a:r>
            <a:r>
              <a:rPr lang="uk-UA" altLang="ru-RU" b="1">
                <a:solidFill>
                  <a:schemeClr val="tx2"/>
                </a:solidFill>
              </a:rPr>
              <a:t> </a:t>
            </a:r>
            <a:endParaRPr lang="ru-RU" altLang="ru-RU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Література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214422"/>
            <a:ext cx="78581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kern="0" dirty="0" smtClean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Calibri" panose="020F0502020204030204" pitchFamily="34" charset="0"/>
            </a:endParaRPr>
          </a:p>
          <a:p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1.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Маланчук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В.О.,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Воловар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О.С.,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Гарляускайте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</a:t>
            </a:r>
            <a:r>
              <a:rPr lang="uk-UA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І.Ю.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та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ін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.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Хірургічна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стоматологія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та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щелепно-лицева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хірургія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: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підручник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у 2 томах. –К., ЛОГОС, 2011. -672 с. + 16 ст.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кол.вкладка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/>
            </a:r>
            <a:b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</a:b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2.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Маланчук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В. А. Непосредственная дентальная имплантация: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научноучебное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 издание для студентов и врачей / В. А.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Маланчук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. - Киев, 2008.- 154 с.</a:t>
            </a:r>
            <a:b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</a:br>
            <a:r>
              <a:rPr lang="uk-UA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/>
            </a:r>
            <a:br>
              <a:rPr lang="uk-UA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</a:br>
            <a:r>
              <a:rPr lang="uk-UA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4. 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Матиас Прокоп, Михаэль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Галански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. Спиральная и многослойная компьютерная томография, в 2 томах. –М., </a:t>
            </a:r>
            <a:r>
              <a:rPr lang="ru-RU" kern="0" dirty="0" err="1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Мединформ</a:t>
            </a:r>
            <a: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  <a:t>. -2006.  </a:t>
            </a:r>
            <a:br>
              <a:rPr lang="ru-RU" kern="0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Calibri" panose="020F0502020204030204" pitchFamily="34" charset="0"/>
              </a:rPr>
            </a:br>
            <a:endParaRPr lang="uk-UA" dirty="0">
              <a:solidFill>
                <a:schemeClr val="tx1">
                  <a:lumMod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Ленты">
  <a:themeElements>
    <a:clrScheme name="Ленты 1">
      <a:dk1>
        <a:srgbClr val="220011"/>
      </a:dk1>
      <a:lt1>
        <a:srgbClr val="FFFFCC"/>
      </a:lt1>
      <a:dk2>
        <a:srgbClr val="660033"/>
      </a:dk2>
      <a:lt2>
        <a:srgbClr val="FFCC00"/>
      </a:lt2>
      <a:accent1>
        <a:srgbClr val="CC0099"/>
      </a:accent1>
      <a:accent2>
        <a:srgbClr val="56002B"/>
      </a:accent2>
      <a:accent3>
        <a:srgbClr val="B8AAAD"/>
      </a:accent3>
      <a:accent4>
        <a:srgbClr val="DADAAE"/>
      </a:accent4>
      <a:accent5>
        <a:srgbClr val="E2AACA"/>
      </a:accent5>
      <a:accent6>
        <a:srgbClr val="4D0026"/>
      </a:accent6>
      <a:hlink>
        <a:srgbClr val="9C004E"/>
      </a:hlink>
      <a:folHlink>
        <a:srgbClr val="FF6600"/>
      </a:folHlink>
    </a:clrScheme>
    <a:fontScheme name="Ленты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Ленты 1">
        <a:dk1>
          <a:srgbClr val="220011"/>
        </a:dk1>
        <a:lt1>
          <a:srgbClr val="FFFFCC"/>
        </a:lt1>
        <a:dk2>
          <a:srgbClr val="660033"/>
        </a:dk2>
        <a:lt2>
          <a:srgbClr val="FFCC00"/>
        </a:lt2>
        <a:accent1>
          <a:srgbClr val="CC0099"/>
        </a:accent1>
        <a:accent2>
          <a:srgbClr val="56002B"/>
        </a:accent2>
        <a:accent3>
          <a:srgbClr val="B8AAAD"/>
        </a:accent3>
        <a:accent4>
          <a:srgbClr val="DADAAE"/>
        </a:accent4>
        <a:accent5>
          <a:srgbClr val="E2AACA"/>
        </a:accent5>
        <a:accent6>
          <a:srgbClr val="4D0026"/>
        </a:accent6>
        <a:hlink>
          <a:srgbClr val="9C004E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2">
        <a:dk1>
          <a:srgbClr val="001600"/>
        </a:dk1>
        <a:lt1>
          <a:srgbClr val="669900"/>
        </a:lt1>
        <a:dk2>
          <a:srgbClr val="000000"/>
        </a:dk2>
        <a:lt2>
          <a:srgbClr val="006600"/>
        </a:lt2>
        <a:accent1>
          <a:srgbClr val="336600"/>
        </a:accent1>
        <a:accent2>
          <a:srgbClr val="89BA00"/>
        </a:accent2>
        <a:accent3>
          <a:srgbClr val="B8CAAA"/>
        </a:accent3>
        <a:accent4>
          <a:srgbClr val="001100"/>
        </a:accent4>
        <a:accent5>
          <a:srgbClr val="ADB8AA"/>
        </a:accent5>
        <a:accent6>
          <a:srgbClr val="7CA800"/>
        </a:accent6>
        <a:hlink>
          <a:srgbClr val="FFCC00"/>
        </a:hlink>
        <a:folHlink>
          <a:srgbClr val="FF7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Ленты 3">
        <a:dk1>
          <a:srgbClr val="000000"/>
        </a:dk1>
        <a:lt1>
          <a:srgbClr val="B2B2B2"/>
        </a:lt1>
        <a:dk2>
          <a:srgbClr val="000000"/>
        </a:dk2>
        <a:lt2>
          <a:srgbClr val="777777"/>
        </a:lt2>
        <a:accent1>
          <a:srgbClr val="CBCBCB"/>
        </a:accent1>
        <a:accent2>
          <a:srgbClr val="969696"/>
        </a:accent2>
        <a:accent3>
          <a:srgbClr val="D5D5D5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333333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Ленты 4">
        <a:dk1>
          <a:srgbClr val="000F1E"/>
        </a:dk1>
        <a:lt1>
          <a:srgbClr val="FFFFFF"/>
        </a:lt1>
        <a:dk2>
          <a:srgbClr val="003366"/>
        </a:dk2>
        <a:lt2>
          <a:srgbClr val="33CCCC"/>
        </a:lt2>
        <a:accent1>
          <a:srgbClr val="006699"/>
        </a:accent1>
        <a:accent2>
          <a:srgbClr val="003366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2D5C"/>
        </a:accent6>
        <a:hlink>
          <a:srgbClr val="0099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5">
        <a:dk1>
          <a:srgbClr val="002F2E"/>
        </a:dk1>
        <a:lt1>
          <a:srgbClr val="FFFFFF"/>
        </a:lt1>
        <a:dk2>
          <a:srgbClr val="008080"/>
        </a:dk2>
        <a:lt2>
          <a:srgbClr val="66FFCC"/>
        </a:lt2>
        <a:accent1>
          <a:srgbClr val="0099CC"/>
        </a:accent1>
        <a:accent2>
          <a:srgbClr val="00525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4948"/>
        </a:accent6>
        <a:hlink>
          <a:srgbClr val="00CC99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6">
        <a:dk1>
          <a:srgbClr val="000022"/>
        </a:dk1>
        <a:lt1>
          <a:srgbClr val="FFFFFF"/>
        </a:lt1>
        <a:dk2>
          <a:srgbClr val="000066"/>
        </a:dk2>
        <a:lt2>
          <a:srgbClr val="FFCC00"/>
        </a:lt2>
        <a:accent1>
          <a:srgbClr val="666699"/>
        </a:accent1>
        <a:accent2>
          <a:srgbClr val="000048"/>
        </a:accent2>
        <a:accent3>
          <a:srgbClr val="AAAAB8"/>
        </a:accent3>
        <a:accent4>
          <a:srgbClr val="DADADA"/>
        </a:accent4>
        <a:accent5>
          <a:srgbClr val="B8B8CA"/>
        </a:accent5>
        <a:accent6>
          <a:srgbClr val="000040"/>
        </a:accent6>
        <a:hlink>
          <a:srgbClr val="9999FF"/>
        </a:hlink>
        <a:folHlink>
          <a:srgbClr val="0000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Designs\Ленты.pot</Template>
  <TotalTime>378</TotalTime>
  <Words>1945</Words>
  <Application>Microsoft Office PowerPoint</Application>
  <PresentationFormat>Екран (4:3)</PresentationFormat>
  <Paragraphs>183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Ленты</vt:lpstr>
      <vt:lpstr>Презентація PowerPoint</vt:lpstr>
      <vt:lpstr>Мета курсу:   забезпечити підготовку висококваліфікованих фахівців в галузі стоматології, а саме в хірургічній стоматології дитячого віку, здатних розв’язувати комплексні проблеми діагностики та лікування пацієнтів, які потребують діагностики та лікування захворювань СНЩС .</vt:lpstr>
      <vt:lpstr>Презентація PowerPoint</vt:lpstr>
      <vt:lpstr>Зміст курсу  </vt:lpstr>
      <vt:lpstr>Зміст курсу</vt:lpstr>
      <vt:lpstr>Презентація PowerPoint</vt:lpstr>
      <vt:lpstr>Результати навчання.  </vt:lpstr>
      <vt:lpstr>ОБСТЕЖЕННЯ ХВОРИХ З ПАТОЛОГІЄЮ СНЩС </vt:lpstr>
      <vt:lpstr>ОБСТЕЖЕННЯ ХВОРИХ З ПАТОЛОГІЄЮ СНЩС </vt:lpstr>
      <vt:lpstr>Презентація PowerPoint</vt:lpstr>
      <vt:lpstr>Презентація PowerPoint</vt:lpstr>
      <vt:lpstr>Презентація PowerPoint</vt:lpstr>
      <vt:lpstr>Контрактура нижньої щелепи</vt:lpstr>
      <vt:lpstr>ВИВИХИ СНЩС</vt:lpstr>
      <vt:lpstr>АНКІЛОЗ СНЩС </vt:lpstr>
      <vt:lpstr>Презентація PowerPoint</vt:lpstr>
      <vt:lpstr>Презентація PowerPoint</vt:lpstr>
      <vt:lpstr>Презентація PowerPoint</vt:lpstr>
      <vt:lpstr>Презентація PowerPoint</vt:lpstr>
      <vt:lpstr>Література</vt:lpstr>
    </vt:vector>
  </TitlesOfParts>
  <Company>Studio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David</dc:creator>
  <cp:lastModifiedBy>Stomatology User 4</cp:lastModifiedBy>
  <cp:revision>69</cp:revision>
  <dcterms:created xsi:type="dcterms:W3CDTF">2003-06-10T05:05:22Z</dcterms:created>
  <dcterms:modified xsi:type="dcterms:W3CDTF">2022-08-29T08:04:15Z</dcterms:modified>
</cp:coreProperties>
</file>