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-485" y="-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4/29/2026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4/29/2026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4/29/2026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4/29/2026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4/29/2026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4/29/2026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4/29/2026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4/29/2026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4/29/2026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4/29/2026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4/29/2026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4/29/2026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МЕДИЧНОЇ ПСИХОЛОГІЇ ТА ПСИХІАТРІЇ 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en-US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uk-UA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ОХОРОНА ЗДОРОВ’Я ТА СОЦІАЛЬНЕ ЗАБЕЗПЕЧЕННЯ</a:t>
            </a:r>
            <a:endParaRPr lang="uk-UA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</a:t>
            </a:r>
            <a:r>
              <a:rPr lang="uk-UA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МЕДИЦИНА</a:t>
            </a:r>
            <a:r>
              <a:rPr lang="uk-UA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endParaRPr lang="uk-UA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3.7.Комунікативні </a:t>
            </a:r>
            <a:r>
              <a:rPr lang="ru-RU" b="1" dirty="0" err="1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навички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лікаря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0543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ОСВІТНЬОГО </a:t>
            </a:r>
            <a:r>
              <a:rPr lang="uk-UA"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3.7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«КОМУНІКАТИВНІ НАВИЧКИ ЛІКАРЯ»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2854" y="2468767"/>
            <a:ext cx="10928837" cy="3750878"/>
          </a:xfrm>
        </p:spPr>
        <p:txBody>
          <a:bodyPr>
            <a:noAutofit/>
          </a:bodyPr>
          <a:lstStyle/>
          <a:p>
            <a:r>
              <a:rPr lang="uk-UA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Спеціальність: І2 Медицина</a:t>
            </a:r>
          </a:p>
          <a:p>
            <a:r>
              <a:rPr sz="20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Курс</a:t>
            </a:r>
            <a:r>
              <a:rPr lang="uk-UA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 3-й</a:t>
            </a:r>
            <a:endParaRPr sz="2000" dirty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r>
              <a:rPr sz="20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Кредити</a:t>
            </a:r>
            <a:r>
              <a:rPr lang="uk-UA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 3,0</a:t>
            </a:r>
            <a:endParaRPr sz="2000" dirty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r>
              <a:rPr sz="2000" dirty="0" err="1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Форма</a:t>
            </a:r>
            <a:r>
              <a:rPr sz="2000" dirty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sz="20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контролю</a:t>
            </a:r>
            <a:r>
              <a:rPr lang="uk-UA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 залік</a:t>
            </a:r>
            <a:endParaRPr sz="2000" dirty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r>
              <a:rPr sz="20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Мова</a:t>
            </a:r>
            <a:r>
              <a:rPr lang="uk-UA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 українська, англійська</a:t>
            </a:r>
          </a:p>
          <a:p>
            <a:r>
              <a:rPr lang="uk-UA" sz="2000" dirty="0" err="1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Пререквізити</a:t>
            </a:r>
            <a:r>
              <a:rPr lang="uk-UA" sz="20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: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Базується на знаннях дисциплін: «Українська мова за професійним спрямуванням», «Філософія», «Безпека життєдіяльності, основи біоетики та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біобезпеки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», «Охорона праці в галузі», «Пропедевтика внутрішньої медицини», «Медична психологія» й інтегрується з цими дисциплінами.</a:t>
            </a:r>
            <a:endParaRPr sz="20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9676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355825" cy="1843924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ПЕРЕВАГА:</a:t>
            </a:r>
          </a:p>
          <a:p>
            <a:pPr marL="0" indent="0">
              <a:buNone/>
            </a:pP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особливостей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спілкуванні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сфері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медицини</a:t>
            </a:r>
            <a:r>
              <a:rPr lang="ru-RU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→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краще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клінічне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мислення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сьогодні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2"/>
            <a:ext cx="4856671" cy="350649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 smtClean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клінічне мислення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 навички ефективної комунікації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Дозволяє навчитись стратегіям спілкування з </a:t>
            </a:r>
            <a:r>
              <a:rPr lang="uk-UA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різноманитними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2545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  <a:endParaRPr lang="uk-UA" sz="4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04672"/>
            <a:ext cx="5279366" cy="5248656"/>
          </a:xfrm>
        </p:spPr>
        <p:txBody>
          <a:bodyPr>
            <a:normAutofit fontScale="85000" lnSpcReduction="10000"/>
          </a:bodyPr>
          <a:lstStyle/>
          <a:p>
            <a:r>
              <a:rPr lang="ru-RU" sz="2400" dirty="0" err="1" smtClean="0"/>
              <a:t>Теорії</a:t>
            </a:r>
            <a:r>
              <a:rPr lang="ru-RU" sz="2400" dirty="0" smtClean="0"/>
              <a:t> та </a:t>
            </a:r>
            <a:r>
              <a:rPr lang="ru-RU" sz="2400" dirty="0" err="1" smtClean="0"/>
              <a:t>моделі</a:t>
            </a:r>
            <a:r>
              <a:rPr lang="ru-RU" sz="2400" dirty="0" smtClean="0"/>
              <a:t> </a:t>
            </a:r>
            <a:r>
              <a:rPr lang="ru-RU" sz="2400" dirty="0" err="1" smtClean="0"/>
              <a:t>комунікації</a:t>
            </a:r>
            <a:r>
              <a:rPr lang="ru-RU" sz="2400" dirty="0" smtClean="0"/>
              <a:t>: </a:t>
            </a:r>
            <a:r>
              <a:rPr lang="ru-RU" sz="2400" dirty="0" err="1" smtClean="0"/>
              <a:t>від</a:t>
            </a:r>
            <a:r>
              <a:rPr lang="ru-RU" sz="2400" dirty="0" smtClean="0"/>
              <a:t> </a:t>
            </a:r>
            <a:r>
              <a:rPr lang="ru-RU" sz="2400" dirty="0" err="1" smtClean="0"/>
              <a:t>класичних</a:t>
            </a:r>
            <a:r>
              <a:rPr lang="ru-RU" sz="2400" dirty="0" smtClean="0"/>
              <a:t> до </a:t>
            </a:r>
            <a:r>
              <a:rPr lang="ru-RU" sz="2400" dirty="0" err="1" smtClean="0"/>
              <a:t>сучасних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підходів</a:t>
            </a:r>
            <a:r>
              <a:rPr lang="ru-RU" sz="2400" dirty="0" smtClean="0"/>
              <a:t>.</a:t>
            </a:r>
          </a:p>
          <a:p>
            <a:r>
              <a:rPr lang="ru-RU" sz="2400" dirty="0" err="1" smtClean="0"/>
              <a:t>Вербальні</a:t>
            </a:r>
            <a:r>
              <a:rPr lang="ru-RU" sz="2400" dirty="0" smtClean="0"/>
              <a:t> </a:t>
            </a:r>
            <a:r>
              <a:rPr lang="ru-RU" sz="2400" dirty="0" err="1" smtClean="0"/>
              <a:t>й</a:t>
            </a:r>
            <a:r>
              <a:rPr lang="ru-RU" sz="2400" dirty="0" smtClean="0"/>
              <a:t> </a:t>
            </a:r>
            <a:r>
              <a:rPr lang="ru-RU" sz="2400" dirty="0" err="1" smtClean="0"/>
              <a:t>невербальні</a:t>
            </a:r>
            <a:r>
              <a:rPr lang="ru-RU" sz="2400" dirty="0" smtClean="0"/>
              <a:t> </a:t>
            </a:r>
            <a:r>
              <a:rPr lang="ru-RU" sz="2400" dirty="0" err="1" smtClean="0"/>
              <a:t>засоби</a:t>
            </a:r>
            <a:r>
              <a:rPr lang="ru-RU" sz="2400" dirty="0" smtClean="0"/>
              <a:t> </a:t>
            </a:r>
            <a:r>
              <a:rPr lang="ru-RU" sz="2400" dirty="0" err="1" smtClean="0"/>
              <a:t>спілкування</a:t>
            </a:r>
            <a:r>
              <a:rPr lang="ru-RU" sz="2400" dirty="0" smtClean="0"/>
              <a:t>.</a:t>
            </a:r>
          </a:p>
          <a:p>
            <a:r>
              <a:rPr lang="uk-UA" sz="2400" dirty="0" smtClean="0"/>
              <a:t>Психологічні механізми міжособистісної взаємодії.</a:t>
            </a:r>
          </a:p>
          <a:p>
            <a:r>
              <a:rPr lang="ru-RU" sz="2400" dirty="0" err="1" smtClean="0"/>
              <a:t>Типи</a:t>
            </a:r>
            <a:r>
              <a:rPr lang="ru-RU" sz="2400" dirty="0" smtClean="0"/>
              <a:t> </a:t>
            </a:r>
            <a:r>
              <a:rPr lang="ru-RU" sz="2400" dirty="0" err="1" smtClean="0"/>
              <a:t>комунікативних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бар’єрів</a:t>
            </a:r>
            <a:r>
              <a:rPr lang="ru-RU" sz="2400" dirty="0" smtClean="0"/>
              <a:t> та шляхи </a:t>
            </a:r>
            <a:r>
              <a:rPr lang="ru-RU" sz="2400" dirty="0" err="1" smtClean="0"/>
              <a:t>їх</a:t>
            </a:r>
            <a:r>
              <a:rPr lang="ru-RU" sz="2400" dirty="0" smtClean="0"/>
              <a:t> </a:t>
            </a:r>
            <a:r>
              <a:rPr lang="ru-RU" sz="2400" dirty="0" err="1" smtClean="0"/>
              <a:t>подолання</a:t>
            </a:r>
            <a:r>
              <a:rPr lang="ru-RU" sz="2400" dirty="0" smtClean="0"/>
              <a:t>.</a:t>
            </a:r>
          </a:p>
          <a:p>
            <a:r>
              <a:rPr lang="ru-RU" sz="2400" dirty="0" err="1" smtClean="0"/>
              <a:t>Конфлікт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комунікація</a:t>
            </a:r>
            <a:r>
              <a:rPr lang="ru-RU" sz="2400" dirty="0" smtClean="0"/>
              <a:t>: </a:t>
            </a:r>
            <a:r>
              <a:rPr lang="ru-RU" sz="2400" dirty="0" err="1" smtClean="0"/>
              <a:t>мистецтво</a:t>
            </a:r>
            <a:r>
              <a:rPr lang="ru-RU" sz="2400" dirty="0" smtClean="0"/>
              <a:t> </a:t>
            </a:r>
            <a:r>
              <a:rPr lang="ru-RU" sz="2400" dirty="0" err="1" smtClean="0"/>
              <a:t>знаходити</a:t>
            </a:r>
            <a:r>
              <a:rPr lang="ru-RU" sz="2400" dirty="0" smtClean="0"/>
              <a:t> </a:t>
            </a:r>
            <a:r>
              <a:rPr lang="ru-RU" sz="2400" dirty="0" err="1" smtClean="0"/>
              <a:t>спільну</a:t>
            </a:r>
            <a:r>
              <a:rPr lang="ru-RU" sz="2400" dirty="0" smtClean="0"/>
              <a:t> </a:t>
            </a:r>
            <a:r>
              <a:rPr lang="ru-RU" sz="2400" dirty="0" err="1" smtClean="0"/>
              <a:t>мову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Культура </a:t>
            </a:r>
            <a:r>
              <a:rPr lang="ru-RU" sz="2400" dirty="0" err="1" smtClean="0"/>
              <a:t>мовлення</a:t>
            </a:r>
            <a:r>
              <a:rPr lang="ru-RU" sz="2400" dirty="0" smtClean="0"/>
              <a:t> та </a:t>
            </a:r>
            <a:r>
              <a:rPr lang="ru-RU" sz="2400" dirty="0" err="1" smtClean="0"/>
              <a:t>етика</a:t>
            </a:r>
            <a:r>
              <a:rPr lang="ru-RU" sz="2400" dirty="0" smtClean="0"/>
              <a:t> </a:t>
            </a:r>
            <a:r>
              <a:rPr lang="ru-RU" sz="2400" dirty="0" err="1" smtClean="0"/>
              <a:t>спілкування</a:t>
            </a:r>
            <a:r>
              <a:rPr lang="ru-RU" sz="2400" dirty="0" smtClean="0"/>
              <a:t>.</a:t>
            </a:r>
          </a:p>
          <a:p>
            <a:r>
              <a:rPr lang="ru-RU" sz="2400" dirty="0" err="1" smtClean="0"/>
              <a:t>Комунікація</a:t>
            </a:r>
            <a:r>
              <a:rPr lang="ru-RU" sz="2400" dirty="0" smtClean="0"/>
              <a:t> у </a:t>
            </a:r>
            <a:r>
              <a:rPr lang="ru-RU" sz="2400" dirty="0" err="1" smtClean="0"/>
              <a:t>професійному</a:t>
            </a:r>
            <a:r>
              <a:rPr lang="ru-RU" sz="2400" dirty="0" smtClean="0"/>
              <a:t> </a:t>
            </a:r>
            <a:r>
              <a:rPr lang="ru-RU" sz="2400" dirty="0" err="1" smtClean="0"/>
              <a:t>середовищі</a:t>
            </a:r>
            <a:r>
              <a:rPr lang="ru-RU" sz="2400" dirty="0" smtClean="0"/>
              <a:t>: </a:t>
            </a:r>
            <a:r>
              <a:rPr lang="ru-RU" sz="2400" dirty="0" err="1" smtClean="0"/>
              <a:t>ділові</a:t>
            </a:r>
            <a:r>
              <a:rPr lang="ru-RU" sz="2400" dirty="0" smtClean="0"/>
              <a:t> переговори, </a:t>
            </a:r>
            <a:r>
              <a:rPr lang="ru-RU" sz="2400" dirty="0" err="1" smtClean="0"/>
              <a:t>виступи</a:t>
            </a:r>
            <a:r>
              <a:rPr lang="ru-RU" sz="2400" dirty="0" smtClean="0"/>
              <a:t>,</a:t>
            </a:r>
          </a:p>
          <a:p>
            <a:r>
              <a:rPr lang="uk-UA" sz="2400" dirty="0" smtClean="0"/>
              <a:t>командна взаємодія.</a:t>
            </a:r>
          </a:p>
          <a:p>
            <a:r>
              <a:rPr lang="uk-UA" sz="2400" smtClean="0"/>
              <a:t>Особливості міжкультурної комунікації.</a:t>
            </a:r>
            <a:endParaRPr lang="uk-UA" sz="24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5394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ru-RU" sz="3600" dirty="0" err="1" smtClean="0"/>
              <a:t>покращити</a:t>
            </a:r>
            <a:r>
              <a:rPr lang="ru-RU" sz="3600" dirty="0" smtClean="0"/>
              <a:t> </a:t>
            </a:r>
            <a:r>
              <a:rPr lang="ru-RU" sz="3600" dirty="0" err="1" smtClean="0"/>
              <a:t>навички</a:t>
            </a:r>
            <a:r>
              <a:rPr lang="ru-RU" sz="3600" dirty="0" smtClean="0"/>
              <a:t> </a:t>
            </a:r>
            <a:r>
              <a:rPr lang="ru-RU" sz="3600" dirty="0" err="1" smtClean="0"/>
              <a:t>командної</a:t>
            </a:r>
            <a:r>
              <a:rPr lang="ru-RU" sz="3600" dirty="0" smtClean="0"/>
              <a:t> </a:t>
            </a:r>
            <a:r>
              <a:rPr lang="ru-RU" sz="3600" dirty="0" err="1" smtClean="0"/>
              <a:t>роботи</a:t>
            </a:r>
            <a:r>
              <a:rPr lang="ru-RU" sz="3600" dirty="0" smtClean="0"/>
              <a:t>, </a:t>
            </a:r>
            <a:r>
              <a:rPr lang="ru-RU" sz="3600" dirty="0" err="1" smtClean="0"/>
              <a:t>лідерства</a:t>
            </a:r>
            <a:r>
              <a:rPr lang="ru-RU" sz="3600" dirty="0" smtClean="0"/>
              <a:t> та </a:t>
            </a:r>
            <a:r>
              <a:rPr lang="ru-RU" sz="3600" dirty="0" err="1" smtClean="0"/>
              <a:t>міжособистісного</a:t>
            </a:r>
            <a:r>
              <a:rPr lang="ru-RU" sz="3600" dirty="0" smtClean="0"/>
              <a:t> </a:t>
            </a:r>
            <a:r>
              <a:rPr lang="ru-RU" sz="3600" dirty="0" err="1" smtClean="0"/>
              <a:t>розуміння</a:t>
            </a:r>
            <a:r>
              <a:rPr lang="ru-RU" sz="3600" dirty="0" smtClean="0"/>
              <a:t>; </a:t>
            </a:r>
            <a:endParaRPr lang="ru-RU" sz="3600" dirty="0" smtClean="0"/>
          </a:p>
          <a:p>
            <a:r>
              <a:rPr lang="ru-RU" sz="3600" dirty="0" err="1" smtClean="0"/>
              <a:t>оволодіють</a:t>
            </a:r>
            <a:r>
              <a:rPr lang="ru-RU" sz="3600" dirty="0" smtClean="0"/>
              <a:t> </a:t>
            </a:r>
            <a:r>
              <a:rPr lang="ru-RU" sz="3600" dirty="0" err="1" smtClean="0"/>
              <a:t>інструментами</a:t>
            </a:r>
            <a:r>
              <a:rPr lang="ru-RU" sz="3600" dirty="0" smtClean="0"/>
              <a:t> </a:t>
            </a:r>
            <a:r>
              <a:rPr lang="ru-RU" sz="3600" dirty="0" err="1" smtClean="0"/>
              <a:t>емоційної</a:t>
            </a:r>
            <a:r>
              <a:rPr lang="ru-RU" sz="3600" dirty="0" smtClean="0"/>
              <a:t> </a:t>
            </a:r>
            <a:r>
              <a:rPr lang="ru-RU" sz="3600" dirty="0" err="1" smtClean="0"/>
              <a:t>саморегуляції</a:t>
            </a:r>
            <a:r>
              <a:rPr lang="ru-RU" sz="3600" dirty="0" smtClean="0"/>
              <a:t> та </a:t>
            </a:r>
            <a:r>
              <a:rPr lang="ru-RU" sz="3600" dirty="0" err="1" smtClean="0"/>
              <a:t>емпатійного</a:t>
            </a:r>
            <a:r>
              <a:rPr lang="ru-RU" sz="3600" dirty="0" smtClean="0"/>
              <a:t> </a:t>
            </a:r>
            <a:r>
              <a:rPr lang="uk-UA" sz="3600" dirty="0" smtClean="0"/>
              <a:t>слухання;</a:t>
            </a:r>
          </a:p>
          <a:p>
            <a:r>
              <a:rPr lang="ru-RU" sz="3200" dirty="0" err="1" smtClean="0"/>
              <a:t>навчаться</a:t>
            </a:r>
            <a:r>
              <a:rPr lang="ru-RU" sz="3200" dirty="0" smtClean="0"/>
              <a:t> </a:t>
            </a:r>
            <a:r>
              <a:rPr lang="ru-RU" sz="3200" dirty="0" err="1" smtClean="0"/>
              <a:t>впевнено</a:t>
            </a:r>
            <a:r>
              <a:rPr lang="ru-RU" sz="3200" dirty="0" smtClean="0"/>
              <a:t> </a:t>
            </a:r>
            <a:r>
              <a:rPr lang="ru-RU" sz="3200" dirty="0" err="1" smtClean="0"/>
              <a:t>виступати</a:t>
            </a:r>
            <a:r>
              <a:rPr lang="ru-RU" sz="3200" dirty="0" smtClean="0"/>
              <a:t> </a:t>
            </a:r>
            <a:r>
              <a:rPr lang="ru-RU" sz="3200" dirty="0" err="1" smtClean="0"/>
              <a:t>публічно</a:t>
            </a:r>
            <a:r>
              <a:rPr lang="ru-RU" sz="3200" dirty="0" smtClean="0"/>
              <a:t>, вести переговори </a:t>
            </a:r>
            <a:r>
              <a:rPr lang="ru-RU" sz="3200" dirty="0" err="1" smtClean="0"/>
              <a:t>й</a:t>
            </a:r>
            <a:r>
              <a:rPr lang="ru-RU" sz="3200" dirty="0" smtClean="0"/>
              <a:t> </a:t>
            </a:r>
            <a:r>
              <a:rPr lang="ru-RU" sz="3200" dirty="0" err="1" smtClean="0"/>
              <a:t>розв’язувати</a:t>
            </a:r>
            <a:r>
              <a:rPr lang="ru-RU" sz="3200" dirty="0" smtClean="0"/>
              <a:t> </a:t>
            </a:r>
            <a:r>
              <a:rPr lang="uk-UA" sz="3200" dirty="0" smtClean="0"/>
              <a:t>конфліктні </a:t>
            </a:r>
            <a:r>
              <a:rPr lang="uk-UA" sz="3200" dirty="0" smtClean="0"/>
              <a:t>ситуації;</a:t>
            </a:r>
            <a:endParaRPr lang="uk-UA" sz="36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0022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99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0981" y="2228436"/>
            <a:ext cx="3607682" cy="2148315"/>
          </a:xfrm>
        </p:spPr>
        <p:txBody>
          <a:bodyPr>
            <a:normAutofit/>
          </a:bodyPr>
          <a:lstStyle/>
          <a:p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Асисент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ІЛЬНИЦЬКИЙ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Генріх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Олегович </a:t>
            </a:r>
            <a:endParaRPr lang="ru-RU" sz="2800" dirty="0" smtClean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uk-UA" sz="2400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вул.Пирогова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,109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медичної психології та психіатрії 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med.psychology@vnmu.edu.ua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5804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288</TotalTime>
  <Words>307</Words>
  <Application>Microsoft Office PowerPoint</Application>
  <PresentationFormat>Произвольный</PresentationFormat>
  <Paragraphs>51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Parcel</vt:lpstr>
      <vt:lpstr>ВК 3.7.Комунікативні навички лікаря  </vt:lpstr>
      <vt:lpstr>Паспорт ОСВІТНЬОГО КОМПОНЕнТА   ВК 3.7 «КОМУНІКАТИВНІ НАВИЧКИ ЛІКАРЯ»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Acer</cp:lastModifiedBy>
  <cp:revision>11</cp:revision>
  <dcterms:created xsi:type="dcterms:W3CDTF">2026-04-08T10:22:59Z</dcterms:created>
  <dcterms:modified xsi:type="dcterms:W3CDTF">2026-04-29T20:58:00Z</dcterms:modified>
</cp:coreProperties>
</file>