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64" r:id="rId2"/>
    <p:sldId id="258" r:id="rId3"/>
    <p:sldId id="259" r:id="rId4"/>
    <p:sldId id="260" r:id="rId5"/>
    <p:sldId id="261" r:id="rId6"/>
    <p:sldId id="262" r:id="rId7"/>
    <p:sldId id="265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5" d="100"/>
          <a:sy n="95" d="100"/>
        </p:scale>
        <p:origin x="-2868" y="-1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ХІРУРГІЧНОЇ СТОМАТОЛОГІЇ ТА ЩЕЛЕПНО-ЛИЦЕВОЇ ХІРУРГІЇ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5.3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Хірургічні аспекти зубної та </a:t>
            </a:r>
            <a:r>
              <a:rPr lang="uk-UA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імплантації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469936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5.3 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«Хірургічні аспекти зубної та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імплантації»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Курс: 5 курс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Кредити: 1,5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 контролю: залік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Мова: українська</a:t>
            </a:r>
          </a:p>
          <a:p>
            <a:r>
              <a:rPr lang="uk-UA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нормальна анатомія, нормальна фізіологія, гістологія, патологічна фізіологія, патологічна анатомія, топографічна анатомія,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ортопедична стоматологія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 fontScale="90000"/>
          </a:bodyPr>
          <a:lstStyle/>
          <a:p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курс «Хірургічні аспекти зубної та </a:t>
            </a:r>
            <a:r>
              <a:rPr lang="uk-UA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імплантації»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420756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r>
              <a:rPr lang="uk-UA" sz="2800" dirty="0"/>
              <a:t>На курсі ви ознайомитеся із сучасними хірургічними підходами до дентальної та </a:t>
            </a:r>
            <a:r>
              <a:rPr lang="uk-UA" sz="2800" dirty="0" err="1"/>
              <a:t>щелепно</a:t>
            </a:r>
            <a:r>
              <a:rPr lang="uk-UA" sz="2800" dirty="0"/>
              <a:t>-лицевої імплантації — від планування та оцінки анатомічних умов до встановлення імплантатів, кісткової пластики та ведення пацієнта після операції.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4856671" cy="570648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Планування імплантації;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Хірургічні протоколи імплантації;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Кісткова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пластика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реконструктивна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хірургія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Робота з м’якими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тканинами;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/>
              <a:t>Сучасні</a:t>
            </a:r>
            <a:r>
              <a:rPr lang="ru-RU" sz="2400" dirty="0"/>
              <a:t> </a:t>
            </a:r>
            <a:r>
              <a:rPr lang="ru-RU" sz="2400" dirty="0" err="1"/>
              <a:t>технології</a:t>
            </a:r>
            <a:r>
              <a:rPr lang="ru-RU" sz="2400" dirty="0"/>
              <a:t> </a:t>
            </a:r>
            <a:r>
              <a:rPr lang="ru-RU" sz="2400" dirty="0" err="1" smtClean="0"/>
              <a:t>імплантації</a:t>
            </a:r>
            <a:r>
              <a:rPr lang="ru-RU" sz="2400" dirty="0" smtClean="0"/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/>
              <a:t>Ускладнення</a:t>
            </a:r>
            <a:r>
              <a:rPr lang="ru-RU" sz="2400" dirty="0"/>
              <a:t> та </a:t>
            </a:r>
            <a:r>
              <a:rPr lang="ru-RU" sz="2400" dirty="0" err="1"/>
              <a:t>їх</a:t>
            </a:r>
            <a:r>
              <a:rPr lang="ru-RU" sz="2400" dirty="0"/>
              <a:t> </a:t>
            </a:r>
            <a:r>
              <a:rPr lang="ru-RU" sz="2400" dirty="0" err="1" smtClean="0"/>
              <a:t>профілактика</a:t>
            </a:r>
            <a:r>
              <a:rPr lang="ru-RU" sz="2400" dirty="0" smtClean="0"/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/>
              <a:t>Післяопераційне</a:t>
            </a:r>
            <a:r>
              <a:rPr lang="ru-RU" sz="2400" dirty="0"/>
              <a:t> </a:t>
            </a:r>
            <a:r>
              <a:rPr lang="ru-RU" sz="2400" dirty="0" err="1"/>
              <a:t>ведення</a:t>
            </a:r>
            <a:r>
              <a:rPr lang="ru-RU" sz="2400" dirty="0"/>
              <a:t> </a:t>
            </a:r>
            <a:r>
              <a:rPr lang="ru-RU" sz="2400" dirty="0" err="1"/>
              <a:t>пацієнта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 fontScale="92500" lnSpcReduction="1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Топографічну анатомію кісток, м’язів, фасцій та клітковинних просторів голови й шиї.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 кровопостачання, венозного відтоку,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лімфовідтоку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іннервації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ділянки.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Топографію судинно-нервових пучків та анатомічні орієнтири, важливі для клінічної практики.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Прикладне значення анатомічних структур під час місцевої анестезії, хірургічних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лікування травм.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Шляхи поширення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одонтогенних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запальних процесів і їх клінічне значення.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Autofit/>
          </a:bodyPr>
          <a:lstStyle/>
          <a:p>
            <a:pPr lvl="0"/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пацієнта перед імплантацією;</a:t>
            </a:r>
          </a:p>
          <a:p>
            <a:pPr lvl="0"/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анатомічні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клінічні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фактори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ризику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КЛКТ при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плануванні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хірургічного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втручання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розуміти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вибору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імплантату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позиціонування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орієнтуватися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сучасних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методах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кісткової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м’якотканинної</a:t>
            </a: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пластики;</a:t>
            </a:r>
          </a:p>
          <a:p>
            <a:pPr lvl="0"/>
            <a:r>
              <a:rPr lang="ru-RU" sz="2000" dirty="0" err="1"/>
              <a:t>планувати</a:t>
            </a:r>
            <a:r>
              <a:rPr lang="ru-RU" sz="2000" dirty="0"/>
              <a:t> </a:t>
            </a:r>
            <a:r>
              <a:rPr lang="ru-RU" sz="2000" dirty="0" err="1"/>
              <a:t>хірургічний</a:t>
            </a:r>
            <a:r>
              <a:rPr lang="ru-RU" sz="2000" dirty="0"/>
              <a:t> </a:t>
            </a:r>
            <a:r>
              <a:rPr lang="ru-RU" sz="2000" dirty="0" err="1"/>
              <a:t>етап</a:t>
            </a:r>
            <a:r>
              <a:rPr lang="ru-RU" sz="2000" dirty="0"/>
              <a:t> </a:t>
            </a:r>
            <a:r>
              <a:rPr lang="ru-RU" sz="2000" dirty="0" err="1" smtClean="0"/>
              <a:t>імплантації</a:t>
            </a:r>
            <a:r>
              <a:rPr lang="ru-RU" sz="2000" dirty="0" smtClean="0"/>
              <a:t>;</a:t>
            </a:r>
          </a:p>
          <a:p>
            <a:pPr lvl="0"/>
            <a:r>
              <a:rPr lang="ru-RU" sz="2000" dirty="0" err="1"/>
              <a:t>розуміти</a:t>
            </a:r>
            <a:r>
              <a:rPr lang="ru-RU" sz="2000" dirty="0"/>
              <a:t> </a:t>
            </a:r>
            <a:r>
              <a:rPr lang="ru-RU" sz="2000" dirty="0" err="1"/>
              <a:t>можливості</a:t>
            </a:r>
            <a:r>
              <a:rPr lang="ru-RU" sz="2000" dirty="0"/>
              <a:t> </a:t>
            </a:r>
            <a:r>
              <a:rPr lang="ru-RU" sz="2000" dirty="0" err="1"/>
              <a:t>цифрової</a:t>
            </a:r>
            <a:r>
              <a:rPr lang="ru-RU" sz="2000" dirty="0"/>
              <a:t> та </a:t>
            </a:r>
            <a:r>
              <a:rPr lang="ru-RU" sz="2000" dirty="0" err="1"/>
              <a:t>навігаційної</a:t>
            </a:r>
            <a:r>
              <a:rPr lang="ru-RU" sz="2000" dirty="0"/>
              <a:t> </a:t>
            </a:r>
            <a:r>
              <a:rPr lang="ru-RU" sz="2000" dirty="0" err="1" smtClean="0"/>
              <a:t>імплантації</a:t>
            </a:r>
            <a:r>
              <a:rPr lang="ru-RU" sz="2000" dirty="0" smtClean="0"/>
              <a:t>;</a:t>
            </a:r>
          </a:p>
          <a:p>
            <a:pPr lvl="0"/>
            <a:r>
              <a:rPr lang="ru-RU" sz="2000" dirty="0" err="1"/>
              <a:t>прогнозувати</a:t>
            </a:r>
            <a:r>
              <a:rPr lang="ru-RU" sz="2000" dirty="0"/>
              <a:t> та </a:t>
            </a:r>
            <a:r>
              <a:rPr lang="ru-RU" sz="2000" dirty="0" err="1"/>
              <a:t>попереджати</a:t>
            </a:r>
            <a:r>
              <a:rPr lang="ru-RU" sz="2000" dirty="0"/>
              <a:t> </a:t>
            </a:r>
            <a:r>
              <a:rPr lang="ru-RU" sz="2000" dirty="0" err="1"/>
              <a:t>можливі</a:t>
            </a:r>
            <a:r>
              <a:rPr lang="ru-RU" sz="2000" dirty="0"/>
              <a:t> </a:t>
            </a:r>
            <a:r>
              <a:rPr lang="ru-RU" sz="2000" dirty="0" err="1"/>
              <a:t>ускладнення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1531620"/>
            <a:ext cx="3607682" cy="4964077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завідувач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кафедрою Шувалов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Сергій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Михайлович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Ассистент, </a:t>
            </a:r>
            <a:r>
              <a:rPr lang="en-US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Поліщук</a:t>
            </a:r>
            <a:r>
              <a:rPr lang="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італій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Сергійович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Даліщук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Андрій Ігорович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стоматології та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хірургії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surg.stom@vnmu.edu.ua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028198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273</TotalTime>
  <Words>375</Words>
  <Application>Microsoft Office PowerPoint</Application>
  <PresentationFormat>Произвольный</PresentationFormat>
  <Paragraphs>59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5.3 Хірургічні аспекти зубної та щелепно-лицевої імплантації</vt:lpstr>
      <vt:lpstr>Паспорт ОСВІТНЬОГО КОМПОНЕнТА   ВК 5.3 «Хірургічні аспекти зубної та щелепно-лицевої імплантації» </vt:lpstr>
      <vt:lpstr>Чому варто обрати курс «Хірургічні аспекти зубної та щелепно-лицевої імплантації»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</cp:revision>
  <dcterms:created xsi:type="dcterms:W3CDTF">2026-04-08T10:22:59Z</dcterms:created>
  <dcterms:modified xsi:type="dcterms:W3CDTF">2026-08-24T11:51:18Z</dcterms:modified>
</cp:coreProperties>
</file>