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7" r:id="rId6"/>
    <p:sldId id="268" r:id="rId7"/>
    <p:sldId id="260" r:id="rId8"/>
    <p:sldId id="266" r:id="rId9"/>
    <p:sldId id="263" r:id="rId10"/>
    <p:sldId id="269" r:id="rId1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B8E"/>
    <a:srgbClr val="53C7C5"/>
    <a:srgbClr val="8679B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6211DA-80A1-4643-AA5E-2599FCA7CE08}" type="datetimeFigureOut">
              <a:rPr lang="ru-RU" smtClean="0"/>
              <a:t>09.01.2025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3FD63-EA65-45D9-A413-DAD686B9848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110772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6211DA-80A1-4643-AA5E-2599FCA7CE08}" type="datetimeFigureOut">
              <a:rPr lang="ru-RU" smtClean="0"/>
              <a:t>09.01.2025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3FD63-EA65-45D9-A413-DAD686B9848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811319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6211DA-80A1-4643-AA5E-2599FCA7CE08}" type="datetimeFigureOut">
              <a:rPr lang="ru-RU" smtClean="0"/>
              <a:t>09.01.2025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3FD63-EA65-45D9-A413-DAD686B9848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55311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6211DA-80A1-4643-AA5E-2599FCA7CE08}" type="datetimeFigureOut">
              <a:rPr lang="ru-RU" smtClean="0"/>
              <a:t>09.01.2025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3FD63-EA65-45D9-A413-DAD686B9848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827905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6211DA-80A1-4643-AA5E-2599FCA7CE08}" type="datetimeFigureOut">
              <a:rPr lang="ru-RU" smtClean="0"/>
              <a:t>09.01.2025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3FD63-EA65-45D9-A413-DAD686B9848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29858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6211DA-80A1-4643-AA5E-2599FCA7CE08}" type="datetimeFigureOut">
              <a:rPr lang="ru-RU" smtClean="0"/>
              <a:t>09.01.2025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3FD63-EA65-45D9-A413-DAD686B9848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559423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6211DA-80A1-4643-AA5E-2599FCA7CE08}" type="datetimeFigureOut">
              <a:rPr lang="ru-RU" smtClean="0"/>
              <a:t>09.01.2025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3FD63-EA65-45D9-A413-DAD686B9848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970223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6211DA-80A1-4643-AA5E-2599FCA7CE08}" type="datetimeFigureOut">
              <a:rPr lang="ru-RU" smtClean="0"/>
              <a:t>09.01.2025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3FD63-EA65-45D9-A413-DAD686B9848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646931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6211DA-80A1-4643-AA5E-2599FCA7CE08}" type="datetimeFigureOut">
              <a:rPr lang="ru-RU" smtClean="0"/>
              <a:t>09.01.2025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3FD63-EA65-45D9-A413-DAD686B9848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3739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6211DA-80A1-4643-AA5E-2599FCA7CE08}" type="datetimeFigureOut">
              <a:rPr lang="ru-RU" smtClean="0"/>
              <a:t>09.01.2025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3FD63-EA65-45D9-A413-DAD686B9848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307591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6211DA-80A1-4643-AA5E-2599FCA7CE08}" type="datetimeFigureOut">
              <a:rPr lang="ru-RU" smtClean="0"/>
              <a:t>09.01.2025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3FD63-EA65-45D9-A413-DAD686B9848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898830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6211DA-80A1-4643-AA5E-2599FCA7CE08}" type="datetimeFigureOut">
              <a:rPr lang="ru-RU" smtClean="0"/>
              <a:t>09.01.2025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83FD63-EA65-45D9-A413-DAD686B9848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993767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3" r="16023" b="-1"/>
          <a:stretch/>
        </p:blipFill>
        <p:spPr>
          <a:xfrm rot="5400000">
            <a:off x="2695220" y="-2670156"/>
            <a:ext cx="6792594" cy="12183036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918010" y="2722563"/>
            <a:ext cx="8296836" cy="2387600"/>
          </a:xfrm>
        </p:spPr>
        <p:txBody>
          <a:bodyPr/>
          <a:lstStyle/>
          <a:p>
            <a:r>
              <a:rPr lang="uk-UA" b="1" dirty="0" smtClean="0"/>
              <a:t>Прикладна генетика</a:t>
            </a:r>
            <a:endParaRPr lang="ru-RU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918010" y="5202238"/>
            <a:ext cx="8296836" cy="1655762"/>
          </a:xfrm>
        </p:spPr>
        <p:txBody>
          <a:bodyPr/>
          <a:lstStyle/>
          <a:p>
            <a:r>
              <a:rPr lang="uk-UA" dirty="0" smtClean="0"/>
              <a:t>Вибірковий курс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918011" y="711562"/>
            <a:ext cx="8296835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200" dirty="0" smtClean="0"/>
              <a:t>М</a:t>
            </a:r>
            <a:r>
              <a:rPr lang="uk-UA" sz="2200" dirty="0" smtClean="0"/>
              <a:t>ІНІСТЕРСТВО ОХОРОНИ ЗДОРОВ'Я УКРАЇНИ</a:t>
            </a:r>
          </a:p>
          <a:p>
            <a:r>
              <a:rPr lang="uk-UA" sz="2200" dirty="0" smtClean="0"/>
              <a:t>Вінницький </a:t>
            </a:r>
            <a:r>
              <a:rPr lang="uk-UA" sz="2200" dirty="0"/>
              <a:t>національний медичний університет </a:t>
            </a:r>
            <a:r>
              <a:rPr lang="uk-UA" sz="2200" dirty="0" smtClean="0"/>
              <a:t>ім</a:t>
            </a:r>
            <a:r>
              <a:rPr lang="uk-UA" sz="2200" dirty="0"/>
              <a:t>. М.І. </a:t>
            </a:r>
            <a:r>
              <a:rPr lang="uk-UA" sz="2200" dirty="0" smtClean="0"/>
              <a:t>Пирогова</a:t>
            </a:r>
          </a:p>
          <a:p>
            <a:pPr algn="r"/>
            <a:endParaRPr lang="uk-UA" sz="2200" dirty="0" smtClean="0"/>
          </a:p>
          <a:p>
            <a:pPr algn="r"/>
            <a:r>
              <a:rPr lang="uk-UA" sz="2200" dirty="0" smtClean="0"/>
              <a:t>Кафедра фармації</a:t>
            </a:r>
            <a:endParaRPr lang="uk-UA" sz="22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9265" y="383873"/>
            <a:ext cx="1359480" cy="21019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92533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96650"/>
            <a:ext cx="10515600" cy="1325563"/>
          </a:xfrm>
        </p:spPr>
        <p:txBody>
          <a:bodyPr/>
          <a:lstStyle/>
          <a:p>
            <a:r>
              <a:rPr lang="uk-UA" b="1" dirty="0" smtClean="0">
                <a:solidFill>
                  <a:srgbClr val="006B8E"/>
                </a:solidFill>
              </a:rPr>
              <a:t>Актуальність курсу</a:t>
            </a:r>
            <a:endParaRPr lang="ru-RU" b="1" dirty="0">
              <a:solidFill>
                <a:srgbClr val="006B8E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422213"/>
            <a:ext cx="9489144" cy="4351338"/>
          </a:xfrm>
        </p:spPr>
        <p:txBody>
          <a:bodyPr>
            <a:noAutofit/>
          </a:bodyPr>
          <a:lstStyle/>
          <a:p>
            <a:pPr marL="0" indent="0" algn="just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ru-RU" sz="2400" dirty="0" err="1" smtClean="0"/>
              <a:t>Дисципл</a:t>
            </a:r>
            <a:r>
              <a:rPr lang="uk-UA" sz="2400" dirty="0" err="1" smtClean="0"/>
              <a:t>іна</a:t>
            </a:r>
            <a:r>
              <a:rPr lang="uk-UA" sz="2400" dirty="0" smtClean="0"/>
              <a:t> «Прикладна генетика» вивчає застосування досягнень загальної генетики в різних галузях життя і діяльності людини. </a:t>
            </a:r>
          </a:p>
          <a:p>
            <a:pPr algn="just">
              <a:lnSpc>
                <a:spcPct val="100000"/>
              </a:lnSpc>
              <a:spcBef>
                <a:spcPts val="0"/>
              </a:spcBef>
            </a:pPr>
            <a:r>
              <a:rPr lang="uk-UA" sz="2400" b="1" dirty="0" smtClean="0"/>
              <a:t>Якщо Вам подобається генетика і Ви б хотіли дізнатись </a:t>
            </a:r>
            <a:r>
              <a:rPr lang="uk-UA" sz="2400" dirty="0" smtClean="0"/>
              <a:t>чому французи можуть вживати вино все життя, а ескімоси одразу хворіють на алкоголізм?</a:t>
            </a:r>
          </a:p>
          <a:p>
            <a:pPr algn="just">
              <a:lnSpc>
                <a:spcPct val="100000"/>
              </a:lnSpc>
              <a:spcBef>
                <a:spcPts val="0"/>
              </a:spcBef>
            </a:pPr>
            <a:r>
              <a:rPr lang="uk-UA" sz="2400" dirty="0" smtClean="0"/>
              <a:t>Чому одні і ті ж ліки мають різні ефекти в різних пацієнтів?</a:t>
            </a:r>
          </a:p>
          <a:p>
            <a:pPr algn="just">
              <a:lnSpc>
                <a:spcPct val="100000"/>
              </a:lnSpc>
              <a:spcBef>
                <a:spcPts val="0"/>
              </a:spcBef>
            </a:pPr>
            <a:r>
              <a:rPr lang="uk-UA" sz="2400" dirty="0" smtClean="0"/>
              <a:t>Як за допомогою волосини можна знайти вбивцю?</a:t>
            </a:r>
          </a:p>
          <a:p>
            <a:pPr algn="just">
              <a:lnSpc>
                <a:spcPct val="100000"/>
              </a:lnSpc>
              <a:spcBef>
                <a:spcPts val="0"/>
              </a:spcBef>
            </a:pPr>
            <a:r>
              <a:rPr lang="uk-UA" sz="2400" dirty="0" smtClean="0"/>
              <a:t>Хто така «</a:t>
            </a:r>
            <a:r>
              <a:rPr lang="uk-UA" sz="2400" dirty="0" err="1" smtClean="0"/>
              <a:t>мітохондріальна</a:t>
            </a:r>
            <a:r>
              <a:rPr lang="uk-UA" sz="2400" dirty="0" smtClean="0"/>
              <a:t> Єва»?</a:t>
            </a:r>
          </a:p>
          <a:p>
            <a:pPr algn="just">
              <a:lnSpc>
                <a:spcPct val="100000"/>
              </a:lnSpc>
              <a:spcBef>
                <a:spcPts val="0"/>
              </a:spcBef>
            </a:pPr>
            <a:r>
              <a:rPr lang="uk-UA" sz="2400" dirty="0" smtClean="0"/>
              <a:t>Гени чи виховання визначають характер і інтелект людини?</a:t>
            </a:r>
          </a:p>
          <a:p>
            <a:pPr algn="just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</a:pPr>
            <a:r>
              <a:rPr lang="uk-UA" sz="2400" dirty="0" smtClean="0"/>
              <a:t>Чому на Африканському </a:t>
            </a:r>
            <a:r>
              <a:rPr lang="uk-UA" sz="2400" dirty="0" err="1" smtClean="0"/>
              <a:t>контененті</a:t>
            </a:r>
            <a:r>
              <a:rPr lang="uk-UA" sz="2400" dirty="0" smtClean="0"/>
              <a:t> більше альбіносів ніж в Європі?</a:t>
            </a:r>
          </a:p>
          <a:p>
            <a:pPr marL="0" indent="0" algn="just">
              <a:lnSpc>
                <a:spcPct val="100000"/>
              </a:lnSpc>
              <a:buNone/>
            </a:pPr>
            <a:r>
              <a:rPr lang="uk-UA" sz="2400" dirty="0" smtClean="0"/>
              <a:t>На ці та багато інших запитань Ви знайдете відповідь, обравши курс «Прикладна генетика».</a:t>
            </a:r>
          </a:p>
          <a:p>
            <a:pPr>
              <a:lnSpc>
                <a:spcPct val="100000"/>
              </a:lnSpc>
            </a:pPr>
            <a:endParaRPr lang="uk-UA" sz="2400" dirty="0" smtClean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/>
          <a:srcRect l="31357" r="31911"/>
          <a:stretch/>
        </p:blipFill>
        <p:spPr>
          <a:xfrm>
            <a:off x="10416988" y="1516343"/>
            <a:ext cx="1707776" cy="46493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68234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257548"/>
            <a:ext cx="10515600" cy="1325563"/>
          </a:xfrm>
        </p:spPr>
        <p:txBody>
          <a:bodyPr/>
          <a:lstStyle/>
          <a:p>
            <a:r>
              <a:rPr lang="uk-UA" b="1" dirty="0" smtClean="0">
                <a:solidFill>
                  <a:srgbClr val="006B8E"/>
                </a:solidFill>
              </a:rPr>
              <a:t>Мета та завдання дисципліни</a:t>
            </a:r>
            <a:endParaRPr lang="ru-RU" b="1" dirty="0">
              <a:solidFill>
                <a:srgbClr val="006B8E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583111"/>
            <a:ext cx="10515600" cy="4351338"/>
          </a:xfrm>
        </p:spPr>
        <p:txBody>
          <a:bodyPr>
            <a:noAutofit/>
          </a:bodyPr>
          <a:lstStyle/>
          <a:p>
            <a:pPr algn="just"/>
            <a:r>
              <a:rPr lang="uk-UA" dirty="0" smtClean="0"/>
              <a:t>Сформувати у майбутніх фахівців базових знань з молекулярної генетики;</a:t>
            </a:r>
          </a:p>
          <a:p>
            <a:pPr algn="just"/>
            <a:r>
              <a:rPr lang="uk-UA" dirty="0" smtClean="0"/>
              <a:t>Сприяти засвоєнню прикладних </a:t>
            </a:r>
            <a:r>
              <a:rPr lang="uk-UA" dirty="0"/>
              <a:t>напрямків генетики, таких як генна інженерія, медико-генетичне </a:t>
            </a:r>
            <a:r>
              <a:rPr lang="uk-UA" dirty="0" smtClean="0"/>
              <a:t>консультування, криміналістична генетика, </a:t>
            </a:r>
            <a:r>
              <a:rPr lang="uk-UA" dirty="0" err="1" smtClean="0"/>
              <a:t>епігенетика</a:t>
            </a:r>
            <a:r>
              <a:rPr lang="uk-UA" dirty="0" smtClean="0"/>
              <a:t>, фармакогенетика </a:t>
            </a:r>
            <a:r>
              <a:rPr lang="uk-UA" dirty="0"/>
              <a:t>та ін</a:t>
            </a:r>
            <a:r>
              <a:rPr lang="uk-UA" dirty="0" smtClean="0"/>
              <a:t>.;</a:t>
            </a:r>
          </a:p>
          <a:p>
            <a:pPr algn="just"/>
            <a:r>
              <a:rPr lang="uk-UA" dirty="0" smtClean="0"/>
              <a:t>Сприяти успішній </a:t>
            </a:r>
            <a:r>
              <a:rPr lang="uk-UA" dirty="0"/>
              <a:t>підготовці фахівців, які </a:t>
            </a:r>
            <a:r>
              <a:rPr lang="uk-UA" dirty="0" smtClean="0"/>
              <a:t>матимуть </a:t>
            </a:r>
            <a:r>
              <a:rPr lang="uk-UA" dirty="0"/>
              <a:t>загальнотеоретичну підготовку, володіють необхідними </a:t>
            </a:r>
            <a:r>
              <a:rPr lang="uk-UA" dirty="0" err="1"/>
              <a:t>компетентностями</a:t>
            </a:r>
            <a:r>
              <a:rPr lang="uk-UA" dirty="0"/>
              <a:t> для подальшого навчання і самостійної роботи </a:t>
            </a:r>
            <a:r>
              <a:rPr lang="uk-UA" dirty="0" err="1"/>
              <a:t>фармацевта</a:t>
            </a:r>
            <a:r>
              <a:rPr lang="uk-UA" dirty="0"/>
              <a:t>. </a:t>
            </a:r>
            <a:endParaRPr lang="uk-UA" dirty="0" smtClean="0"/>
          </a:p>
          <a:p>
            <a:pPr algn="just"/>
            <a:r>
              <a:rPr lang="uk-UA" dirty="0" smtClean="0"/>
              <a:t>Забезпечити фундаментальну підготовку та </a:t>
            </a:r>
            <a:r>
              <a:rPr lang="uk-UA" dirty="0"/>
              <a:t>формування уявлень про практичне використання сучасних наукових досягнень генетики.</a:t>
            </a:r>
            <a:endParaRPr lang="ru-RU" dirty="0"/>
          </a:p>
          <a:p>
            <a:pPr algn="just"/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78434" y="257548"/>
            <a:ext cx="1740970" cy="12302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68606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smtClean="0">
                <a:solidFill>
                  <a:srgbClr val="006B8E"/>
                </a:solidFill>
              </a:rPr>
              <a:t>Результати навчання:</a:t>
            </a:r>
            <a:endParaRPr lang="ru-RU" b="1" dirty="0">
              <a:solidFill>
                <a:srgbClr val="006B8E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502429"/>
            <a:ext cx="10515600" cy="4351338"/>
          </a:xfrm>
        </p:spPr>
        <p:txBody>
          <a:bodyPr>
            <a:noAutofit/>
          </a:bodyPr>
          <a:lstStyle/>
          <a:p>
            <a:pPr algn="just"/>
            <a:r>
              <a:rPr lang="uk-UA" sz="2400" dirty="0" smtClean="0"/>
              <a:t>Володіння сучасними уявленнями про геном людини;</a:t>
            </a:r>
          </a:p>
          <a:p>
            <a:pPr algn="just"/>
            <a:r>
              <a:rPr lang="uk-UA" sz="2400" dirty="0" smtClean="0"/>
              <a:t>Поняття еко- та фармакогенетики;</a:t>
            </a:r>
          </a:p>
          <a:p>
            <a:pPr algn="just"/>
            <a:r>
              <a:rPr lang="uk-UA" sz="2400" dirty="0" smtClean="0"/>
              <a:t>Знання переліку мутагенних чинників і систем оцінки мутагенної активності;</a:t>
            </a:r>
          </a:p>
          <a:p>
            <a:pPr algn="just"/>
            <a:r>
              <a:rPr lang="uk-UA" sz="2400" dirty="0" smtClean="0"/>
              <a:t>Володіння  методами аналізу генетичної структури популяції;</a:t>
            </a:r>
          </a:p>
          <a:p>
            <a:pPr algn="just"/>
            <a:r>
              <a:rPr lang="uk-UA" sz="2400" dirty="0"/>
              <a:t>Розуміння </a:t>
            </a:r>
            <a:r>
              <a:rPr lang="uk-UA" sz="2400" dirty="0" smtClean="0"/>
              <a:t>особливостей медико-генетичного консультування та його етапів;</a:t>
            </a:r>
          </a:p>
          <a:p>
            <a:pPr algn="just"/>
            <a:r>
              <a:rPr lang="uk-UA" sz="2400" dirty="0"/>
              <a:t>Знання </a:t>
            </a:r>
            <a:r>
              <a:rPr lang="uk-UA" sz="2400" dirty="0" smtClean="0"/>
              <a:t>шляхів практичного використання генної інженерії для ідентифікації особистості;</a:t>
            </a:r>
          </a:p>
          <a:p>
            <a:pPr algn="just"/>
            <a:r>
              <a:rPr lang="uk-UA" sz="2400" dirty="0" smtClean="0"/>
              <a:t>Способи використання генетичних інструментів у криміналістичній генетиці;</a:t>
            </a:r>
          </a:p>
          <a:p>
            <a:pPr algn="just"/>
            <a:r>
              <a:rPr lang="uk-UA" sz="2400" dirty="0" smtClean="0"/>
              <a:t>Володіння сучасними уявленнями про </a:t>
            </a:r>
            <a:r>
              <a:rPr lang="uk-UA" sz="2400" dirty="0" err="1" smtClean="0"/>
              <a:t>геноміку</a:t>
            </a:r>
            <a:r>
              <a:rPr lang="uk-UA" sz="2400" dirty="0" smtClean="0"/>
              <a:t>;</a:t>
            </a:r>
          </a:p>
          <a:p>
            <a:pPr algn="just"/>
            <a:r>
              <a:rPr lang="uk-UA" sz="2400" dirty="0" smtClean="0"/>
              <a:t>Знання </a:t>
            </a:r>
            <a:r>
              <a:rPr lang="uk-UA" sz="2400" dirty="0" err="1" smtClean="0"/>
              <a:t>психогенетичних</a:t>
            </a:r>
            <a:r>
              <a:rPr lang="uk-UA" sz="2400" dirty="0" smtClean="0"/>
              <a:t> та </a:t>
            </a:r>
            <a:r>
              <a:rPr lang="uk-UA" sz="2400" dirty="0" err="1" smtClean="0"/>
              <a:t>фармакотерапевтичниї</a:t>
            </a:r>
            <a:r>
              <a:rPr lang="uk-UA" sz="2400" dirty="0" smtClean="0"/>
              <a:t> підходів до лікування спадкових патологій.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17107" y="94455"/>
            <a:ext cx="3074894" cy="23450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56397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smtClean="0">
                <a:solidFill>
                  <a:srgbClr val="006B8E"/>
                </a:solidFill>
              </a:rPr>
              <a:t>Форми та методи навчання</a:t>
            </a:r>
            <a:endParaRPr lang="ru-RU" b="1" dirty="0">
              <a:solidFill>
                <a:srgbClr val="006B8E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25625"/>
            <a:ext cx="6611471" cy="4351338"/>
          </a:xfrm>
        </p:spPr>
        <p:txBody>
          <a:bodyPr>
            <a:normAutofit/>
          </a:bodyPr>
          <a:lstStyle/>
          <a:p>
            <a:r>
              <a:rPr lang="uk-UA" dirty="0" smtClean="0"/>
              <a:t>У рамках курсу передбачено лекційні та практичні заняття.</a:t>
            </a:r>
            <a:endParaRPr lang="ru-RU" dirty="0" smtClean="0"/>
          </a:p>
          <a:p>
            <a:pPr algn="just"/>
            <a:r>
              <a:rPr lang="uk-UA" dirty="0" smtClean="0"/>
              <a:t>Студент-орієнтоване навчання.</a:t>
            </a:r>
          </a:p>
          <a:p>
            <a:pPr algn="just"/>
            <a:r>
              <a:rPr lang="uk-UA" dirty="0" smtClean="0"/>
              <a:t>Використання новітніх та інтерактивних методів навчання, </a:t>
            </a:r>
            <a:r>
              <a:rPr lang="uk-UA" dirty="0" err="1" smtClean="0"/>
              <a:t>гейміфікація</a:t>
            </a:r>
            <a:r>
              <a:rPr lang="uk-UA" dirty="0" smtClean="0"/>
              <a:t> курсу, використання технічних засобів.</a:t>
            </a:r>
            <a:endParaRPr lang="uk-UA" dirty="0"/>
          </a:p>
          <a:p>
            <a:pPr algn="just"/>
            <a:r>
              <a:rPr lang="uk-UA" dirty="0" smtClean="0"/>
              <a:t>В рамках курсу плануються екскурсійні заняття (як віртуальні так і реальні), зустрічі з фахівцями галузі.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9671" y="1221705"/>
            <a:ext cx="4572009" cy="44683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7558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smtClean="0">
                <a:solidFill>
                  <a:srgbClr val="006B8E"/>
                </a:solidFill>
              </a:rPr>
              <a:t>Матеріально-технічне забезпечення</a:t>
            </a:r>
            <a:endParaRPr lang="ru-RU" b="1" dirty="0">
              <a:solidFill>
                <a:srgbClr val="006B8E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25625"/>
            <a:ext cx="6692153" cy="4351338"/>
          </a:xfrm>
        </p:spPr>
        <p:txBody>
          <a:bodyPr>
            <a:normAutofit fontScale="92500" lnSpcReduction="10000"/>
          </a:bodyPr>
          <a:lstStyle/>
          <a:p>
            <a:r>
              <a:rPr lang="uk-UA" dirty="0" smtClean="0"/>
              <a:t>Авторський курс лекцій</a:t>
            </a:r>
            <a:r>
              <a:rPr lang="ru-RU" dirty="0" smtClean="0"/>
              <a:t>;</a:t>
            </a:r>
          </a:p>
          <a:p>
            <a:r>
              <a:rPr lang="uk-UA" dirty="0" smtClean="0"/>
              <a:t>Зустрічі з цікавими спікерами;</a:t>
            </a:r>
          </a:p>
          <a:p>
            <a:r>
              <a:rPr lang="uk-UA" dirty="0" smtClean="0"/>
              <a:t>Робота з технічними та цифровими засобами навчання;</a:t>
            </a:r>
          </a:p>
          <a:p>
            <a:r>
              <a:rPr lang="uk-UA" dirty="0" smtClean="0"/>
              <a:t>База фото- та відеоматеріалів;</a:t>
            </a:r>
          </a:p>
          <a:p>
            <a:r>
              <a:rPr lang="uk-UA" dirty="0" smtClean="0"/>
              <a:t>Вільний доступ до сучасних актуальних джерел інформації;</a:t>
            </a:r>
          </a:p>
          <a:p>
            <a:r>
              <a:rPr lang="uk-UA" dirty="0" smtClean="0"/>
              <a:t>Спеціально розроблені посібники та навчально-методичні рекомендації.</a:t>
            </a:r>
          </a:p>
          <a:p>
            <a:r>
              <a:rPr lang="uk-UA" dirty="0" smtClean="0"/>
              <a:t>Підручники, статті, матеріали науково-практичних конференцій.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80730" y="1582271"/>
            <a:ext cx="4419600" cy="441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3922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smtClean="0">
                <a:solidFill>
                  <a:srgbClr val="006B8E"/>
                </a:solidFill>
              </a:rPr>
              <a:t>Зв’язок з іншими дисциплінами</a:t>
            </a:r>
            <a:endParaRPr lang="ru-RU" b="1" dirty="0">
              <a:solidFill>
                <a:srgbClr val="006B8E"/>
              </a:solidFill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uk-UA" dirty="0" err="1" smtClean="0"/>
              <a:t>Передреквізити</a:t>
            </a:r>
            <a:endParaRPr lang="ru-RU" dirty="0"/>
          </a:p>
        </p:txBody>
      </p:sp>
      <p:sp>
        <p:nvSpPr>
          <p:cNvPr id="6" name="Объект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>
              <a:buNone/>
            </a:pPr>
            <a:r>
              <a:rPr lang="uk-UA" dirty="0" smtClean="0"/>
              <a:t>Дисципліна базується на отриманих знаннях з «Біології з основами генетики» та «Клітинної біології»</a:t>
            </a:r>
            <a:endParaRPr lang="ru-RU" dirty="0"/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uk-UA" dirty="0" err="1" smtClean="0"/>
              <a:t>Постреквізити</a:t>
            </a:r>
            <a:endParaRPr lang="ru-RU" dirty="0"/>
          </a:p>
        </p:txBody>
      </p:sp>
      <p:sp>
        <p:nvSpPr>
          <p:cNvPr id="8" name="Объект 7"/>
          <p:cNvSpPr>
            <a:spLocks noGrp="1"/>
          </p:cNvSpPr>
          <p:nvPr>
            <p:ph sz="quarter" idx="4"/>
          </p:nvPr>
        </p:nvSpPr>
        <p:spPr/>
        <p:txBody>
          <a:bodyPr>
            <a:normAutofit fontScale="92500"/>
          </a:bodyPr>
          <a:lstStyle/>
          <a:p>
            <a:pPr marL="0" indent="0" algn="just">
              <a:buNone/>
            </a:pPr>
            <a:r>
              <a:rPr lang="uk-UA" dirty="0"/>
              <a:t>Даний курс забезпечує високий рівень </a:t>
            </a:r>
            <a:r>
              <a:rPr lang="uk-UA" dirty="0" err="1"/>
              <a:t>загальнобіологічної</a:t>
            </a:r>
            <a:r>
              <a:rPr lang="uk-UA" dirty="0"/>
              <a:t> підготовки та закладає фундамент для подальшого засвоєння ними знань із профільних теоретичних і клінічних </a:t>
            </a:r>
            <a:r>
              <a:rPr lang="uk-UA" dirty="0" err="1"/>
              <a:t>професійно</a:t>
            </a:r>
            <a:r>
              <a:rPr lang="uk-UA" dirty="0"/>
              <a:t>-практичних дисциплін (медичної хімії, фармацевтичної ботаніки, фармакогнозії, фізіології, мікробіології, </a:t>
            </a:r>
            <a:r>
              <a:rPr lang="uk-UA" dirty="0" err="1"/>
              <a:t>патфізіології</a:t>
            </a:r>
            <a:r>
              <a:rPr lang="uk-UA" dirty="0"/>
              <a:t> тощо). </a:t>
            </a:r>
            <a:endParaRPr lang="ru-RU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78552" y="67375"/>
            <a:ext cx="1353671" cy="13536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1245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smtClean="0">
                <a:solidFill>
                  <a:srgbClr val="006B8E"/>
                </a:solidFill>
              </a:rPr>
              <a:t>Тематика дисципліни</a:t>
            </a:r>
            <a:endParaRPr lang="ru-RU" b="1" dirty="0">
              <a:solidFill>
                <a:srgbClr val="006B8E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559860"/>
            <a:ext cx="8394511" cy="4975772"/>
          </a:xfrm>
        </p:spPr>
        <p:txBody>
          <a:bodyPr>
            <a:normAutofit fontScale="92500"/>
          </a:bodyPr>
          <a:lstStyle/>
          <a:p>
            <a:r>
              <a:rPr lang="uk-UA" dirty="0" smtClean="0"/>
              <a:t>Медична генетика. Поняття про спадкові хвороби людини.</a:t>
            </a:r>
          </a:p>
          <a:p>
            <a:r>
              <a:rPr lang="uk-UA" dirty="0" smtClean="0"/>
              <a:t>Еко- та фармакогенетика.</a:t>
            </a:r>
          </a:p>
          <a:p>
            <a:r>
              <a:rPr lang="uk-UA" dirty="0" smtClean="0"/>
              <a:t>Епігенетичні механізми контролю експресії фенотипу.</a:t>
            </a:r>
          </a:p>
          <a:p>
            <a:r>
              <a:rPr lang="uk-UA" dirty="0" smtClean="0"/>
              <a:t>Популяційна генетика. Сучасний генетичний моніторинг популяцій.</a:t>
            </a:r>
          </a:p>
          <a:p>
            <a:r>
              <a:rPr lang="uk-UA" dirty="0" smtClean="0"/>
              <a:t>Генетичний поліморфізм людства.</a:t>
            </a:r>
          </a:p>
          <a:p>
            <a:r>
              <a:rPr lang="uk-UA" dirty="0" smtClean="0"/>
              <a:t>Криміналістична генетика. ДНК-профілювання.</a:t>
            </a:r>
          </a:p>
          <a:p>
            <a:r>
              <a:rPr lang="uk-UA" dirty="0" smtClean="0"/>
              <a:t>Основи </a:t>
            </a:r>
            <a:r>
              <a:rPr lang="uk-UA" dirty="0" err="1" smtClean="0"/>
              <a:t>геноміки</a:t>
            </a:r>
            <a:r>
              <a:rPr lang="uk-UA" dirty="0"/>
              <a:t> </a:t>
            </a:r>
            <a:r>
              <a:rPr lang="uk-UA" dirty="0" smtClean="0"/>
              <a:t>та бази даних ДНК.</a:t>
            </a:r>
          </a:p>
          <a:p>
            <a:r>
              <a:rPr lang="uk-UA" dirty="0" err="1" smtClean="0"/>
              <a:t>Психогенетика</a:t>
            </a:r>
            <a:r>
              <a:rPr lang="uk-UA" dirty="0" smtClean="0"/>
              <a:t> та генетика інтелекту людини. Порушення </a:t>
            </a:r>
            <a:r>
              <a:rPr lang="uk-UA" dirty="0" err="1" smtClean="0"/>
              <a:t>психо</a:t>
            </a:r>
            <a:r>
              <a:rPr lang="uk-UA" dirty="0" smtClean="0"/>
              <a:t>-емоційного розвитку.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72160" y="2338643"/>
            <a:ext cx="2730905" cy="1539807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32712" y="162170"/>
            <a:ext cx="2770353" cy="1731471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72160" y="4323452"/>
            <a:ext cx="2789744" cy="22121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1793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8859" y="204022"/>
            <a:ext cx="10515600" cy="1325563"/>
          </a:xfrm>
        </p:spPr>
        <p:txBody>
          <a:bodyPr/>
          <a:lstStyle/>
          <a:p>
            <a:r>
              <a:rPr lang="uk-UA" b="1" dirty="0" smtClean="0">
                <a:solidFill>
                  <a:srgbClr val="006B8E"/>
                </a:solidFill>
              </a:rPr>
              <a:t>Викладач </a:t>
            </a:r>
            <a:r>
              <a:rPr lang="uk-UA" b="1" dirty="0" smtClean="0">
                <a:solidFill>
                  <a:srgbClr val="006B8E"/>
                </a:solidFill>
              </a:rPr>
              <a:t>курсу</a:t>
            </a:r>
            <a:endParaRPr lang="ru-RU" b="1" dirty="0">
              <a:solidFill>
                <a:srgbClr val="006B8E"/>
              </a:solidFill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sz="half" idx="2"/>
          </p:nvPr>
        </p:nvSpPr>
        <p:spPr>
          <a:xfrm>
            <a:off x="4789713" y="1825625"/>
            <a:ext cx="6564087" cy="4351338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10000"/>
              </a:lnSpc>
              <a:buNone/>
            </a:pPr>
            <a:endParaRPr lang="uk-UA" dirty="0" smtClean="0"/>
          </a:p>
          <a:p>
            <a:pPr marL="0" indent="0" algn="just">
              <a:lnSpc>
                <a:spcPct val="110000"/>
              </a:lnSpc>
              <a:buNone/>
            </a:pPr>
            <a:endParaRPr lang="uk-UA" dirty="0" smtClean="0"/>
          </a:p>
          <a:p>
            <a:pPr algn="just">
              <a:lnSpc>
                <a:spcPct val="110000"/>
              </a:lnSpc>
            </a:pPr>
            <a:r>
              <a:rPr lang="uk-UA" b="1" dirty="0" err="1" smtClean="0"/>
              <a:t>Родінкова</a:t>
            </a:r>
            <a:r>
              <a:rPr lang="uk-UA" b="1" dirty="0" smtClean="0"/>
              <a:t> </a:t>
            </a:r>
            <a:r>
              <a:rPr lang="uk-UA" b="1" dirty="0"/>
              <a:t>Вікторія Валеріївна</a:t>
            </a:r>
            <a:r>
              <a:rPr lang="uk-UA" dirty="0"/>
              <a:t>, доктор біологічних наук, </a:t>
            </a:r>
            <a:r>
              <a:rPr lang="uk-UA" dirty="0" smtClean="0"/>
              <a:t>професор </a:t>
            </a:r>
            <a:r>
              <a:rPr lang="uk-UA" dirty="0"/>
              <a:t>кафедри </a:t>
            </a:r>
            <a:r>
              <a:rPr lang="uk-UA" dirty="0" smtClean="0"/>
              <a:t>фармації</a:t>
            </a:r>
          </a:p>
          <a:p>
            <a:pPr algn="just">
              <a:lnSpc>
                <a:spcPct val="110000"/>
              </a:lnSpc>
            </a:pPr>
            <a:endParaRPr lang="uk-UA" dirty="0"/>
          </a:p>
          <a:p>
            <a:pPr algn="just">
              <a:lnSpc>
                <a:spcPct val="110000"/>
              </a:lnSpc>
            </a:pPr>
            <a:endParaRPr lang="uk-UA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93090" y="264914"/>
            <a:ext cx="1560711" cy="1560711"/>
          </a:xfrm>
          <a:prstGeom prst="rect">
            <a:avLst/>
          </a:prstGeom>
        </p:spPr>
      </p:pic>
      <p:pic>
        <p:nvPicPr>
          <p:cNvPr id="8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865" y="2061260"/>
            <a:ext cx="3788010" cy="37880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036764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48" r="15857"/>
          <a:stretch/>
        </p:blipFill>
        <p:spPr>
          <a:xfrm rot="5400000">
            <a:off x="2701943" y="-2676879"/>
            <a:ext cx="6806041" cy="1220993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918010" y="2722563"/>
            <a:ext cx="8296836" cy="2387600"/>
          </a:xfrm>
        </p:spPr>
        <p:txBody>
          <a:bodyPr/>
          <a:lstStyle/>
          <a:p>
            <a:r>
              <a:rPr lang="uk-UA" b="1" dirty="0" smtClean="0"/>
              <a:t>Дякуємо за увагу!</a:t>
            </a:r>
            <a:endParaRPr lang="ru-RU" b="1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918011" y="711562"/>
            <a:ext cx="8296835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200" dirty="0" smtClean="0"/>
              <a:t>М</a:t>
            </a:r>
            <a:r>
              <a:rPr lang="uk-UA" sz="2200" dirty="0" smtClean="0"/>
              <a:t>ІНІСТЕРСТВО ОХОРОНИ ЗДОРОВ'Я УКРАЇНИ</a:t>
            </a:r>
          </a:p>
          <a:p>
            <a:r>
              <a:rPr lang="uk-UA" sz="2200" dirty="0" smtClean="0"/>
              <a:t>Вінницький </a:t>
            </a:r>
            <a:r>
              <a:rPr lang="uk-UA" sz="2200" dirty="0"/>
              <a:t>національний медичний університет </a:t>
            </a:r>
            <a:r>
              <a:rPr lang="uk-UA" sz="2200" dirty="0" smtClean="0"/>
              <a:t>ім</a:t>
            </a:r>
            <a:r>
              <a:rPr lang="uk-UA" sz="2200" dirty="0"/>
              <a:t>. М.І. </a:t>
            </a:r>
            <a:r>
              <a:rPr lang="uk-UA" sz="2200" dirty="0" smtClean="0"/>
              <a:t>Пирогова</a:t>
            </a:r>
          </a:p>
          <a:p>
            <a:pPr algn="r"/>
            <a:endParaRPr lang="uk-UA" sz="2200" dirty="0" smtClean="0"/>
          </a:p>
          <a:p>
            <a:pPr algn="r"/>
            <a:r>
              <a:rPr lang="uk-UA" sz="2200" dirty="0" smtClean="0"/>
              <a:t>Кафедра фармації</a:t>
            </a:r>
            <a:endParaRPr lang="uk-UA" sz="22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9266" y="236327"/>
            <a:ext cx="1359480" cy="21019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6034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554</TotalTime>
  <Words>517</Words>
  <Application>Microsoft Office PowerPoint</Application>
  <PresentationFormat>Широкоэкранный</PresentationFormat>
  <Paragraphs>66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4" baseType="lpstr">
      <vt:lpstr>Arial</vt:lpstr>
      <vt:lpstr>Calibri</vt:lpstr>
      <vt:lpstr>Calibri Light</vt:lpstr>
      <vt:lpstr>Тема Office</vt:lpstr>
      <vt:lpstr>Прикладна генетика</vt:lpstr>
      <vt:lpstr>Актуальність курсу</vt:lpstr>
      <vt:lpstr>Мета та завдання дисципліни</vt:lpstr>
      <vt:lpstr>Результати навчання:</vt:lpstr>
      <vt:lpstr>Форми та методи навчання</vt:lpstr>
      <vt:lpstr>Матеріально-технічне забезпечення</vt:lpstr>
      <vt:lpstr>Зв’язок з іншими дисциплінами</vt:lpstr>
      <vt:lpstr>Тематика дисципліни</vt:lpstr>
      <vt:lpstr>Викладач курсу</vt:lpstr>
      <vt:lpstr>Дякуємо за увагу!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Админ</dc:creator>
  <cp:lastModifiedBy>Пользователь Windows</cp:lastModifiedBy>
  <cp:revision>23</cp:revision>
  <dcterms:created xsi:type="dcterms:W3CDTF">2020-12-13T17:58:11Z</dcterms:created>
  <dcterms:modified xsi:type="dcterms:W3CDTF">2025-01-09T17:12:15Z</dcterms:modified>
</cp:coreProperties>
</file>