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4" r:id="rId5"/>
    <p:sldId id="260" r:id="rId6"/>
    <p:sldId id="265" r:id="rId7"/>
    <p:sldId id="261" r:id="rId8"/>
    <p:sldId id="266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72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9/17/26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2.12.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Обладнання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стоматологічного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кабінету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2.12 «Обладнання для роботи стоматологічного кабінету»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800" dirty="0"/>
              <a:t>Анатомія людини, гістологія, біоорганічна та біологічна хімія, патологічна анатомія, фізіологія, патофізіологія.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1514" y="2650439"/>
            <a:ext cx="5896975" cy="28141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algn="just"/>
            <a:r>
              <a:rPr lang="uk-UA" sz="2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Курс практично орієнтований і дає можливість майбутнім стоматологам навчитися одразу працювати </a:t>
            </a:r>
            <a:r>
              <a:rPr lang="uk-UA" sz="22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ергономічно</a:t>
            </a:r>
            <a:r>
              <a:rPr lang="uk-UA" sz="2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правильно та впевнено користуватися оснащенням терапевтичного кабінету, що одночасно зберігає здоров'я лікаря і підвищує якість надання медичних послуг. </a:t>
            </a:r>
            <a:endParaRPr lang="en-UA" sz="2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1"/>
            <a:ext cx="6096000" cy="4801471"/>
          </a:xfrm>
        </p:spPr>
        <p:txBody>
          <a:bodyPr>
            <a:normAutofit lnSpcReduction="10000"/>
          </a:bodyPr>
          <a:lstStyle/>
          <a:p>
            <a:pPr marL="0" indent="0" algn="l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навички виконання стоматологічних маніпуляцій з використанням новітнього устаткування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ергономічно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вірно організовувати робочий простір лікаря-стоматолога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</a:t>
            </a:r>
            <a:r>
              <a:rPr lang="uk-U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 про</a:t>
            </a:r>
            <a:r>
              <a:rPr lang="uk-U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структуру та організацію стоматологічної клініки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/>
              <a:t>ознайомлює</a:t>
            </a:r>
            <a:r>
              <a:rPr lang="ru-RU" sz="2400" dirty="0"/>
              <a:t> з </a:t>
            </a:r>
            <a:r>
              <a:rPr lang="ru-RU" sz="2400" dirty="0" err="1"/>
              <a:t>сучасним</a:t>
            </a:r>
            <a:r>
              <a:rPr lang="ru-RU" sz="2400" dirty="0"/>
              <a:t> </a:t>
            </a:r>
            <a:r>
              <a:rPr lang="ru-RU" sz="2400" dirty="0" err="1"/>
              <a:t>стоматологічним</a:t>
            </a:r>
            <a:r>
              <a:rPr lang="ru-RU" sz="2400" dirty="0"/>
              <a:t> </a:t>
            </a:r>
            <a:r>
              <a:rPr lang="ru-RU" sz="2400" dirty="0" err="1"/>
              <a:t>обладнанням</a:t>
            </a:r>
            <a:r>
              <a:rPr lang="ru-RU" sz="2400" dirty="0"/>
              <a:t> і </a:t>
            </a:r>
            <a:r>
              <a:rPr lang="ru-RU" sz="2400" dirty="0" err="1"/>
              <a:t>основними</a:t>
            </a:r>
            <a:r>
              <a:rPr lang="ru-RU" sz="2400" dirty="0"/>
              <a:t> принципам </a:t>
            </a:r>
            <a:r>
              <a:rPr lang="ru-RU" sz="2400" dirty="0" err="1"/>
              <a:t>роботи</a:t>
            </a:r>
            <a:r>
              <a:rPr lang="ru-RU" sz="2400" dirty="0"/>
              <a:t> з ним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DEA44-1DA2-9A92-6822-13D77AA0B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6E6192-641B-F521-3E19-80C1638170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E0939B-8030-647F-AF4C-F71171D558F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A"/>
          </a:p>
        </p:txBody>
      </p:sp>
      <p:pic>
        <p:nvPicPr>
          <p:cNvPr id="5" name="Рисунок 3">
            <a:extLst>
              <a:ext uri="{FF2B5EF4-FFF2-40B4-BE49-F238E27FC236}">
                <a16:creationId xmlns:a16="http://schemas.microsoft.com/office/drawing/2014/main" id="{6926A203-5A70-327D-8F48-94D87147B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2" y="316"/>
            <a:ext cx="6252426" cy="68576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DCA8AE-6CFB-0A9A-434E-ABB3894C41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0"/>
            <a:ext cx="6414344" cy="685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675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69576"/>
            <a:ext cx="5943600" cy="5183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sz="2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організацію та обладнання стоматологічного кабінету;</a:t>
            </a:r>
          </a:p>
          <a:p>
            <a:pPr>
              <a:buSzPct val="144000"/>
            </a:pP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ергономічні принципи організації робочого місця лікаря-стоматолога;</a:t>
            </a:r>
            <a:endParaRPr lang="en-UA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</a:t>
            </a:r>
            <a:r>
              <a:rPr lang="uk-U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астосування технології «робота в чотири руки»;</a:t>
            </a:r>
            <a:r>
              <a:rPr lang="en-UA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оптичні системи в клініці терапевтичної стоматології;</a:t>
            </a:r>
            <a:r>
              <a:rPr lang="en-UA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144000"/>
            </a:pP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устаткування для препарування твердих тканин зуба;</a:t>
            </a:r>
          </a:p>
          <a:p>
            <a:pPr>
              <a:buSzPct val="144000"/>
            </a:pPr>
            <a:r>
              <a:rPr lang="uk-UA" sz="2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системи пломбування кореневих каналів.</a:t>
            </a:r>
            <a:endParaRPr lang="en-UA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04715-52CE-1DCC-3DFA-792B36E18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8689C-68CE-AED8-86FF-A659445AAB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92B88E-86F1-F019-9A29-C5BC564FB9F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A"/>
          </a:p>
        </p:txBody>
      </p:sp>
      <p:pic>
        <p:nvPicPr>
          <p:cNvPr id="5" name="Рисунок 9">
            <a:extLst>
              <a:ext uri="{FF2B5EF4-FFF2-40B4-BE49-F238E27FC236}">
                <a16:creationId xmlns:a16="http://schemas.microsoft.com/office/drawing/2014/main" id="{FDB8AB34-A559-7BDE-305A-2FDAA1F7FA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2259"/>
            <a:ext cx="7368322" cy="5551069"/>
          </a:xfrm>
          <a:prstGeom prst="rect">
            <a:avLst/>
          </a:prstGeom>
        </p:spPr>
      </p:pic>
      <p:pic>
        <p:nvPicPr>
          <p:cNvPr id="8" name="Рисунок 5">
            <a:extLst>
              <a:ext uri="{FF2B5EF4-FFF2-40B4-BE49-F238E27FC236}">
                <a16:creationId xmlns:a16="http://schemas.microsoft.com/office/drawing/2014/main" id="{ED4335A7-A60D-CC95-2F7E-2FB8CFF07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322" y="502258"/>
            <a:ext cx="4815840" cy="555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96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3086" y="770165"/>
            <a:ext cx="5823857" cy="5492611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</a:pP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організовувати </a:t>
            </a:r>
            <a:r>
              <a:rPr lang="uk-UA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ергономічно</a:t>
            </a: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робоче місце лікаря;</a:t>
            </a:r>
          </a:p>
          <a:p>
            <a:pPr lvl="0">
              <a:lnSpc>
                <a:spcPct val="120000"/>
              </a:lnSpc>
            </a:pP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проводити препарування зубів на фантомах;</a:t>
            </a:r>
            <a:endParaRPr lang="uk-UA" sz="2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>
              <a:lnSpc>
                <a:spcPct val="120000"/>
              </a:lnSpc>
            </a:pP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користуватись </a:t>
            </a:r>
            <a:r>
              <a:rPr lang="uk-UA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ендодонтичними</a:t>
            </a: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системами на фантомах;</a:t>
            </a:r>
          </a:p>
          <a:p>
            <a:pPr lvl="0">
              <a:lnSpc>
                <a:spcPct val="120000"/>
              </a:lnSpc>
            </a:pP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визначати довжину кореневого каналу методом </a:t>
            </a:r>
            <a:r>
              <a:rPr lang="uk-UA" sz="20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апексолакації</a:t>
            </a: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</a:t>
            </a:r>
          </a:p>
          <a:p>
            <a:pPr lvl="0">
              <a:lnSpc>
                <a:spcPct val="120000"/>
              </a:lnSpc>
            </a:pP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користуватися системами для пломбування кореневих каналів на фантомах;</a:t>
            </a:r>
          </a:p>
          <a:p>
            <a:pPr lvl="0">
              <a:lnSpc>
                <a:spcPct val="120000"/>
              </a:lnSpc>
            </a:pPr>
            <a:r>
              <a:rPr lang="uk-U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застосовувати системи та устаткування для реставраційного відновлення коронкової частини зуба на фантомі.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BC6AB-3AD8-D83F-C93A-EA2641DE1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A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EB71401-8DFA-273F-7A1D-9B8951D146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73906" y="0"/>
            <a:ext cx="5818094" cy="6857999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E14656-AAD4-A09C-8A57-B7B071078A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A"/>
          </a:p>
        </p:txBody>
      </p:sp>
      <p:pic>
        <p:nvPicPr>
          <p:cNvPr id="5" name="Рисунок 7">
            <a:extLst>
              <a:ext uri="{FF2B5EF4-FFF2-40B4-BE49-F238E27FC236}">
                <a16:creationId xmlns:a16="http://schemas.microsoft.com/office/drawing/2014/main" id="{BC9900CB-BABA-A0D1-360C-ACC283E53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739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06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329489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310" y="4347382"/>
            <a:ext cx="5076250" cy="214831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Повшенюк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Анастасія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82153" y="1877893"/>
            <a:ext cx="52351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 В. Стуса, 2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терапевтичної стоматології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terstom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82B738-873E-495F-012F-A9860A68A1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647" y="1877893"/>
            <a:ext cx="1993611" cy="225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2010</TotalTime>
  <Words>342</Words>
  <Application>Microsoft Macintosh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Corbel</vt:lpstr>
      <vt:lpstr>Gill Sans MT</vt:lpstr>
      <vt:lpstr>Parcel</vt:lpstr>
      <vt:lpstr>ВК 2.12. Обладнання для роботи стоматологічного кабінету</vt:lpstr>
      <vt:lpstr>Паспорт ОСВІТНЬОГО КОМПОНЕнТА   ВК 2.12 «Обладнання для роботи стоматологічного кабінету» </vt:lpstr>
      <vt:lpstr>Чому варто обрати цей курс</vt:lpstr>
      <vt:lpstr>PowerPoint Presentation</vt:lpstr>
      <vt:lpstr>Що ви будете вивчати</vt:lpstr>
      <vt:lpstr>PowerPoint Presentation</vt:lpstr>
      <vt:lpstr>Що ви зможете  за умови опанування курсу</vt:lpstr>
      <vt:lpstr>PowerPoint Presentation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Andrii Povshenyk</cp:lastModifiedBy>
  <cp:revision>14</cp:revision>
  <dcterms:created xsi:type="dcterms:W3CDTF">2026-04-08T10:22:59Z</dcterms:created>
  <dcterms:modified xsi:type="dcterms:W3CDTF">2026-09-17T11:00:58Z</dcterms:modified>
</cp:coreProperties>
</file>