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64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77" d="100"/>
          <a:sy n="77" d="100"/>
        </p:scale>
        <p:origin x="-336" y="-4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pPr/>
              <a:t>9/17/2026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pPr/>
              <a:t>9/17/2026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pPr/>
              <a:t>9/17/2026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pPr/>
              <a:t>9/17/2026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pPr/>
              <a:t>9/17/2026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pPr/>
              <a:t>9/17/2026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pPr/>
              <a:t>9/17/2026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pPr/>
              <a:t>9/17/2026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pPr/>
              <a:t>9/17/2026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pPr/>
              <a:t>9/17/2026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pPr/>
              <a:t>9/17/2026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pPr/>
              <a:t>9/17/2026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3045125" y="244611"/>
            <a:ext cx="710746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__</a:t>
            </a:r>
            <a:r>
              <a:rPr lang="ru-RU" sz="2400" u="sng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ТЕРАПЕВТИЧНОЇ_СТОМАТОЛОГІЇ</a:t>
            </a:r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_____</a:t>
            </a: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2126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221 «Стоматологія»</a:t>
            </a:r>
            <a:endParaRPr lang="ru-RU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22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ОХОРОНА ЗДОРОВ’Я 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«СТОМАТОЛОГІЯ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  <a:p>
            <a:pPr algn="ctr">
              <a:lnSpc>
                <a:spcPct val="150000"/>
              </a:lnSpc>
            </a:pPr>
            <a:endParaRPr lang="uk-UA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chemeClr val="tx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</a:t>
            </a:r>
            <a:r>
              <a:rPr lang="ru-RU" b="1" dirty="0" smtClean="0">
                <a:solidFill>
                  <a:schemeClr val="tx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№4.7 </a:t>
            </a:r>
            <a:r>
              <a:rPr lang="ru-RU" b="1" dirty="0" err="1" smtClean="0">
                <a:solidFill>
                  <a:schemeClr val="tx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клінічна</a:t>
            </a:r>
            <a:r>
              <a:rPr lang="ru-RU" b="1" dirty="0" smtClean="0">
                <a:solidFill>
                  <a:schemeClr val="tx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b="1" dirty="0" err="1" smtClean="0">
                <a:solidFill>
                  <a:schemeClr val="tx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ендодонтія</a:t>
            </a:r>
            <a:r>
              <a:rPr lang="ru-RU" b="1" dirty="0" smtClean="0">
                <a:solidFill>
                  <a:schemeClr val="tx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uk-UA" b="1" dirty="0">
              <a:solidFill>
                <a:schemeClr val="tx2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170" name="AutoShape 2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172" name="AutoShape 4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174" name="AutoShape 6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9" name="image1.png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595569" y="310850"/>
            <a:ext cx="1760453" cy="1863939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847286"/>
          </a:xfrm>
        </p:spPr>
        <p:txBody>
          <a:bodyPr>
            <a:normAutofit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ОСВІТНЬОГО </a:t>
            </a:r>
            <a:r>
              <a:rPr lang="uk-UA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№4.7 «Клінічна </a:t>
            </a:r>
            <a:r>
              <a:rPr lang="uk-UA" sz="32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ендодонтія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 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9825" y="2468767"/>
            <a:ext cx="9328031" cy="3750878"/>
          </a:xfrm>
        </p:spPr>
        <p:txBody>
          <a:bodyPr>
            <a:no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221 «Стоматологія»</a:t>
            </a: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4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8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uk-UA" sz="280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3,0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залік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українська</a:t>
            </a:r>
            <a:endParaRPr lang="uk-UA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sz="2800" i="1" dirty="0"/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55849" y="989405"/>
            <a:ext cx="7729728" cy="1188720"/>
          </a:xfrm>
        </p:spPr>
        <p:txBody>
          <a:bodyPr/>
          <a:lstStyle/>
          <a:p>
            <a:r>
              <a:rPr lang="uk-UA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</a:t>
            </a:r>
            <a:r>
              <a:rPr lang="uk-UA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</a:t>
            </a:r>
            <a:r>
              <a:rPr lang="uk-UA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uk-UA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26800" y="2607276"/>
            <a:ext cx="8408031" cy="3830594"/>
          </a:xfrm>
        </p:spPr>
        <p:txBody>
          <a:bodyPr>
            <a:normAutofit fontScale="92500" lnSpcReduction="10000"/>
          </a:bodyPr>
          <a:lstStyle/>
          <a:p>
            <a:r>
              <a:rPr lang="ru-RU" sz="2200" dirty="0" err="1" smtClean="0"/>
              <a:t>Анатомія</a:t>
            </a:r>
            <a:r>
              <a:rPr lang="ru-RU" sz="2200" dirty="0" smtClean="0"/>
              <a:t> </a:t>
            </a:r>
            <a:r>
              <a:rPr lang="ru-RU" sz="2200" dirty="0" err="1"/>
              <a:t>людини</a:t>
            </a:r>
            <a:r>
              <a:rPr lang="ru-RU" sz="2200" dirty="0"/>
              <a:t> (</a:t>
            </a:r>
            <a:r>
              <a:rPr lang="ru-RU" sz="2200" dirty="0" err="1"/>
              <a:t>клінічні</a:t>
            </a:r>
            <a:r>
              <a:rPr lang="ru-RU" sz="2200" dirty="0"/>
              <a:t> </a:t>
            </a:r>
            <a:r>
              <a:rPr lang="ru-RU" sz="2200" dirty="0" err="1"/>
              <a:t>особливості</a:t>
            </a:r>
            <a:r>
              <a:rPr lang="ru-RU" sz="2200" dirty="0"/>
              <a:t> </a:t>
            </a:r>
            <a:r>
              <a:rPr lang="ru-RU" sz="2200" dirty="0" err="1"/>
              <a:t>будови</a:t>
            </a:r>
            <a:r>
              <a:rPr lang="ru-RU" sz="2200" dirty="0"/>
              <a:t> </a:t>
            </a:r>
            <a:r>
              <a:rPr lang="ru-RU" sz="2200" dirty="0" err="1"/>
              <a:t>порожнини</a:t>
            </a:r>
            <a:r>
              <a:rPr lang="ru-RU" sz="2200" dirty="0"/>
              <a:t> рота) </a:t>
            </a:r>
          </a:p>
          <a:p>
            <a:r>
              <a:rPr lang="ru-RU" sz="2200" dirty="0" err="1" smtClean="0"/>
              <a:t>Гістологія</a:t>
            </a:r>
            <a:r>
              <a:rPr lang="ru-RU" sz="2200" dirty="0" smtClean="0"/>
              <a:t> </a:t>
            </a:r>
            <a:r>
              <a:rPr lang="ru-RU" sz="2200" dirty="0"/>
              <a:t>(</a:t>
            </a:r>
            <a:r>
              <a:rPr lang="ru-RU" sz="2200" dirty="0" err="1"/>
              <a:t>ембріогенез</a:t>
            </a:r>
            <a:r>
              <a:rPr lang="ru-RU" sz="2200" dirty="0"/>
              <a:t> та </a:t>
            </a:r>
            <a:r>
              <a:rPr lang="ru-RU" sz="2200" dirty="0" err="1"/>
              <a:t>гістологічні</a:t>
            </a:r>
            <a:r>
              <a:rPr lang="ru-RU" sz="2200" dirty="0"/>
              <a:t> </a:t>
            </a:r>
            <a:r>
              <a:rPr lang="ru-RU" sz="2200" dirty="0" err="1"/>
              <a:t>особливості</a:t>
            </a:r>
            <a:r>
              <a:rPr lang="ru-RU" sz="2200" dirty="0"/>
              <a:t> </a:t>
            </a:r>
            <a:r>
              <a:rPr lang="ru-RU" sz="2200" dirty="0" err="1"/>
              <a:t>будови</a:t>
            </a:r>
            <a:r>
              <a:rPr lang="ru-RU" sz="2200" dirty="0"/>
              <a:t> </a:t>
            </a:r>
            <a:r>
              <a:rPr lang="ru-RU" sz="2200" dirty="0" err="1"/>
              <a:t>органів</a:t>
            </a:r>
            <a:r>
              <a:rPr lang="ru-RU" sz="2200" dirty="0"/>
              <a:t> </a:t>
            </a:r>
            <a:r>
              <a:rPr lang="ru-RU" sz="2200" dirty="0" err="1"/>
              <a:t>ротової</a:t>
            </a:r>
            <a:r>
              <a:rPr lang="ru-RU" sz="2200" dirty="0"/>
              <a:t> </a:t>
            </a:r>
            <a:r>
              <a:rPr lang="ru-RU" sz="2200" dirty="0" err="1"/>
              <a:t>порожнини</a:t>
            </a:r>
            <a:r>
              <a:rPr lang="ru-RU" sz="2200" dirty="0"/>
              <a:t>)</a:t>
            </a:r>
          </a:p>
          <a:p>
            <a:r>
              <a:rPr lang="ru-RU" sz="2200" dirty="0" err="1" smtClean="0"/>
              <a:t>Біоорганічна</a:t>
            </a:r>
            <a:r>
              <a:rPr lang="ru-RU" sz="2200" dirty="0" smtClean="0"/>
              <a:t> </a:t>
            </a:r>
            <a:r>
              <a:rPr lang="ru-RU" sz="2200" dirty="0"/>
              <a:t>та </a:t>
            </a:r>
            <a:r>
              <a:rPr lang="ru-RU" sz="2200" dirty="0" err="1"/>
              <a:t>біологічна</a:t>
            </a:r>
            <a:r>
              <a:rPr lang="ru-RU" sz="2200" dirty="0"/>
              <a:t> </a:t>
            </a:r>
            <a:r>
              <a:rPr lang="ru-RU" sz="2200" dirty="0" err="1"/>
              <a:t>хімія</a:t>
            </a:r>
            <a:r>
              <a:rPr lang="ru-RU" sz="2200" dirty="0"/>
              <a:t> (</a:t>
            </a:r>
            <a:r>
              <a:rPr lang="ru-RU" sz="2200" dirty="0" err="1"/>
              <a:t>біохімічні</a:t>
            </a:r>
            <a:r>
              <a:rPr lang="ru-RU" sz="2200" dirty="0"/>
              <a:t> та </a:t>
            </a:r>
            <a:r>
              <a:rPr lang="ru-RU" sz="2200" dirty="0" err="1"/>
              <a:t>біофізичні</a:t>
            </a:r>
            <a:r>
              <a:rPr lang="ru-RU" sz="2200" dirty="0"/>
              <a:t> </a:t>
            </a:r>
            <a:r>
              <a:rPr lang="ru-RU" sz="2200" dirty="0" err="1"/>
              <a:t>процеси</a:t>
            </a:r>
            <a:r>
              <a:rPr lang="ru-RU" sz="2200" dirty="0"/>
              <a:t> в </a:t>
            </a:r>
            <a:r>
              <a:rPr lang="ru-RU" sz="2200" dirty="0" err="1"/>
              <a:t>твердих</a:t>
            </a:r>
            <a:r>
              <a:rPr lang="ru-RU" sz="2200" dirty="0"/>
              <a:t> та </a:t>
            </a:r>
            <a:r>
              <a:rPr lang="ru-RU" sz="2200" dirty="0" err="1"/>
              <a:t>м’яких</a:t>
            </a:r>
            <a:r>
              <a:rPr lang="ru-RU" sz="2200" dirty="0"/>
              <a:t> тканинах </a:t>
            </a:r>
            <a:r>
              <a:rPr lang="ru-RU" sz="2200" dirty="0" err="1"/>
              <a:t>органів</a:t>
            </a:r>
            <a:r>
              <a:rPr lang="ru-RU" sz="2200" dirty="0"/>
              <a:t> </a:t>
            </a:r>
            <a:r>
              <a:rPr lang="ru-RU" sz="2200" dirty="0" err="1"/>
              <a:t>ротової</a:t>
            </a:r>
            <a:r>
              <a:rPr lang="ru-RU" sz="2200" dirty="0"/>
              <a:t> </a:t>
            </a:r>
            <a:r>
              <a:rPr lang="ru-RU" sz="2200" dirty="0" err="1"/>
              <a:t>порожнини</a:t>
            </a:r>
            <a:r>
              <a:rPr lang="ru-RU" sz="2200" dirty="0"/>
              <a:t>) </a:t>
            </a:r>
          </a:p>
          <a:p>
            <a:r>
              <a:rPr lang="ru-RU" sz="2200" dirty="0" err="1" smtClean="0"/>
              <a:t>Патологічна</a:t>
            </a:r>
            <a:r>
              <a:rPr lang="ru-RU" sz="2200" dirty="0" smtClean="0"/>
              <a:t> </a:t>
            </a:r>
            <a:r>
              <a:rPr lang="ru-RU" sz="2200" dirty="0" err="1"/>
              <a:t>анатомія</a:t>
            </a:r>
            <a:r>
              <a:rPr lang="ru-RU" sz="2200" dirty="0"/>
              <a:t> (</a:t>
            </a:r>
            <a:r>
              <a:rPr lang="ru-RU" sz="2200" dirty="0" err="1"/>
              <a:t>патоморфологічні</a:t>
            </a:r>
            <a:r>
              <a:rPr lang="ru-RU" sz="2200" dirty="0"/>
              <a:t> </a:t>
            </a:r>
            <a:r>
              <a:rPr lang="ru-RU" sz="2200" dirty="0" err="1"/>
              <a:t>ознаки</a:t>
            </a:r>
            <a:r>
              <a:rPr lang="ru-RU" sz="2200" dirty="0"/>
              <a:t> </a:t>
            </a:r>
            <a:r>
              <a:rPr lang="ru-RU" sz="2200" dirty="0" err="1"/>
              <a:t>захворювань</a:t>
            </a:r>
            <a:r>
              <a:rPr lang="ru-RU" sz="2200" dirty="0"/>
              <a:t> </a:t>
            </a:r>
            <a:r>
              <a:rPr lang="ru-RU" sz="2200" dirty="0" err="1"/>
              <a:t>органів</a:t>
            </a:r>
            <a:r>
              <a:rPr lang="ru-RU" sz="2200" dirty="0"/>
              <a:t> </a:t>
            </a:r>
            <a:r>
              <a:rPr lang="ru-RU" sz="2200" dirty="0" err="1"/>
              <a:t>ротової</a:t>
            </a:r>
            <a:r>
              <a:rPr lang="ru-RU" sz="2200" dirty="0"/>
              <a:t> </a:t>
            </a:r>
            <a:r>
              <a:rPr lang="ru-RU" sz="2200" dirty="0" err="1"/>
              <a:t>порожнини</a:t>
            </a:r>
            <a:r>
              <a:rPr lang="ru-RU" sz="2200" dirty="0"/>
              <a:t>) </a:t>
            </a:r>
          </a:p>
          <a:p>
            <a:r>
              <a:rPr lang="ru-RU" sz="2200" dirty="0" err="1" smtClean="0"/>
              <a:t>Фізіологія</a:t>
            </a:r>
            <a:r>
              <a:rPr lang="ru-RU" sz="2200" dirty="0" smtClean="0"/>
              <a:t> </a:t>
            </a:r>
            <a:r>
              <a:rPr lang="ru-RU" sz="2200" dirty="0"/>
              <a:t>(</a:t>
            </a:r>
            <a:r>
              <a:rPr lang="ru-RU" sz="2200" dirty="0" err="1"/>
              <a:t>фізіологічні</a:t>
            </a:r>
            <a:r>
              <a:rPr lang="ru-RU" sz="2200" dirty="0"/>
              <a:t> </a:t>
            </a:r>
            <a:r>
              <a:rPr lang="ru-RU" sz="2200" dirty="0" err="1"/>
              <a:t>процеси</a:t>
            </a:r>
            <a:r>
              <a:rPr lang="ru-RU" sz="2200" dirty="0"/>
              <a:t>, </a:t>
            </a:r>
            <a:r>
              <a:rPr lang="ru-RU" sz="2200" dirty="0" err="1"/>
              <a:t>що</a:t>
            </a:r>
            <a:r>
              <a:rPr lang="ru-RU" sz="2200" dirty="0"/>
              <a:t> </a:t>
            </a:r>
            <a:r>
              <a:rPr lang="ru-RU" sz="2200" dirty="0" err="1"/>
              <a:t>відбуваються</a:t>
            </a:r>
            <a:r>
              <a:rPr lang="ru-RU" sz="2200" dirty="0"/>
              <a:t> в органах </a:t>
            </a:r>
            <a:r>
              <a:rPr lang="ru-RU" sz="2200" dirty="0" err="1"/>
              <a:t>ротової</a:t>
            </a:r>
            <a:r>
              <a:rPr lang="ru-RU" sz="2200" dirty="0"/>
              <a:t> </a:t>
            </a:r>
            <a:r>
              <a:rPr lang="ru-RU" sz="2200" dirty="0" err="1"/>
              <a:t>порожнини</a:t>
            </a:r>
            <a:r>
              <a:rPr lang="ru-RU" sz="2200" dirty="0"/>
              <a:t>) </a:t>
            </a:r>
          </a:p>
          <a:p>
            <a:r>
              <a:rPr lang="ru-RU" sz="2200" dirty="0" err="1" smtClean="0"/>
              <a:t>Патофізіологія</a:t>
            </a:r>
            <a:r>
              <a:rPr lang="ru-RU" sz="2200" dirty="0" smtClean="0"/>
              <a:t> </a:t>
            </a:r>
            <a:r>
              <a:rPr lang="ru-RU" sz="2200" dirty="0"/>
              <a:t>(</a:t>
            </a:r>
            <a:r>
              <a:rPr lang="ru-RU" sz="2200" dirty="0" err="1"/>
              <a:t>патологічні</a:t>
            </a:r>
            <a:r>
              <a:rPr lang="ru-RU" sz="2200" dirty="0"/>
              <a:t> </a:t>
            </a:r>
            <a:r>
              <a:rPr lang="ru-RU" sz="2200" dirty="0" err="1"/>
              <a:t>процеси</a:t>
            </a:r>
            <a:r>
              <a:rPr lang="ru-RU" sz="2200" dirty="0"/>
              <a:t>, </a:t>
            </a:r>
            <a:r>
              <a:rPr lang="ru-RU" sz="2200" dirty="0" err="1"/>
              <a:t>що</a:t>
            </a:r>
            <a:r>
              <a:rPr lang="ru-RU" sz="2200" dirty="0"/>
              <a:t> </a:t>
            </a:r>
            <a:r>
              <a:rPr lang="ru-RU" sz="2200" dirty="0" err="1"/>
              <a:t>відбуваються</a:t>
            </a:r>
            <a:r>
              <a:rPr lang="ru-RU" sz="2200" dirty="0"/>
              <a:t> в органах </a:t>
            </a:r>
            <a:r>
              <a:rPr lang="ru-RU" sz="2200" dirty="0" err="1"/>
              <a:t>ротової</a:t>
            </a:r>
            <a:r>
              <a:rPr lang="ru-RU" sz="2200" dirty="0"/>
              <a:t> </a:t>
            </a:r>
            <a:r>
              <a:rPr lang="ru-RU" sz="2200" dirty="0" err="1"/>
              <a:t>порожнини</a:t>
            </a:r>
            <a:r>
              <a:rPr lang="ru-RU" sz="2200" dirty="0"/>
              <a:t>)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311854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64" y="2650438"/>
            <a:ext cx="5355825" cy="297188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r>
              <a:rPr lang="uk-UA" sz="2000" dirty="0" smtClean="0">
                <a:latin typeface="Palatino Linotype" panose="02040502050505030304" pitchFamily="18" charset="0"/>
              </a:rPr>
              <a:t>Знання </a:t>
            </a:r>
            <a:r>
              <a:rPr lang="uk-UA" sz="2000" dirty="0">
                <a:latin typeface="Palatino Linotype" panose="02040502050505030304" pitchFamily="18" charset="0"/>
              </a:rPr>
              <a:t>, отримані в результаті вивчення даного курсу, дозволять  </a:t>
            </a:r>
            <a:r>
              <a:rPr lang="uk-UA" sz="2000" dirty="0" smtClean="0">
                <a:latin typeface="Palatino Linotype" panose="02040502050505030304" pitchFamily="18" charset="0"/>
              </a:rPr>
              <a:t>покращити </a:t>
            </a:r>
            <a:r>
              <a:rPr lang="uk-UA" sz="2000" dirty="0">
                <a:latin typeface="Palatino Linotype" panose="02040502050505030304" pitchFamily="18" charset="0"/>
              </a:rPr>
              <a:t>ефективність лікування та мінімізувати ризики виникнення ускладнень </a:t>
            </a:r>
            <a:r>
              <a:rPr lang="uk-UA" sz="2000" dirty="0" smtClean="0">
                <a:latin typeface="Palatino Linotype" panose="02040502050505030304" pitchFamily="18" charset="0"/>
              </a:rPr>
              <a:t>при </a:t>
            </a:r>
            <a:r>
              <a:rPr lang="uk-UA" sz="2000" dirty="0">
                <a:latin typeface="Palatino Linotype" panose="02040502050505030304" pitchFamily="18" charset="0"/>
              </a:rPr>
              <a:t>лікуванні захворювань </a:t>
            </a:r>
            <a:r>
              <a:rPr lang="uk-UA" sz="2000" dirty="0" err="1">
                <a:latin typeface="Palatino Linotype" panose="02040502050505030304" pitchFamily="18" charset="0"/>
              </a:rPr>
              <a:t>ендодонту</a:t>
            </a:r>
            <a:r>
              <a:rPr lang="uk-UA" sz="2000" dirty="0">
                <a:latin typeface="Palatino Linotype" panose="02040502050505030304" pitchFamily="18" charset="0"/>
              </a:rPr>
              <a:t> </a:t>
            </a:r>
            <a:r>
              <a:rPr lang="uk-UA" sz="2000" dirty="0" smtClean="0">
                <a:latin typeface="Palatino Linotype" panose="02040502050505030304" pitchFamily="18" charset="0"/>
              </a:rPr>
              <a:t>, завдяки </a:t>
            </a:r>
            <a:r>
              <a:rPr lang="uk-UA" sz="2000" dirty="0">
                <a:latin typeface="Palatino Linotype" panose="02040502050505030304" pitchFamily="18" charset="0"/>
              </a:rPr>
              <a:t>застосуванню сучасних підходів та технологій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642341" y="804671"/>
            <a:ext cx="4856671" cy="570733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uk-UA" dirty="0"/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Формує теоретичні знання  про сучасні підходи в лікуванні захворювань пульпи та </a:t>
            </a:r>
            <a:r>
              <a:rPr lang="uk-UA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періодонту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Дозволяє  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освоїти практичні 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навички </a:t>
            </a:r>
            <a:r>
              <a:rPr lang="uk-UA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інструменталізації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 медикаментозної обробки та пломбування кореневої 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системи.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озвиває клінічне мислення та здатність диференційно підходити до вибору сучасних методів лікування захворювань </a:t>
            </a:r>
            <a:r>
              <a:rPr lang="uk-UA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ендодонту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з метою отримання найбільш ефективних результатів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61185" y="869576"/>
            <a:ext cx="5279366" cy="518375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uk-UA" sz="1800" i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/>
              <a:t>С</a:t>
            </a:r>
            <a:r>
              <a:rPr lang="uk-UA" sz="2400" dirty="0" smtClean="0"/>
              <a:t>учасні </a:t>
            </a:r>
            <a:r>
              <a:rPr lang="uk-UA" sz="2400" dirty="0"/>
              <a:t>методи діагностики захворювань </a:t>
            </a:r>
            <a:r>
              <a:rPr lang="uk-UA" sz="2400" dirty="0" err="1"/>
              <a:t>ендодонту</a:t>
            </a:r>
            <a:r>
              <a:rPr lang="uk-UA" sz="2400" dirty="0"/>
              <a:t> </a:t>
            </a:r>
            <a:r>
              <a:rPr lang="uk-UA" sz="2400" dirty="0" smtClean="0"/>
              <a:t>.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 smtClean="0"/>
              <a:t>Новітні підходи та технології </a:t>
            </a:r>
            <a:r>
              <a:rPr lang="uk-UA" sz="2400" dirty="0"/>
              <a:t>знеболення при лікуванні пульпіту і </a:t>
            </a:r>
            <a:r>
              <a:rPr lang="uk-UA" sz="2400" dirty="0" err="1" smtClean="0"/>
              <a:t>періодонтиту</a:t>
            </a:r>
            <a:r>
              <a:rPr lang="uk-UA" sz="2400" dirty="0" smtClean="0"/>
              <a:t> .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Сучасні системи та методи </a:t>
            </a:r>
            <a:r>
              <a:rPr lang="uk-UA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інструменталізації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медикаментозної обробки та пломбування кореневої системи.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 smtClean="0"/>
              <a:t>Методики </a:t>
            </a:r>
            <a:r>
              <a:rPr lang="uk-UA" sz="2400" dirty="0"/>
              <a:t>проведення повторного </a:t>
            </a:r>
            <a:r>
              <a:rPr lang="uk-UA" sz="2400" dirty="0" err="1" smtClean="0"/>
              <a:t>ендодонтичного</a:t>
            </a:r>
            <a:r>
              <a:rPr lang="uk-UA" sz="2400" dirty="0" smtClean="0"/>
              <a:t> лікування </a:t>
            </a:r>
            <a:r>
              <a:rPr lang="uk-UA" sz="2400" dirty="0"/>
              <a:t>та </a:t>
            </a:r>
            <a:r>
              <a:rPr lang="uk-UA" sz="2400" dirty="0" err="1" smtClean="0"/>
              <a:t>внутрішньокоронкового</a:t>
            </a:r>
            <a:r>
              <a:rPr lang="uk-UA" sz="2400" dirty="0" smtClean="0"/>
              <a:t> відбілювання </a:t>
            </a:r>
            <a:r>
              <a:rPr lang="uk-UA" sz="2400" dirty="0"/>
              <a:t>зубів</a:t>
            </a:r>
            <a:endParaRPr lang="ru-RU" sz="2400" dirty="0"/>
          </a:p>
          <a:p>
            <a:pPr marL="0" indent="0">
              <a:buNone/>
            </a:pP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53333" y="770165"/>
            <a:ext cx="4815840" cy="5492611"/>
          </a:xfrm>
        </p:spPr>
        <p:txBody>
          <a:bodyPr>
            <a:normAutofit fontScale="70000" lnSpcReduction="20000"/>
          </a:bodyPr>
          <a:lstStyle/>
          <a:p>
            <a:pPr lvl="0"/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</a:t>
            </a:r>
            <a:r>
              <a:rPr lang="uk-UA" sz="3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налізувати та інтерпретувати результати клінічних та радіологічних методів діагностики.</a:t>
            </a:r>
            <a:endParaRPr lang="uk-UA" sz="36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r>
              <a:rPr lang="uk-UA" sz="3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Визначати найбільш оптимальні підходи до лікування та оцінювати його результати.</a:t>
            </a:r>
            <a:endParaRPr lang="uk-UA" sz="36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r>
              <a:rPr lang="uk-UA" sz="3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Застосовувати сучасні методи інструментальної та медикаментозної обробки, а також новітні підходи до пломбування кореневої системи та повторного </a:t>
            </a:r>
            <a:r>
              <a:rPr lang="uk-UA" sz="36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ендолікування</a:t>
            </a:r>
            <a:r>
              <a:rPr lang="uk-UA" sz="3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uk-UA" sz="36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lvl="0" indent="0">
              <a:buNone/>
            </a:pPr>
            <a:r>
              <a:rPr lang="uk-UA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  </a:t>
            </a:r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/ Семінарські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робота</a:t>
            </a:r>
            <a:endParaRPr lang="uk-UA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474" y="2286000"/>
            <a:ext cx="3607682" cy="2570205"/>
          </a:xfrm>
        </p:spPr>
        <p:txBody>
          <a:bodyPr>
            <a:normAutofit/>
          </a:bodyPr>
          <a:lstStyle/>
          <a:p>
            <a:r>
              <a:rPr lang="ru-RU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 </a:t>
            </a:r>
          </a:p>
          <a:p>
            <a:pPr marL="0" indent="0">
              <a:buNone/>
            </a:pPr>
            <a:r>
              <a:rPr lang="ru-RU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Лариса КУРДИШ</a:t>
            </a:r>
          </a:p>
          <a:p>
            <a:r>
              <a:rPr lang="ru-RU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</a:t>
            </a:r>
          </a:p>
          <a:p>
            <a:pPr marL="0" indent="0">
              <a:buNone/>
            </a:pPr>
            <a:r>
              <a:rPr lang="ru-RU" sz="2400" dirty="0" err="1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Ліна</a:t>
            </a:r>
            <a:r>
              <a:rPr lang="ru-RU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КОВАЛЬЧУК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</a:t>
            </a:r>
            <a:r>
              <a:rPr lang="ru-RU" sz="2400" dirty="0" err="1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інформація</a:t>
            </a:r>
            <a:r>
              <a:rPr lang="ru-RU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</a:t>
            </a:r>
          </a:p>
          <a:p>
            <a:r>
              <a:rPr lang="ru-RU" sz="2400" dirty="0" err="1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</a:t>
            </a:r>
            <a:r>
              <a:rPr lang="ru-RU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вул</a:t>
            </a:r>
            <a:r>
              <a:rPr lang="ru-RU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ru-RU" sz="2400" dirty="0" err="1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В.Стуса</a:t>
            </a:r>
            <a:r>
              <a:rPr lang="ru-RU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2</a:t>
            </a:r>
          </a:p>
          <a:p>
            <a:r>
              <a:rPr lang="ru-RU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</a:t>
            </a:r>
            <a:r>
              <a:rPr lang="ru-RU" sz="2400" dirty="0" err="1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терапевтичної</a:t>
            </a:r>
            <a:r>
              <a:rPr lang="ru-RU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стоматології</a:t>
            </a:r>
            <a:endParaRPr lang="ru-RU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ru-RU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terstom.@vnmu.edu.ua</a:t>
            </a:r>
          </a:p>
        </p:txBody>
      </p:sp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427</TotalTime>
  <Words>378</Words>
  <Application>Microsoft Office PowerPoint</Application>
  <PresentationFormat>Произвольный</PresentationFormat>
  <Paragraphs>56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Parcel</vt:lpstr>
      <vt:lpstr>ВК №4.7 клінічна ендодонтія </vt:lpstr>
      <vt:lpstr>Паспорт ОСВІТНЬОГО КОМПОНЕнТА   ВК №4.7 «Клінічна ендодонтія» </vt:lpstr>
      <vt:lpstr>Пререквізити: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Home</cp:lastModifiedBy>
  <cp:revision>29</cp:revision>
  <dcterms:created xsi:type="dcterms:W3CDTF">2026-04-08T10:22:59Z</dcterms:created>
  <dcterms:modified xsi:type="dcterms:W3CDTF">2026-09-17T16:25:18Z</dcterms:modified>
</cp:coreProperties>
</file>