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7" r:id="rId5"/>
    <p:sldId id="263" r:id="rId6"/>
    <p:sldId id="261" r:id="rId7"/>
    <p:sldId id="258" r:id="rId8"/>
    <p:sldId id="262" r:id="rId9"/>
    <p:sldId id="265" r:id="rId10"/>
    <p:sldId id="266" r:id="rId11"/>
    <p:sldId id="264" r:id="rId1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F3059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93" autoAdjust="0"/>
    <p:restoredTop sz="86387" autoAdjust="0"/>
  </p:normalViewPr>
  <p:slideViewPr>
    <p:cSldViewPr snapToGrid="0">
      <p:cViewPr varScale="1">
        <p:scale>
          <a:sx n="65" d="100"/>
          <a:sy n="65" d="100"/>
        </p:scale>
        <p:origin x="-120" y="-1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fld id="{C9ED3CF2-02AC-4C87-8F6C-CA0F064A273D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pPr>
              <a:defRPr/>
            </a:pPr>
            <a:fld id="{ECBB9126-1D0A-49AC-A28D-2463B540E5A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279C5-0183-432D-B67E-BB2300037782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104B6-9616-488B-A15A-EA16FB39A24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/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B3136-78EC-4C49-AD76-80760C491923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DDF53-A51E-4E54-A2AC-17CFE6813AE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F00F1-8112-4755-AB6F-92DE7193036B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7AE81-50FE-4A43-80DF-021F0585AD2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7990B-26A6-4BB8-B30B-2F6B44BA648A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B147B-B6DC-4022-BFE0-A6631310CA2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1C9B3-531C-4C44-87C8-75DBA7472A0F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FA0C2-8D28-45A5-98E8-5C6BE923F25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25D2B-F878-4773-94F6-B79843409C07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8B0E4-D95B-4BA6-BDC7-11CD0731278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1D8CE-64D7-4446-BDE5-9C7564BAC4F2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E0B31FFD-76C1-4387-800E-B8BBF1A5B54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/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fld id="{457ED214-14F2-420A-8F18-BEE565A39A2F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6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pPr>
              <a:defRPr/>
            </a:pPr>
            <a:fld id="{C9C9BD47-C9CC-464F-B140-38C518827A6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A0E3C-B27C-4D51-A0EC-5068ECFF02C9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F045D-27D6-4776-BA82-75E6B9C2303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12955-F403-4ECF-9090-0CF55C6E7B62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4D961-8D89-4BE3-AD4D-EC86D247D89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5" y="500063"/>
            <a:ext cx="10772775" cy="1657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6275" y="2011363"/>
            <a:ext cx="10753725" cy="376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Клацніть, щоб відредагувати стилі зразків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1913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50" smtClean="0">
                <a:solidFill>
                  <a:schemeClr val="tx1">
                    <a:alpha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0D9085-BB35-445E-B79F-192C471E792A}" type="datetimeFigureOut">
              <a:rPr lang="uk-UA"/>
              <a:pPr>
                <a:defRPr/>
              </a:pPr>
              <a:t>30.01.2026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788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50" cap="all" baseline="0">
                <a:solidFill>
                  <a:schemeClr val="tx1">
                    <a:alpha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4588" y="5876925"/>
            <a:ext cx="2925762" cy="13970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300" b="0" smtClean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E1BA342A-1A1C-48B4-A624-43BC41B3000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73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5400" kern="1200" spc="-12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85000"/>
        </a:lnSpc>
        <a:spcBef>
          <a:spcPts val="1300"/>
        </a:spcBef>
        <a:spcAft>
          <a:spcPct val="0"/>
        </a:spcAft>
        <a:buFont typeface="Arial" charset="0"/>
        <a:buChar char=" 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346075" indent="-342900" algn="l" rtl="0" fontAlgn="base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sz="2400" kern="1200">
          <a:solidFill>
            <a:srgbClr val="262626"/>
          </a:solidFill>
          <a:latin typeface="+mn-lt"/>
          <a:ea typeface="+mn-ea"/>
          <a:cs typeface="+mn-cs"/>
        </a:defRPr>
      </a:lvl2pPr>
      <a:lvl3pPr marL="547688" indent="-547688" algn="l" rtl="0" fontAlgn="base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sz="2000" i="1" kern="1200">
          <a:solidFill>
            <a:srgbClr val="262626"/>
          </a:solidFill>
          <a:latin typeface="+mn-lt"/>
          <a:ea typeface="+mn-ea"/>
          <a:cs typeface="+mn-cs"/>
        </a:defRPr>
      </a:lvl3pPr>
      <a:lvl4pPr marL="822325" indent="-822325" algn="l" rtl="0" fontAlgn="base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096963" indent="-1096963" algn="l" rtl="0" fontAlgn="base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kern="1200">
          <a:solidFill>
            <a:srgbClr val="262626"/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8675" y="5740400"/>
            <a:ext cx="9324975" cy="1009650"/>
          </a:xfrm>
        </p:spPr>
        <p:txBody>
          <a:bodyPr/>
          <a:lstStyle/>
          <a:p>
            <a:r>
              <a:rPr lang="uk-UA" sz="2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Bahnschrift SemiLight"/>
              </a:rPr>
              <a:t>   </a:t>
            </a:r>
            <a:r>
              <a:rPr lang="uk-UA" sz="2800" b="1" smtClean="0">
                <a:solidFill>
                  <a:srgbClr val="002060"/>
                </a:solidFill>
                <a:latin typeface="Times New Roman" pitchFamily="18" charset="0"/>
              </a:rPr>
              <a:t>Викладач дисципліни:  </a:t>
            </a:r>
            <a:r>
              <a:rPr lang="uk-UA" sz="2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доц., к.ю.н. Гель А.П.</a:t>
            </a:r>
          </a:p>
          <a:p>
            <a:r>
              <a:rPr lang="uk-UA" sz="2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hnschrift SemiLight"/>
              </a:rPr>
              <a:t>                   </a:t>
            </a:r>
            <a:endParaRPr lang="uk-UA" smtClean="0">
              <a:solidFill>
                <a:srgbClr val="002060"/>
              </a:solidFill>
            </a:endParaRPr>
          </a:p>
        </p:txBody>
      </p:sp>
      <p:pic>
        <p:nvPicPr>
          <p:cNvPr id="1331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0225" y="76200"/>
            <a:ext cx="11620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80613" y="192088"/>
            <a:ext cx="2211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049463" y="1312863"/>
            <a:ext cx="7847012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/>
            <a:r>
              <a:rPr lang="ru-RU" sz="4000" b="1">
                <a:solidFill>
                  <a:srgbClr val="CC3300"/>
                </a:solidFill>
              </a:rPr>
              <a:t>ВК 4.5 ЗАХИСТ ПРАВ ТА </a:t>
            </a:r>
            <a:r>
              <a:rPr lang="uk-UA" sz="4000" b="1">
                <a:solidFill>
                  <a:srgbClr val="CC3300"/>
                </a:solidFill>
              </a:rPr>
              <a:t>ІНТЕРЕСІВ CПЕЦІАЛІСТІВ У СФЕРІ РЕАБІЛІТАЦІЇ</a:t>
            </a:r>
          </a:p>
          <a:p>
            <a:pPr defTabSz="914400"/>
            <a:endParaRPr lang="uk-UA" sz="4000" b="1">
              <a:solidFill>
                <a:srgbClr val="CC3300"/>
              </a:solidFill>
            </a:endParaRPr>
          </a:p>
          <a:p>
            <a:pPr defTabSz="914400"/>
            <a:endParaRPr lang="uk-UA" sz="4000" b="1">
              <a:solidFill>
                <a:srgbClr val="CC3300"/>
              </a:solidFill>
            </a:endParaRPr>
          </a:p>
          <a:p>
            <a:pPr defTabSz="914400"/>
            <a:r>
              <a:rPr lang="uk-UA" sz="2400" b="1">
                <a:solidFill>
                  <a:srgbClr val="0F3059"/>
                </a:solidFill>
              </a:rPr>
              <a:t>ДЛЯ ЗДОБУВАЧІВ ІУ КУРСУ СПЕЦІАЛЬНОСТІ </a:t>
            </a:r>
          </a:p>
          <a:p>
            <a:pPr defTabSz="914400"/>
            <a:r>
              <a:rPr lang="uk-UA" sz="2400" b="1">
                <a:solidFill>
                  <a:srgbClr val="0F3059"/>
                </a:solidFill>
              </a:rPr>
              <a:t>227 “Фізична терапія”</a:t>
            </a:r>
            <a:endParaRPr lang="ru-RU" sz="2400" b="1">
              <a:solidFill>
                <a:srgbClr val="0F305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Самый популярный цвет. Успокаивающий цвет. Ярко желтый цв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9025" y="392113"/>
            <a:ext cx="7227888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434263" y="3424238"/>
            <a:ext cx="1946275" cy="4064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uk-UA" sz="2000" b="1"/>
              <a:t>НА ВК 4.5</a:t>
            </a:r>
            <a:endParaRPr lang="ru-RU" sz="20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Необычные цвета, о которых вы никогда не слышали (19 фото) » Интересные  факты: самое невероятное и любопытное в мир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513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Рисунок 3"/>
          <p:cNvPicPr>
            <a:picLocks noChangeAspect="1"/>
          </p:cNvPicPr>
          <p:nvPr/>
        </p:nvPicPr>
        <p:blipFill>
          <a:blip r:embed="rId3"/>
          <a:srcRect l="10767" t="15257"/>
          <a:stretch>
            <a:fillRect/>
          </a:stretch>
        </p:blipFill>
        <p:spPr bwMode="auto">
          <a:xfrm>
            <a:off x="0" y="404813"/>
            <a:ext cx="7004050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6" descr="взрыв диалог коммерческая сессия пузырьковая фигурка PNG , диалог, сессия  пузырь, разговор PNG рисунок для бесплатной загруз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049414">
            <a:off x="5432425" y="-427038"/>
            <a:ext cx="5878513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6497638" y="1103313"/>
            <a:ext cx="41656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Курс передбачає</a:t>
            </a:r>
          </a:p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високоінтелектуальне та </a:t>
            </a:r>
          </a:p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інтерактивне спілкування </a:t>
            </a:r>
          </a:p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протягом семестру між</a:t>
            </a:r>
          </a:p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викладачем та студентами </a:t>
            </a:r>
          </a:p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на лекціях </a:t>
            </a:r>
          </a:p>
          <a:p>
            <a:pPr algn="ctr"/>
            <a:r>
              <a:rPr lang="uk-UA" sz="2400" b="1">
                <a:solidFill>
                  <a:srgbClr val="7030A0"/>
                </a:solidFill>
                <a:latin typeface="Bahnschrift SemiLight"/>
              </a:rPr>
              <a:t>і практичних заняттях!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12192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/>
            </a:extLst>
          </p:cNvPr>
          <p:cNvSpPr txBox="1"/>
          <p:nvPr/>
        </p:nvSpPr>
        <p:spPr>
          <a:xfrm>
            <a:off x="0" y="200025"/>
            <a:ext cx="12192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ЦІЛІ  ДИСЦИПЛІНИ</a:t>
            </a:r>
            <a:endParaRPr lang="uk-UA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/>
            </a:extLst>
          </p:cNvPr>
          <p:cNvSpPr txBox="1"/>
          <p:nvPr/>
        </p:nvSpPr>
        <p:spPr>
          <a:xfrm>
            <a:off x="0" y="866775"/>
            <a:ext cx="121920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оволодіння необхідними знаннями, навичками і набуття компетентностей щодо: </a:t>
            </a:r>
          </a:p>
        </p:txBody>
      </p:sp>
      <p:sp>
        <p:nvSpPr>
          <p:cNvPr id="16388" name="TextBox 10"/>
          <p:cNvSpPr txBox="1">
            <a:spLocks noChangeArrowheads="1"/>
          </p:cNvSpPr>
          <p:nvPr/>
        </p:nvSpPr>
        <p:spPr bwMode="auto">
          <a:xfrm>
            <a:off x="282575" y="2035175"/>
            <a:ext cx="7240588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uk-UA" sz="2000" b="1">
                <a:solidFill>
                  <a:srgbClr val="002060"/>
                </a:solidFill>
                <a:latin typeface="Bahnschrift SemiLight"/>
              </a:rPr>
              <a:t>форм  та  механізмів  захисту прав та законних інтересів спеціалістів в сфері реабілітації, пацієнтів (споживачів медичних та реабілітаційних послуг), їх законних представників, а також інших учасників правовідносин у цих сферах; 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uk-UA" sz="2000" b="1">
                <a:solidFill>
                  <a:srgbClr val="002060"/>
                </a:solidFill>
                <a:latin typeface="Bahnschrift SemiLight"/>
              </a:rPr>
              <a:t>загальних положень щодо поняття, змісту, принципів та видів юридичної відповідальності </a:t>
            </a:r>
            <a:r>
              <a:rPr lang="uk-UA" b="1">
                <a:solidFill>
                  <a:srgbClr val="002060"/>
                </a:solidFill>
              </a:rPr>
              <a:t>спеціалістів в сфері реабілітації</a:t>
            </a:r>
            <a:r>
              <a:rPr lang="uk-UA"/>
              <a:t> </a:t>
            </a:r>
            <a:r>
              <a:rPr lang="uk-UA" sz="2000" b="1">
                <a:solidFill>
                  <a:srgbClr val="002060"/>
                </a:solidFill>
                <a:latin typeface="Bahnschrift SemiLight"/>
              </a:rPr>
              <a:t>за правопорушення у сфері професійної діяльності, особливостей правового регулювання цих правовідносин;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uk-UA" sz="2000" b="1">
                <a:solidFill>
                  <a:srgbClr val="002060"/>
                </a:solidFill>
                <a:latin typeface="Bahnschrift SemiLight"/>
              </a:rPr>
              <a:t>висвітлення основних способів та засобів щодо  запобігання правопорушенням  у цих сферах професійної діяльності, відновлення правопорядку та  справедливості, забезпечення законного та обгрунтованого застосування норм права.</a:t>
            </a:r>
            <a:endParaRPr lang="ru-RU" sz="2000" b="1">
              <a:solidFill>
                <a:srgbClr val="002060"/>
              </a:solidFill>
              <a:latin typeface="Bahnschrift SemiLight"/>
            </a:endParaRPr>
          </a:p>
        </p:txBody>
      </p:sp>
      <p:pic>
        <p:nvPicPr>
          <p:cNvPr id="2056" name="Picture 8" descr="femida - VежA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747997" y="2763089"/>
            <a:ext cx="4161198" cy="2772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сиреневый, цвет, фон, текстура - скачать заставк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Рисунок 2"/>
          <p:cNvPicPr>
            <a:picLocks noChangeAspect="1"/>
          </p:cNvPicPr>
          <p:nvPr/>
        </p:nvPicPr>
        <p:blipFill>
          <a:blip r:embed="rId3"/>
          <a:srcRect l="2296" t="1756" r="2856" b="2399"/>
          <a:stretch>
            <a:fillRect/>
          </a:stretch>
        </p:blipFill>
        <p:spPr bwMode="auto">
          <a:xfrm>
            <a:off x="2782888" y="80963"/>
            <a:ext cx="662622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4"/>
          <p:cNvSpPr txBox="1">
            <a:spLocks noChangeArrowheads="1"/>
          </p:cNvSpPr>
          <p:nvPr/>
        </p:nvSpPr>
        <p:spPr bwMode="auto">
          <a:xfrm>
            <a:off x="5316538" y="4025900"/>
            <a:ext cx="32718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700" b="1">
                <a:solidFill>
                  <a:srgbClr val="FF0000"/>
                </a:solidFill>
                <a:latin typeface="Bahnschrift SemiLight"/>
              </a:rPr>
              <a:t>Для полегшення сприйняття матеріалу курсу, він подається «маминим язиком», щоб було зрозуміло всім студентам незалежно від рівня їхнього </a:t>
            </a:r>
            <a:r>
              <a:rPr lang="en-US" sz="1700" b="1">
                <a:solidFill>
                  <a:srgbClr val="FF0000"/>
                </a:solidFill>
                <a:latin typeface="Bahnschrift SemiLight"/>
              </a:rPr>
              <a:t>IQ.</a:t>
            </a:r>
            <a:endParaRPr lang="uk-UA" sz="1700" b="1">
              <a:solidFill>
                <a:srgbClr val="FF0000"/>
              </a:solidFill>
              <a:latin typeface="Bahnschrift Semi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Нежно персиковый цвет (65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513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/>
            </a:extLst>
          </p:cNvPr>
          <p:cNvSpPr txBox="1"/>
          <p:nvPr/>
        </p:nvSpPr>
        <p:spPr>
          <a:xfrm>
            <a:off x="417513" y="314325"/>
            <a:ext cx="6094412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ПРОСТО,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ЗРОЗУМІЛО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ТА ДОСТУПНО!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18435" name="TextBox 8"/>
          <p:cNvSpPr txBox="1">
            <a:spLocks noChangeArrowheads="1"/>
          </p:cNvSpPr>
          <p:nvPr/>
        </p:nvSpPr>
        <p:spPr bwMode="auto">
          <a:xfrm>
            <a:off x="5749925" y="307975"/>
            <a:ext cx="6100763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36525" algn="just">
              <a:buClr>
                <a:srgbClr val="800000"/>
              </a:buClr>
            </a:pPr>
            <a:r>
              <a:rPr lang="uk-UA" sz="2000" b="1">
                <a:solidFill>
                  <a:srgbClr val="002060"/>
                </a:solidFill>
                <a:latin typeface="Bahnschrift SemiLight"/>
              </a:rPr>
              <a:t>Останніми роками спостерігається тенденція до зростання некоректного ставлення пацієнтів до медичного персоналу. Скарги, образи, дописи в інстаграм, журналістські репортажі - це аж ніяк не все, із чим зіштовхуються нині медичні працівники.</a:t>
            </a:r>
          </a:p>
          <a:p>
            <a:pPr marL="136525" algn="just">
              <a:buClr>
                <a:srgbClr val="800000"/>
              </a:buClr>
            </a:pPr>
            <a:r>
              <a:rPr lang="uk-UA" sz="2000" b="1">
                <a:solidFill>
                  <a:srgbClr val="002060"/>
                </a:solidFill>
                <a:latin typeface="Bahnschrift SemiLight"/>
              </a:rPr>
              <a:t>І здебільшого вони у таких ситуаціях залишаються сам на сам зі своїми проблемами.</a:t>
            </a:r>
          </a:p>
        </p:txBody>
      </p:sp>
      <p:sp>
        <p:nvSpPr>
          <p:cNvPr id="11" name="TextBox 10">
            <a:extLst>
              <a:ext uri="{FF2B5EF4-FFF2-40B4-BE49-F238E27FC236}"/>
            </a:extLst>
          </p:cNvPr>
          <p:cNvSpPr txBox="1"/>
          <p:nvPr/>
        </p:nvSpPr>
        <p:spPr>
          <a:xfrm>
            <a:off x="1643063" y="3667125"/>
            <a:ext cx="6169025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ДУМАЄМО,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ОБИРАМО,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ДІЄМО!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18437" name="TextBox 12"/>
          <p:cNvSpPr txBox="1">
            <a:spLocks noChangeArrowheads="1"/>
          </p:cNvSpPr>
          <p:nvPr/>
        </p:nvSpPr>
        <p:spPr bwMode="auto">
          <a:xfrm>
            <a:off x="5510213" y="3667125"/>
            <a:ext cx="634047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36525" algn="just">
              <a:buClr>
                <a:srgbClr val="800000"/>
              </a:buClr>
            </a:pPr>
            <a:r>
              <a:rPr lang="uk-UA" sz="2400" b="1">
                <a:solidFill>
                  <a:srgbClr val="002060"/>
                </a:solidFill>
                <a:latin typeface="Bahnschrift SemiLight"/>
              </a:rPr>
              <a:t>Як можна грамотно та ефективно протистояти таким негараздам - ви дізнаєтесь з цієї дисципліни, зміст якої передбачає і необхідну теорію, і кваліфіковані поради, приклади з реальної практики захисту прав  суб</a:t>
            </a:r>
            <a:r>
              <a:rPr lang="en-US" sz="2400" b="1">
                <a:solidFill>
                  <a:srgbClr val="002060"/>
                </a:solidFill>
                <a:latin typeface="Bahnschrift SemiLight"/>
              </a:rPr>
              <a:t>’</a:t>
            </a:r>
            <a:r>
              <a:rPr lang="uk-UA" sz="2400" b="1">
                <a:solidFill>
                  <a:srgbClr val="002060"/>
                </a:solidFill>
                <a:latin typeface="Bahnschrift SemiLight"/>
              </a:rPr>
              <a:t>єктів правовідносин в сфері реабілітації.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6" descr="взрыв диалог коммерческая сессия пузырьковая фигурка PNG , диалог, сессия  пузырь, разговор PNG рисунок для бесплатной загруз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780302">
            <a:off x="6142037" y="-211137"/>
            <a:ext cx="3816351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/>
            </a:extLst>
          </p:cNvPr>
          <p:cNvSpPr txBox="1"/>
          <p:nvPr/>
        </p:nvSpPr>
        <p:spPr>
          <a:xfrm>
            <a:off x="6546850" y="611188"/>
            <a:ext cx="3008313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В процесі вивчення дисципліни студенти отримають нові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сакральні знання та позитивні емоції!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Фон фиолетовый нежный (63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/>
            </a:extLst>
          </p:cNvPr>
          <p:cNvSpPr txBox="1"/>
          <p:nvPr/>
        </p:nvSpPr>
        <p:spPr>
          <a:xfrm>
            <a:off x="269875" y="249238"/>
            <a:ext cx="11652250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ОСНОВНІ ЗАВДАННЯ ДИСЦИПЛІНИ: </a:t>
            </a:r>
          </a:p>
        </p:txBody>
      </p:sp>
      <p:sp>
        <p:nvSpPr>
          <p:cNvPr id="9" name="TextBox 8">
            <a:extLst>
              <a:ext uri="{FF2B5EF4-FFF2-40B4-BE49-F238E27FC236}"/>
            </a:extLst>
          </p:cNvPr>
          <p:cNvSpPr txBox="1"/>
          <p:nvPr/>
        </p:nvSpPr>
        <p:spPr>
          <a:xfrm>
            <a:off x="269875" y="1165225"/>
            <a:ext cx="5149850" cy="36877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spcBef>
                <a:spcPts val="200"/>
              </a:spcBef>
              <a:buFont typeface="Courier New" pitchFamily="49" charset="0"/>
              <a:buChar char="o"/>
            </a:pP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формування  самостійного мислення,  навичок  аналізу  проблемних питань для правильного обрання певного механізму захисту прав та законних інтересів пацієнтів (споживачів медичних та реабілітаційних послуг), медичних працівників та інших учасників правовідносин; </a:t>
            </a:r>
          </a:p>
          <a:p>
            <a:pPr marL="342900" indent="-342900" algn="just">
              <a:spcBef>
                <a:spcPts val="200"/>
              </a:spcBef>
              <a:buFont typeface="Courier New" pitchFamily="49" charset="0"/>
              <a:buChar char="o"/>
            </a:pP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формування  понятійного  апарату,  що  використовується  у сфері захисту прав та законних інтересів спеціалістів в сфері реабілітації та вміння ним користуватися; </a:t>
            </a:r>
            <a:endParaRPr lang="ru-RU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hnschrift SemiLight"/>
            </a:endParaRPr>
          </a:p>
        </p:txBody>
      </p:sp>
      <p:sp>
        <p:nvSpPr>
          <p:cNvPr id="11" name="TextBox 10">
            <a:extLst>
              <a:ext uri="{FF2B5EF4-FFF2-40B4-BE49-F238E27FC236}"/>
            </a:extLst>
          </p:cNvPr>
          <p:cNvSpPr txBox="1"/>
          <p:nvPr/>
        </p:nvSpPr>
        <p:spPr>
          <a:xfrm>
            <a:off x="5827713" y="1165225"/>
            <a:ext cx="6094412" cy="3113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algn="just">
              <a:buFont typeface="Courier New" pitchFamily="49" charset="0"/>
              <a:buChar char="o"/>
            </a:pP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поглиблення  знань  прикладного  характеру  щодо  механізмів  захисту прав  та законних інтересів </a:t>
            </a: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спеціалістів в сфері реабілітації</a:t>
            </a: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, передбачених вітчизняним  законодавством  та  міжнародною практикою; </a:t>
            </a:r>
            <a:endParaRPr lang="ru-RU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hnschrift SemiLight"/>
            </a:endParaRPr>
          </a:p>
          <a:p>
            <a:pPr marL="285750" indent="-285750" algn="just">
              <a:buFont typeface="Courier New" pitchFamily="49" charset="0"/>
              <a:buChar char="o"/>
            </a:pP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поглиблене вивчення теоретичних і практичних засад юридичної відповідальності </a:t>
            </a: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спеціалістів з реабілітації</a:t>
            </a:r>
            <a:r>
              <a:rPr lang="uk-UA"/>
              <a:t> </a:t>
            </a: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в сфері професійної діяльності; </a:t>
            </a:r>
          </a:p>
          <a:p>
            <a:pPr marL="285750" indent="-285750" algn="just">
              <a:buFont typeface="Courier New" pitchFamily="49" charset="0"/>
              <a:buChar char="o"/>
            </a:pPr>
            <a:r>
              <a:rPr lang="uk-UA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hnschrift SemiLight"/>
              </a:rPr>
              <a:t>ознайомлення з проблемними питаннями правової кваліфікації правопорушень в сфері професійної діяльності.</a:t>
            </a:r>
            <a:endParaRPr lang="ru-RU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hnschrift SemiLight"/>
            </a:endParaRPr>
          </a:p>
        </p:txBody>
      </p:sp>
      <p:pic>
        <p:nvPicPr>
          <p:cNvPr id="12" name="Рисунок 11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978" y="4685153"/>
            <a:ext cx="4318715" cy="2068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Скачать 1080x1920 оранжевый, цвет, фон, текстура обои, картинки samsung  galaxy s4, s5, note, sony xperia z, z1, z2, z3, htc one, lenovo vi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6" descr="Матрица украинских выборов. Нам предстоит выбрать между двумя таблетками –  Экономика от Пророка"/>
          <p:cNvPicPr>
            <a:picLocks noChangeAspect="1" noChangeArrowheads="1"/>
          </p:cNvPicPr>
          <p:nvPr/>
        </p:nvPicPr>
        <p:blipFill>
          <a:blip r:embed="rId3"/>
          <a:srcRect l="5199" r="5235"/>
          <a:stretch>
            <a:fillRect/>
          </a:stretch>
        </p:blipFill>
        <p:spPr bwMode="auto">
          <a:xfrm>
            <a:off x="2151063" y="1604963"/>
            <a:ext cx="7889875" cy="495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2270125" y="201613"/>
            <a:ext cx="76517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Вірте людям на слово,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завірене підписом і печаткою!!!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Обои на телефон розовый, цвет, фон, текстура - скачать бесплатно в высоком  качестве из категории &quot;Текстуры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/>
            </a:extLst>
          </p:cNvPr>
          <p:cNvSpPr txBox="1"/>
          <p:nvPr/>
        </p:nvSpPr>
        <p:spPr>
          <a:xfrm>
            <a:off x="2197100" y="722313"/>
            <a:ext cx="7797800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РОЗРОБНИКИ ДИСЦИПЛІНИ:</a:t>
            </a:r>
          </a:p>
        </p:txBody>
      </p:sp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647700" y="1876425"/>
            <a:ext cx="6396038" cy="1123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buClr>
                <a:srgbClr val="800000"/>
              </a:buClr>
              <a:buSzPct val="100000"/>
              <a:defRPr/>
            </a:pPr>
            <a:r>
              <a:rPr lang="uk-UA" sz="2400" dirty="0">
                <a:solidFill>
                  <a:schemeClr val="bg1"/>
                </a:solidFill>
                <a:latin typeface="Bahnschrift SemiLight" panose="020B0502040204020203" pitchFamily="34" charset="0"/>
                <a:cs typeface="+mn-cs"/>
              </a:rPr>
              <a:t>Кандидат юридичних наук, доцент</a:t>
            </a:r>
          </a:p>
          <a:p>
            <a:pPr fontAlgn="auto">
              <a:spcBef>
                <a:spcPts val="0"/>
              </a:spcBef>
              <a:spcAft>
                <a:spcPts val="1800"/>
              </a:spcAft>
              <a:buClr>
                <a:srgbClr val="800000"/>
              </a:buClr>
              <a:buSzPct val="100000"/>
              <a:defRPr/>
            </a:pP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  <a:cs typeface="+mn-cs"/>
              </a:rPr>
              <a:t>Гель Андрій Павлович</a:t>
            </a:r>
          </a:p>
        </p:txBody>
      </p:sp>
      <p:sp>
        <p:nvSpPr>
          <p:cNvPr id="7" name="TextBox 6">
            <a:extLst>
              <a:ext uri="{FF2B5EF4-FFF2-40B4-BE49-F238E27FC236}"/>
            </a:extLst>
          </p:cNvPr>
          <p:cNvSpPr txBox="1"/>
          <p:nvPr/>
        </p:nvSpPr>
        <p:spPr>
          <a:xfrm>
            <a:off x="647700" y="3071813"/>
            <a:ext cx="6445250" cy="1123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buClr>
                <a:srgbClr val="800000"/>
              </a:buClr>
              <a:defRPr/>
            </a:pPr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Кандидат економічних наук, доцент</a:t>
            </a:r>
          </a:p>
          <a:p>
            <a:pPr marL="342900" indent="-342900" fontAlgn="auto">
              <a:spcBef>
                <a:spcPts val="0"/>
              </a:spcBef>
              <a:spcAft>
                <a:spcPts val="1800"/>
              </a:spcAft>
              <a:buClr>
                <a:srgbClr val="800000"/>
              </a:buClr>
              <a:defRPr/>
            </a:pP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Жарлінська Раїса Григорівна</a:t>
            </a:r>
          </a:p>
        </p:txBody>
      </p:sp>
      <p:pic>
        <p:nvPicPr>
          <p:cNvPr id="22533" name="Рисунок 11"/>
          <p:cNvPicPr>
            <a:picLocks noChangeAspect="1"/>
          </p:cNvPicPr>
          <p:nvPr/>
        </p:nvPicPr>
        <p:blipFill>
          <a:blip r:embed="rId3"/>
          <a:srcRect l="14993" r="17104" b="4605"/>
          <a:stretch>
            <a:fillRect/>
          </a:stretch>
        </p:blipFill>
        <p:spPr bwMode="auto">
          <a:xfrm>
            <a:off x="8672513" y="1912938"/>
            <a:ext cx="3519487" cy="494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Рисунок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9950" y="2509838"/>
            <a:ext cx="4946650" cy="494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Скачать 1920x1080 зеленый, цвет, фон, однотонный, минимализм обои, картинки  full hd, hdtv, fhd, 1080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92775" y="33020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6" descr="взрыв диалог коммерческая сессия пузырьковая фигурка PNG , диалог, сессия  пузырь, разговор PNG рисунок для бесплатной загруз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805437">
            <a:off x="2030413" y="136525"/>
            <a:ext cx="5278438" cy="527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24"/>
          <p:cNvSpPr txBox="1">
            <a:spLocks noChangeArrowheads="1"/>
          </p:cNvSpPr>
          <p:nvPr/>
        </p:nvSpPr>
        <p:spPr bwMode="auto">
          <a:xfrm>
            <a:off x="2476500" y="1722438"/>
            <a:ext cx="39433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>
                <a:solidFill>
                  <a:srgbClr val="0070C0"/>
                </a:solidFill>
                <a:latin typeface="Bahnschrift SemiLight"/>
              </a:rPr>
              <a:t>Чекаю усіх свідомих та несвідомих студентів для</a:t>
            </a:r>
          </a:p>
          <a:p>
            <a:pPr algn="ctr"/>
            <a:r>
              <a:rPr lang="uk-UA" sz="2400" b="1">
                <a:solidFill>
                  <a:srgbClr val="0070C0"/>
                </a:solidFill>
                <a:latin typeface="Bahnschrift SemiLight"/>
              </a:rPr>
              <a:t>нашого подальшого плідного спілкування.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Місто">
  <a:themeElements>
    <a:clrScheme name="Місто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іст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істо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Місто</Template>
  <TotalTime>236</TotalTime>
  <Words>382</Words>
  <Application>Microsoft Office PowerPoint</Application>
  <PresentationFormat>Произвольный</PresentationFormat>
  <Paragraphs>43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11</vt:i4>
      </vt:variant>
    </vt:vector>
  </HeadingPairs>
  <TitlesOfParts>
    <vt:vector size="22" baseType="lpstr">
      <vt:lpstr>Calibri Light</vt:lpstr>
      <vt:lpstr>Arial</vt:lpstr>
      <vt:lpstr>Calibri</vt:lpstr>
      <vt:lpstr>Bahnschrift SemiLight</vt:lpstr>
      <vt:lpstr>Times New Roman</vt:lpstr>
      <vt:lpstr>Wingdings</vt:lpstr>
      <vt:lpstr>Courier New</vt:lpstr>
      <vt:lpstr>Місто</vt:lpstr>
      <vt:lpstr>Місто</vt:lpstr>
      <vt:lpstr>Місто</vt:lpstr>
      <vt:lpstr>Місто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АНОТАЦІЯ ВИБІРКОВОЇ       ДИСЦИПЛІНИ  ВК 5.9. Захист прав та інтересів медичних та фармацевтичних працівників. Юридична відповідальність у сфері професійної діяльності  для студентів 5 курсу спеціальності  222 «Медицина»</dc:title>
  <dc:creator>Міськова Катерина Романівна</dc:creator>
  <cp:lastModifiedBy>Вероника</cp:lastModifiedBy>
  <cp:revision>40</cp:revision>
  <dcterms:created xsi:type="dcterms:W3CDTF">2022-06-09T12:46:40Z</dcterms:created>
  <dcterms:modified xsi:type="dcterms:W3CDTF">2026-01-30T16:48:52Z</dcterms:modified>
</cp:coreProperties>
</file>