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4/13/2026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4/13/2026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4/13/2026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4/13/2026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ЗАГАЛЬНОЇ ГІГІЄНИ ТА ЕКОЛОГІЇ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3.6.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ПСИХОГІГІЄНА ТА АКТУАЛЬНІ ПИТАННЯ УНІВЕРСИТЕТСЬКОЇ ГІГІЄНИ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3.6 «ПСИХОГІГІЄНА ТА АКТУАЛЬНІ ПИТАННЯ УНІВЕРСИТЕТСЬКОЇ ГІГІЄНИ»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6"/>
            <a:ext cx="9328031" cy="4389233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Основою для вивчення дисципліни є попереднє отримання знань з основних дисциплін: медична біологія, фізіологія, медична біологія, безпека життєдіяльності, фізичне виховання, гігієна та екологія.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практико-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орієнтований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превентивний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напрям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курсу →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розробка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алгоритмів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збереження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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критичне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оптимізація навчального та трудового процесів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розробляє реальні рекомендації, які працюють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навички прогнозування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Екологічну детермінацію психічного здоров’я</a:t>
            </a:r>
          </a:p>
          <a:p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Психогігієнічну експертизу освітнього середовища</a:t>
            </a:r>
          </a:p>
          <a:p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Фізіолого-гігієнічну оптимізацію навчального процесу</a:t>
            </a:r>
          </a:p>
          <a:p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Соціально-психологічну гігієну та психоемоційний  мікроклімат</a:t>
            </a:r>
          </a:p>
          <a:p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Методологію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гігієнічного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нормування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регламентації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Санітарно-гігієнічне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прогнозування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превентивну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стратегію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26699" y="468325"/>
            <a:ext cx="5036213" cy="6389675"/>
          </a:xfrm>
        </p:spPr>
        <p:txBody>
          <a:bodyPr>
            <a:noAutofit/>
          </a:bodyPr>
          <a:lstStyle/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встановити психологічний контакт з пацієнтом;</a:t>
            </a: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обирати об’єм, оптимальні методи для здійснення та психологічного впливу з метою відновлення стану здоров’я, профілактики соматичних, психічних та психосоматичних розладів;</a:t>
            </a: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визначати принципи, тактику, характер лікування та медико-психологічної допомоги, призначати медикаментозне лікування;</a:t>
            </a: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використовувати тактику визначення та ведення контингенту осіб, що підлягають психологічній корекції;</a:t>
            </a: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проводити обстеження та/або патопсихологічну діагностику з метою прогнозування результатів медико-психологічної допомоги;</a:t>
            </a: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надавати кваліфіковану медичну, медико-психологічну допомогу, як в плановому порядку, так і в екстремальних ситуаціях.</a:t>
            </a: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оцінювати вплив навколишнього середовища, соціального оточення та умов життя на стан здоров’я населення;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7652" y="4292867"/>
            <a:ext cx="2649747" cy="24018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100" dirty="0" err="1"/>
              <a:t>Завідувач</a:t>
            </a:r>
            <a:r>
              <a:rPr lang="ru-RU" sz="2100" dirty="0"/>
              <a:t> </a:t>
            </a:r>
            <a:r>
              <a:rPr lang="ru-RU" sz="2100" dirty="0" err="1"/>
              <a:t>кафедри</a:t>
            </a:r>
            <a:r>
              <a:rPr lang="ru-RU" sz="2100" dirty="0"/>
              <a:t> </a:t>
            </a:r>
            <a:r>
              <a:rPr lang="ru-RU" sz="2100" dirty="0" err="1"/>
              <a:t>загальної</a:t>
            </a:r>
            <a:r>
              <a:rPr lang="ru-RU" sz="2100" dirty="0"/>
              <a:t> </a:t>
            </a:r>
            <a:r>
              <a:rPr lang="ru-RU" sz="2100" dirty="0" err="1"/>
              <a:t>гіг</a:t>
            </a:r>
            <a:r>
              <a:rPr lang="uk-UA" sz="2100" dirty="0"/>
              <a:t>і</a:t>
            </a:r>
            <a:r>
              <a:rPr lang="ru-RU" sz="2100" dirty="0" err="1"/>
              <a:t>єни</a:t>
            </a:r>
            <a:r>
              <a:rPr lang="ru-RU" sz="2100" dirty="0"/>
              <a:t> та </a:t>
            </a:r>
            <a:r>
              <a:rPr lang="ru-RU" sz="2100" dirty="0" err="1"/>
              <a:t>екології</a:t>
            </a:r>
            <a:r>
              <a:rPr lang="ru-RU" sz="2100" dirty="0"/>
              <a:t>, </a:t>
            </a:r>
            <a:r>
              <a:rPr lang="ru-RU" sz="2100" dirty="0" err="1"/>
              <a:t>к.мед.н</a:t>
            </a:r>
            <a:r>
              <a:rPr lang="ru-RU" sz="2100" dirty="0" smtClean="0"/>
              <a:t>., доц. ЗВО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Браткова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Ольга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Юріївна</a:t>
            </a:r>
            <a:endParaRPr lang="ru-RU" sz="28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22281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загальної гігієни та екології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hygiene@vnmu.edu.ua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824" y="1364307"/>
            <a:ext cx="2695575" cy="26955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3" y="4059882"/>
            <a:ext cx="2695575" cy="2867849"/>
          </a:xfrm>
          <a:prstGeom prst="rect">
            <a:avLst/>
          </a:prstGeom>
        </p:spPr>
      </p:pic>
      <p:sp>
        <p:nvSpPr>
          <p:cNvPr id="11" name="Content Placeholder 2"/>
          <p:cNvSpPr txBox="1">
            <a:spLocks/>
          </p:cNvSpPr>
          <p:nvPr/>
        </p:nvSpPr>
        <p:spPr>
          <a:xfrm>
            <a:off x="3158018" y="1511155"/>
            <a:ext cx="2831301" cy="240187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Директор </a:t>
            </a:r>
            <a:r>
              <a:rPr lang="ru-RU" sz="2400" dirty="0" err="1"/>
              <a:t>Навчально-наукового</a:t>
            </a:r>
            <a:r>
              <a:rPr lang="ru-RU" sz="2400" dirty="0"/>
              <a:t> </a:t>
            </a:r>
            <a:r>
              <a:rPr lang="ru-RU" sz="2400" dirty="0" err="1"/>
              <a:t>Iнституту</a:t>
            </a:r>
            <a:r>
              <a:rPr lang="ru-RU" sz="2400" dirty="0"/>
              <a:t> </a:t>
            </a:r>
            <a:r>
              <a:rPr lang="ru-RU" sz="2400" dirty="0" err="1"/>
              <a:t>громадського</a:t>
            </a:r>
            <a:r>
              <a:rPr lang="ru-RU" sz="2400" dirty="0"/>
              <a:t> </a:t>
            </a:r>
            <a:r>
              <a:rPr lang="ru-RU" sz="2400" dirty="0" err="1"/>
              <a:t>здоров’я</a:t>
            </a:r>
            <a:r>
              <a:rPr lang="ru-RU" sz="2400" dirty="0"/>
              <a:t>, </a:t>
            </a:r>
            <a:r>
              <a:rPr lang="ru-RU" sz="2400" dirty="0" err="1"/>
              <a:t>біології</a:t>
            </a:r>
            <a:r>
              <a:rPr lang="ru-RU" sz="2400" dirty="0"/>
              <a:t>, контролю та </a:t>
            </a:r>
            <a:r>
              <a:rPr lang="ru-RU" sz="2400" dirty="0" err="1"/>
              <a:t>профілактики</a:t>
            </a:r>
            <a:r>
              <a:rPr lang="ru-RU" sz="2400" dirty="0"/>
              <a:t> </a:t>
            </a:r>
            <a:r>
              <a:rPr lang="ru-RU" sz="2400" dirty="0" smtClean="0"/>
              <a:t>хвороб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д.мед.н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проф. ЗВО </a:t>
            </a:r>
            <a:r>
              <a:rPr lang="ru-RU" sz="33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Сергета</a:t>
            </a:r>
            <a:r>
              <a:rPr lang="ru-RU" sz="3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3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Ігор</a:t>
            </a:r>
            <a:r>
              <a:rPr lang="ru-RU" sz="3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3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Володимирович</a:t>
            </a:r>
            <a:endParaRPr lang="ru-RU" sz="33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150</TotalTime>
  <Words>384</Words>
  <Application>Microsoft Office PowerPoint</Application>
  <PresentationFormat>Широкоэкранный</PresentationFormat>
  <Paragraphs>56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Symbol</vt:lpstr>
      <vt:lpstr>Parcel</vt:lpstr>
      <vt:lpstr>ВК 3.6. ПСИХОГІГІЄНА ТА АКТУАЛЬНІ ПИТАННЯ УНІВЕРСИТЕТСЬКОЇ ГІГІЄНИ</vt:lpstr>
      <vt:lpstr>Паспорт ОСВІТНЬОГО КОМПОНЕнТА   ВК 3.6 «ПСИХОГІГІЄНА ТА АКТУАЛЬНІ ПИТАННЯ УНІВЕРСИТЕТСЬКОЇ ГІГІЄНИ»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12</cp:revision>
  <dcterms:created xsi:type="dcterms:W3CDTF">2026-04-08T10:22:59Z</dcterms:created>
  <dcterms:modified xsi:type="dcterms:W3CDTF">2026-04-13T20:45:56Z</dcterms:modified>
</cp:coreProperties>
</file>