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1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t>Вінницький національний медичний університет</a:t>
            </a:r>
          </a:p>
          <a:p>
            <a:r>
              <a:t>ім. М.І. Пирогова МОЗ України</a:t>
            </a:r>
          </a:p>
          <a:p>
            <a:endParaRPr/>
          </a:p>
          <a:p>
            <a:r>
              <a:t>КАФЕДРА СТОМАТОЛОГІЇ ДИТЯЧОГО ВІКУ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Autofit/>
          </a:bodyPr>
          <a:lstStyle/>
          <a:p>
            <a:r>
              <a:rPr sz="2400" dirty="0"/>
              <a:t>ВИБІРКОВА ДИСЦИПЛІНА</a:t>
            </a:r>
          </a:p>
          <a:p>
            <a:r>
              <a:rPr sz="2400" dirty="0"/>
              <a:t>МЕТОДИ ЛІКУВАННЯ КАРІЄСУ</a:t>
            </a:r>
            <a:r>
              <a:rPr lang="uk-UA" sz="2400" dirty="0"/>
              <a:t> </a:t>
            </a:r>
            <a:r>
              <a:rPr sz="2400" dirty="0"/>
              <a:t>ТА ЙОГО УСКЛАДНЕНЬ В</a:t>
            </a:r>
            <a:r>
              <a:rPr lang="uk-UA" sz="2400" dirty="0"/>
              <a:t> </a:t>
            </a:r>
            <a:r>
              <a:rPr sz="2400" dirty="0"/>
              <a:t>ТИМЧАСОВИХ ТА ПОСТІЙНИХ</a:t>
            </a:r>
            <a:r>
              <a:rPr lang="uk-UA" sz="2400" dirty="0"/>
              <a:t> </a:t>
            </a:r>
            <a:r>
              <a:rPr sz="2400" dirty="0"/>
              <a:t>ЗУБАХ З НЕСФОРМОВАНИМ</a:t>
            </a:r>
            <a:r>
              <a:rPr lang="uk-UA" sz="2400" dirty="0"/>
              <a:t> </a:t>
            </a:r>
            <a:r>
              <a:rPr sz="2400" dirty="0"/>
              <a:t>КОРЕНЕМ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t>ПАСПОРТ ОСВІТНЬОГО КОМПОНЕНТА</a:t>
            </a:r>
          </a:p>
          <a:p>
            <a:endParaRPr/>
          </a:p>
          <a:p>
            <a:r>
              <a:t>«МЕТОДИ ЛІКУВАННЯ КАРІЄСУ ТА ЙОГО УСКЛАДНЕНЬ В ТИМЧАСОВИХ ТА ПОСТІЙНИХ ЗУБАХ З НЕСФОРМОВАНИМ КОРЕНЕМ»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dirty="0"/>
              <a:t>• </a:t>
            </a:r>
            <a:r>
              <a:rPr dirty="0" err="1"/>
              <a:t>Спеціальність</a:t>
            </a:r>
            <a:r>
              <a:rPr dirty="0"/>
              <a:t>: </a:t>
            </a:r>
            <a:r>
              <a:rPr lang="uk-UA" dirty="0"/>
              <a:t>221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  <a:p>
            <a:r>
              <a:rPr dirty="0"/>
              <a:t>• </a:t>
            </a:r>
            <a:r>
              <a:rPr dirty="0" err="1"/>
              <a:t>Освітній</a:t>
            </a:r>
            <a:r>
              <a:rPr dirty="0"/>
              <a:t> </a:t>
            </a:r>
            <a:r>
              <a:rPr dirty="0" err="1"/>
              <a:t>рівень</a:t>
            </a:r>
            <a:r>
              <a:rPr dirty="0"/>
              <a:t>: </a:t>
            </a:r>
            <a:r>
              <a:rPr dirty="0" err="1"/>
              <a:t>магістр</a:t>
            </a:r>
            <a:endParaRPr dirty="0"/>
          </a:p>
          <a:p>
            <a:r>
              <a:rPr dirty="0"/>
              <a:t>• </a:t>
            </a:r>
            <a:r>
              <a:rPr dirty="0" err="1"/>
              <a:t>Освітня</a:t>
            </a:r>
            <a:r>
              <a:rPr dirty="0"/>
              <a:t> </a:t>
            </a:r>
            <a:r>
              <a:rPr dirty="0" err="1"/>
              <a:t>програма</a:t>
            </a:r>
            <a:r>
              <a:rPr dirty="0"/>
              <a:t>: ОПП </a:t>
            </a:r>
            <a:r>
              <a:rPr dirty="0" err="1"/>
              <a:t>Стоматологія</a:t>
            </a:r>
            <a:r>
              <a:rPr dirty="0"/>
              <a:t>, </a:t>
            </a:r>
            <a:r>
              <a:rPr lang="uk-UA" dirty="0"/>
              <a:t>2022</a:t>
            </a:r>
            <a:endParaRPr dirty="0"/>
          </a:p>
          <a:p>
            <a:r>
              <a:rPr dirty="0"/>
              <a:t>• </a:t>
            </a:r>
            <a:r>
              <a:rPr dirty="0" err="1"/>
              <a:t>Курс</a:t>
            </a:r>
            <a:r>
              <a:rPr dirty="0"/>
              <a:t>: 4 (VII </a:t>
            </a:r>
            <a:r>
              <a:rPr dirty="0" err="1"/>
              <a:t>семестр</a:t>
            </a:r>
            <a:r>
              <a:rPr dirty="0"/>
              <a:t>)</a:t>
            </a:r>
          </a:p>
          <a:p>
            <a:r>
              <a:rPr dirty="0"/>
              <a:t>• </a:t>
            </a:r>
            <a:r>
              <a:rPr dirty="0" err="1"/>
              <a:t>Обсяг</a:t>
            </a:r>
            <a:r>
              <a:rPr dirty="0"/>
              <a:t>: </a:t>
            </a:r>
            <a:r>
              <a:rPr lang="uk-UA" dirty="0"/>
              <a:t>60</a:t>
            </a:r>
            <a:r>
              <a:rPr dirty="0"/>
              <a:t> </a:t>
            </a:r>
            <a:r>
              <a:rPr dirty="0" err="1"/>
              <a:t>годин</a:t>
            </a:r>
            <a:r>
              <a:rPr dirty="0"/>
              <a:t> / </a:t>
            </a:r>
            <a:r>
              <a:rPr lang="uk-UA" dirty="0"/>
              <a:t>3</a:t>
            </a:r>
            <a:r>
              <a:rPr dirty="0"/>
              <a:t> </a:t>
            </a:r>
            <a:r>
              <a:rPr dirty="0" err="1"/>
              <a:t>кредити</a:t>
            </a:r>
            <a:r>
              <a:rPr dirty="0"/>
              <a:t> ЄКТС</a:t>
            </a:r>
          </a:p>
          <a:p>
            <a:r>
              <a:rPr dirty="0"/>
              <a:t>• </a:t>
            </a:r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контролю</a:t>
            </a:r>
            <a:r>
              <a:rPr dirty="0"/>
              <a:t>: </a:t>
            </a:r>
            <a:r>
              <a:rPr dirty="0" err="1"/>
              <a:t>залік</a:t>
            </a:r>
            <a:endParaRPr dirty="0"/>
          </a:p>
          <a:p>
            <a:r>
              <a:rPr dirty="0"/>
              <a:t>• </a:t>
            </a:r>
            <a:r>
              <a:rPr dirty="0" err="1"/>
              <a:t>Мова</a:t>
            </a:r>
            <a:r>
              <a:rPr dirty="0"/>
              <a:t> </a:t>
            </a:r>
            <a:r>
              <a:rPr dirty="0" err="1"/>
              <a:t>викладання</a:t>
            </a:r>
            <a:r>
              <a:rPr dirty="0"/>
              <a:t>: </a:t>
            </a:r>
            <a:r>
              <a:rPr dirty="0" err="1"/>
              <a:t>українська</a:t>
            </a:r>
            <a:r>
              <a:rPr lang="uk-UA" dirty="0"/>
              <a:t>, англійська</a:t>
            </a:r>
            <a:endParaRPr dirty="0"/>
          </a:p>
          <a:p>
            <a:r>
              <a:rPr dirty="0"/>
              <a:t>• </a:t>
            </a:r>
            <a:r>
              <a:rPr dirty="0" err="1"/>
              <a:t>Кафедра</a:t>
            </a:r>
            <a:r>
              <a:rPr dirty="0"/>
              <a:t>: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Autofit/>
          </a:bodyPr>
          <a:lstStyle/>
          <a:p>
            <a:r>
              <a:rPr sz="2400" dirty="0"/>
              <a:t>КЛЮЧОВА ПЕРЕВАГА:</a:t>
            </a:r>
          </a:p>
          <a:p>
            <a:r>
              <a:rPr sz="2400" dirty="0" err="1"/>
              <a:t>Курс</a:t>
            </a:r>
            <a:r>
              <a:rPr sz="2400" dirty="0"/>
              <a:t> </a:t>
            </a:r>
            <a:r>
              <a:rPr sz="2400" dirty="0" err="1"/>
              <a:t>формує</a:t>
            </a:r>
            <a:r>
              <a:rPr sz="2400" dirty="0"/>
              <a:t> </a:t>
            </a:r>
            <a:r>
              <a:rPr sz="2400" dirty="0" err="1"/>
              <a:t>практичні</a:t>
            </a:r>
            <a:r>
              <a:rPr sz="2400" dirty="0"/>
              <a:t> </a:t>
            </a:r>
            <a:r>
              <a:rPr sz="2400" dirty="0" err="1"/>
              <a:t>вміння</a:t>
            </a:r>
            <a:r>
              <a:rPr sz="2400" dirty="0"/>
              <a:t> з </a:t>
            </a:r>
            <a:r>
              <a:rPr sz="2400" dirty="0" err="1"/>
              <a:t>діагностики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 </a:t>
            </a:r>
            <a:r>
              <a:rPr sz="2400" dirty="0" err="1"/>
              <a:t>карієсу</a:t>
            </a:r>
            <a:r>
              <a:rPr sz="2400" dirty="0"/>
              <a:t>, </a:t>
            </a:r>
            <a:r>
              <a:rPr sz="2400" dirty="0" err="1"/>
              <a:t>пульпіту</a:t>
            </a:r>
            <a:r>
              <a:rPr sz="2400" dirty="0"/>
              <a:t> і </a:t>
            </a:r>
            <a:r>
              <a:rPr sz="2400" dirty="0" err="1"/>
              <a:t>періодонтиту</a:t>
            </a:r>
            <a:r>
              <a:rPr sz="2400" dirty="0"/>
              <a:t> в </a:t>
            </a:r>
            <a:r>
              <a:rPr sz="2400" dirty="0" err="1"/>
              <a:t>тимчасових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постійних</a:t>
            </a:r>
            <a:r>
              <a:rPr sz="2400" dirty="0"/>
              <a:t> </a:t>
            </a:r>
            <a:r>
              <a:rPr sz="2400" dirty="0" err="1"/>
              <a:t>зубах</a:t>
            </a:r>
            <a:r>
              <a:rPr sz="2400" dirty="0"/>
              <a:t> у </a:t>
            </a:r>
            <a:r>
              <a:rPr sz="2400" dirty="0" err="1"/>
              <a:t>дітей</a:t>
            </a:r>
            <a:r>
              <a:rPr sz="2400" dirty="0"/>
              <a:t> з </a:t>
            </a:r>
            <a:r>
              <a:rPr sz="2400" dirty="0" err="1"/>
              <a:t>несформованим</a:t>
            </a:r>
            <a:r>
              <a:rPr sz="2400" dirty="0"/>
              <a:t> </a:t>
            </a:r>
            <a:r>
              <a:rPr sz="2400" dirty="0" err="1"/>
              <a:t>коренем</a:t>
            </a:r>
            <a:r>
              <a:rPr sz="2400" dirty="0"/>
              <a:t>, з </a:t>
            </a:r>
            <a:r>
              <a:rPr sz="2400" dirty="0" err="1"/>
              <a:t>акцентом</a:t>
            </a:r>
            <a:r>
              <a:rPr sz="2400" dirty="0"/>
              <a:t> </a:t>
            </a:r>
            <a:r>
              <a:rPr sz="2400" dirty="0" err="1"/>
              <a:t>на</a:t>
            </a:r>
            <a:r>
              <a:rPr sz="2400" dirty="0"/>
              <a:t> </a:t>
            </a:r>
            <a:r>
              <a:rPr sz="2400" dirty="0" err="1"/>
              <a:t>сучасні</a:t>
            </a:r>
            <a:r>
              <a:rPr sz="2400" dirty="0"/>
              <a:t> </a:t>
            </a:r>
            <a:r>
              <a:rPr sz="2400" dirty="0" err="1"/>
              <a:t>підходи</a:t>
            </a:r>
            <a:r>
              <a:rPr sz="2400" dirty="0"/>
              <a:t> </a:t>
            </a:r>
            <a:r>
              <a:rPr sz="2400" dirty="0" err="1"/>
              <a:t>дитячої</a:t>
            </a:r>
            <a:r>
              <a:rPr sz="2400" dirty="0"/>
              <a:t> </a:t>
            </a:r>
            <a:r>
              <a:rPr sz="2400" dirty="0" err="1"/>
              <a:t>терапевтичної</a:t>
            </a:r>
            <a:r>
              <a:rPr sz="2400" dirty="0"/>
              <a:t> </a:t>
            </a:r>
            <a:r>
              <a:rPr sz="2400" dirty="0" err="1"/>
              <a:t>стоматології</a:t>
            </a:r>
            <a:r>
              <a:rPr sz="24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Autofit/>
          </a:bodyPr>
          <a:lstStyle/>
          <a:p>
            <a:r>
              <a:rPr sz="2400" dirty="0"/>
              <a:t>• </a:t>
            </a:r>
            <a:r>
              <a:rPr sz="2400" dirty="0" err="1"/>
              <a:t>поєднує</a:t>
            </a:r>
            <a:r>
              <a:rPr sz="2400" dirty="0"/>
              <a:t> </a:t>
            </a:r>
            <a:r>
              <a:rPr sz="2400" dirty="0" err="1"/>
              <a:t>клінічну</a:t>
            </a:r>
            <a:r>
              <a:rPr sz="2400" dirty="0"/>
              <a:t> </a:t>
            </a:r>
            <a:r>
              <a:rPr sz="2400" dirty="0" err="1"/>
              <a:t>діагностику</a:t>
            </a:r>
            <a:r>
              <a:rPr sz="2400" dirty="0"/>
              <a:t> з </a:t>
            </a:r>
            <a:r>
              <a:rPr sz="2400" dirty="0" err="1"/>
              <a:t>відпрацюванням</a:t>
            </a:r>
            <a:r>
              <a:rPr sz="2400" dirty="0"/>
              <a:t> </a:t>
            </a:r>
            <a:r>
              <a:rPr sz="2400" dirty="0" err="1"/>
              <a:t>сучасних</a:t>
            </a:r>
            <a:r>
              <a:rPr sz="2400" dirty="0"/>
              <a:t> </a:t>
            </a:r>
            <a:r>
              <a:rPr sz="2400" dirty="0" err="1"/>
              <a:t>методів</a:t>
            </a:r>
            <a:r>
              <a:rPr sz="2400" dirty="0"/>
              <a:t> </a:t>
            </a:r>
            <a:r>
              <a:rPr sz="2400" dirty="0" err="1"/>
              <a:t>лікування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навчає</a:t>
            </a:r>
            <a:r>
              <a:rPr sz="2400" dirty="0"/>
              <a:t> </a:t>
            </a:r>
            <a:r>
              <a:rPr sz="2400" dirty="0" err="1"/>
              <a:t>працювати</a:t>
            </a:r>
            <a:r>
              <a:rPr sz="2400" dirty="0"/>
              <a:t> з </a:t>
            </a:r>
            <a:r>
              <a:rPr sz="2400" dirty="0" err="1"/>
              <a:t>тимчасовими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постійними</a:t>
            </a:r>
            <a:r>
              <a:rPr sz="2400" dirty="0"/>
              <a:t> </a:t>
            </a:r>
            <a:r>
              <a:rPr sz="2400" dirty="0" err="1"/>
              <a:t>зубами</a:t>
            </a:r>
            <a:r>
              <a:rPr sz="2400" dirty="0"/>
              <a:t> з </a:t>
            </a:r>
            <a:r>
              <a:rPr sz="2400" dirty="0" err="1"/>
              <a:t>несформованим</a:t>
            </a:r>
            <a:r>
              <a:rPr sz="2400" dirty="0"/>
              <a:t> </a:t>
            </a:r>
            <a:r>
              <a:rPr sz="2400" dirty="0" err="1"/>
              <a:t>коренем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охоплює</a:t>
            </a:r>
            <a:r>
              <a:rPr sz="2400" dirty="0"/>
              <a:t> </a:t>
            </a:r>
            <a:r>
              <a:rPr sz="2400" dirty="0" err="1"/>
              <a:t>вибір</a:t>
            </a:r>
            <a:r>
              <a:rPr sz="2400" dirty="0"/>
              <a:t> </a:t>
            </a:r>
            <a:r>
              <a:rPr sz="2400" dirty="0" err="1"/>
              <a:t>матеріалів</a:t>
            </a:r>
            <a:r>
              <a:rPr sz="2400" dirty="0"/>
              <a:t>, </a:t>
            </a:r>
            <a:r>
              <a:rPr sz="2400" dirty="0" err="1"/>
              <a:t>ендодонтичні</a:t>
            </a:r>
            <a:r>
              <a:rPr sz="2400" dirty="0"/>
              <a:t> </a:t>
            </a:r>
            <a:r>
              <a:rPr sz="2400" dirty="0" err="1"/>
              <a:t>підходи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профілактику</a:t>
            </a:r>
            <a:r>
              <a:rPr sz="2400" dirty="0"/>
              <a:t> </a:t>
            </a:r>
            <a:r>
              <a:rPr sz="2400" dirty="0" err="1"/>
              <a:t>ускладнень</a:t>
            </a:r>
            <a:r>
              <a:rPr sz="2400" dirty="0"/>
              <a:t>;</a:t>
            </a:r>
          </a:p>
          <a:p>
            <a:r>
              <a:rPr sz="2400" dirty="0"/>
              <a:t>• </a:t>
            </a:r>
            <a:r>
              <a:rPr sz="2400" dirty="0" err="1"/>
              <a:t>підсилює</a:t>
            </a:r>
            <a:r>
              <a:rPr sz="2400" dirty="0"/>
              <a:t> </a:t>
            </a:r>
            <a:r>
              <a:rPr sz="2400" dirty="0" err="1"/>
              <a:t>готовність</a:t>
            </a:r>
            <a:r>
              <a:rPr sz="2400" dirty="0"/>
              <a:t> </a:t>
            </a:r>
            <a:r>
              <a:rPr sz="2400" dirty="0" err="1"/>
              <a:t>до</a:t>
            </a:r>
            <a:r>
              <a:rPr sz="2400" dirty="0"/>
              <a:t> </a:t>
            </a:r>
            <a:r>
              <a:rPr sz="2400" dirty="0" err="1"/>
              <a:t>педіатричного</a:t>
            </a:r>
            <a:r>
              <a:rPr sz="2400" dirty="0"/>
              <a:t> </a:t>
            </a:r>
            <a:r>
              <a:rPr sz="2400" dirty="0" err="1"/>
              <a:t>стоматологічного</a:t>
            </a:r>
            <a:r>
              <a:rPr sz="2400" dirty="0"/>
              <a:t> </a:t>
            </a:r>
            <a:r>
              <a:rPr sz="2400" dirty="0" err="1"/>
              <a:t>прийому</a:t>
            </a:r>
            <a:r>
              <a:rPr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рентгеноанатомія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у </a:t>
            </a:r>
            <a:r>
              <a:rPr dirty="0" err="1"/>
              <a:t>різні</a:t>
            </a:r>
            <a:r>
              <a:rPr dirty="0"/>
              <a:t> </a:t>
            </a:r>
            <a:r>
              <a:rPr dirty="0" err="1"/>
              <a:t>періоди</a:t>
            </a:r>
            <a:r>
              <a:rPr dirty="0"/>
              <a:t> </a:t>
            </a:r>
            <a:r>
              <a:rPr dirty="0" err="1"/>
              <a:t>розвитку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клініко-рентгенологічна</a:t>
            </a:r>
            <a:r>
              <a:rPr dirty="0"/>
              <a:t> </a:t>
            </a:r>
            <a:r>
              <a:rPr dirty="0" err="1"/>
              <a:t>діагностика</a:t>
            </a:r>
            <a:r>
              <a:rPr dirty="0"/>
              <a:t> </a:t>
            </a:r>
            <a:r>
              <a:rPr dirty="0" err="1"/>
              <a:t>карієсу</a:t>
            </a:r>
            <a:r>
              <a:rPr dirty="0"/>
              <a:t> </a:t>
            </a:r>
            <a:r>
              <a:rPr dirty="0" err="1"/>
              <a:t>тимчасових</a:t>
            </a:r>
            <a:r>
              <a:rPr dirty="0"/>
              <a:t> і </a:t>
            </a:r>
            <a:r>
              <a:rPr dirty="0" err="1"/>
              <a:t>постійних</a:t>
            </a:r>
            <a:r>
              <a:rPr dirty="0"/>
              <a:t> </a:t>
            </a:r>
            <a:r>
              <a:rPr dirty="0" err="1"/>
              <a:t>зубів</a:t>
            </a:r>
            <a:r>
              <a:rPr dirty="0"/>
              <a:t> у </a:t>
            </a:r>
            <a:r>
              <a:rPr dirty="0" err="1"/>
              <a:t>дітей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особливості</a:t>
            </a:r>
            <a:r>
              <a:rPr dirty="0"/>
              <a:t> </a:t>
            </a:r>
            <a:r>
              <a:rPr dirty="0" err="1"/>
              <a:t>препарування</a:t>
            </a:r>
            <a:r>
              <a:rPr dirty="0"/>
              <a:t> </a:t>
            </a:r>
            <a:r>
              <a:rPr dirty="0" err="1"/>
              <a:t>каріозних</a:t>
            </a:r>
            <a:r>
              <a:rPr dirty="0"/>
              <a:t> </a:t>
            </a:r>
            <a:r>
              <a:rPr dirty="0" err="1"/>
              <a:t>порожнин</a:t>
            </a:r>
            <a:r>
              <a:rPr dirty="0"/>
              <a:t> у </a:t>
            </a:r>
            <a:r>
              <a:rPr dirty="0" err="1"/>
              <a:t>зубах</a:t>
            </a:r>
            <a:r>
              <a:rPr dirty="0"/>
              <a:t> з </a:t>
            </a:r>
            <a:r>
              <a:rPr dirty="0" err="1"/>
              <a:t>несформованим</a:t>
            </a:r>
            <a:r>
              <a:rPr dirty="0"/>
              <a:t> </a:t>
            </a:r>
            <a:r>
              <a:rPr dirty="0" err="1"/>
              <a:t>коренем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сучасні</a:t>
            </a:r>
            <a:r>
              <a:rPr dirty="0"/>
              <a:t> </a:t>
            </a:r>
            <a:r>
              <a:rPr dirty="0" err="1"/>
              <a:t>пломбувальні</a:t>
            </a:r>
            <a:r>
              <a:rPr dirty="0"/>
              <a:t> </a:t>
            </a:r>
            <a:r>
              <a:rPr dirty="0" err="1"/>
              <a:t>матеріали</a:t>
            </a:r>
            <a:r>
              <a:rPr dirty="0"/>
              <a:t>, </a:t>
            </a:r>
            <a:r>
              <a:rPr dirty="0" err="1"/>
              <a:t>їх</a:t>
            </a:r>
            <a:r>
              <a:rPr dirty="0"/>
              <a:t> </a:t>
            </a:r>
            <a:r>
              <a:rPr dirty="0" err="1"/>
              <a:t>переваги</a:t>
            </a:r>
            <a:r>
              <a:rPr dirty="0"/>
              <a:t>, </a:t>
            </a:r>
            <a:r>
              <a:rPr dirty="0" err="1"/>
              <a:t>недоліки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критерії</a:t>
            </a:r>
            <a:r>
              <a:rPr dirty="0"/>
              <a:t> </a:t>
            </a:r>
            <a:r>
              <a:rPr dirty="0" err="1"/>
              <a:t>вибору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застосування</a:t>
            </a:r>
            <a:r>
              <a:rPr dirty="0"/>
              <a:t> </a:t>
            </a:r>
            <a:r>
              <a:rPr dirty="0" err="1"/>
              <a:t>кофердаму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терапевтичному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ендодонтичному</a:t>
            </a:r>
            <a:r>
              <a:rPr dirty="0"/>
              <a:t> </a:t>
            </a:r>
            <a:r>
              <a:rPr dirty="0" err="1"/>
              <a:t>прийомі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діагностика</a:t>
            </a:r>
            <a:r>
              <a:rPr dirty="0"/>
              <a:t> і </a:t>
            </a:r>
            <a:r>
              <a:rPr dirty="0" err="1"/>
              <a:t>лікування</a:t>
            </a:r>
            <a:r>
              <a:rPr dirty="0"/>
              <a:t> </a:t>
            </a:r>
            <a:r>
              <a:rPr dirty="0" err="1"/>
              <a:t>пульпіту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періодонтиту</a:t>
            </a:r>
            <a:r>
              <a:rPr dirty="0"/>
              <a:t>, </a:t>
            </a:r>
            <a:r>
              <a:rPr dirty="0" err="1"/>
              <a:t>апексогенез</a:t>
            </a:r>
            <a:r>
              <a:rPr dirty="0"/>
              <a:t>;</a:t>
            </a:r>
          </a:p>
          <a:p>
            <a:r>
              <a:rPr dirty="0"/>
              <a:t>• </a:t>
            </a:r>
            <a:r>
              <a:rPr dirty="0" err="1"/>
              <a:t>поширені</a:t>
            </a:r>
            <a:r>
              <a:rPr dirty="0"/>
              <a:t> </a:t>
            </a:r>
            <a:r>
              <a:rPr dirty="0" err="1"/>
              <a:t>помилки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ускладнення</a:t>
            </a:r>
            <a:r>
              <a:rPr dirty="0"/>
              <a:t> </a:t>
            </a:r>
            <a:r>
              <a:rPr dirty="0" err="1"/>
              <a:t>під</a:t>
            </a:r>
            <a:r>
              <a:rPr dirty="0"/>
              <a:t> </a:t>
            </a:r>
            <a:r>
              <a:rPr dirty="0" err="1"/>
              <a:t>час</a:t>
            </a:r>
            <a:r>
              <a:rPr dirty="0"/>
              <a:t> </a:t>
            </a:r>
            <a:r>
              <a:rPr dirty="0" err="1"/>
              <a:t>лікування</a:t>
            </a:r>
            <a:r>
              <a:rPr dirty="0"/>
              <a:t> </a:t>
            </a:r>
            <a:r>
              <a:rPr dirty="0" err="1"/>
              <a:t>карієсу</a:t>
            </a:r>
            <a:r>
              <a:rPr dirty="0"/>
              <a:t> і </a:t>
            </a:r>
            <a:r>
              <a:rPr dirty="0" err="1"/>
              <a:t>його</a:t>
            </a:r>
            <a:r>
              <a:rPr dirty="0"/>
              <a:t> </a:t>
            </a:r>
            <a:r>
              <a:rPr dirty="0" err="1"/>
              <a:t>ускладнень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Autofit/>
          </a:bodyPr>
          <a:lstStyle/>
          <a:p>
            <a:r>
              <a:rPr sz="2000" dirty="0"/>
              <a:t>• </a:t>
            </a:r>
            <a:r>
              <a:rPr sz="2000" dirty="0" err="1"/>
              <a:t>обстежувати</a:t>
            </a:r>
            <a:r>
              <a:rPr sz="2000" dirty="0"/>
              <a:t> </a:t>
            </a:r>
            <a:r>
              <a:rPr sz="2000" dirty="0" err="1"/>
              <a:t>порожнину</a:t>
            </a:r>
            <a:r>
              <a:rPr sz="2000" dirty="0"/>
              <a:t> </a:t>
            </a:r>
            <a:r>
              <a:rPr sz="2000" dirty="0" err="1"/>
              <a:t>рота</a:t>
            </a:r>
            <a:r>
              <a:rPr sz="2000" dirty="0"/>
              <a:t> </a:t>
            </a:r>
            <a:r>
              <a:rPr sz="2000" dirty="0" err="1"/>
              <a:t>дитини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оформлювати</a:t>
            </a:r>
            <a:r>
              <a:rPr sz="2000" dirty="0"/>
              <a:t> </a:t>
            </a:r>
            <a:r>
              <a:rPr sz="2000" dirty="0" err="1"/>
              <a:t>амбулаторну</a:t>
            </a:r>
            <a:r>
              <a:rPr sz="2000" dirty="0"/>
              <a:t> </a:t>
            </a:r>
            <a:r>
              <a:rPr sz="2000" dirty="0" err="1"/>
              <a:t>історію</a:t>
            </a:r>
            <a:r>
              <a:rPr sz="2000" dirty="0"/>
              <a:t> </a:t>
            </a:r>
            <a:r>
              <a:rPr sz="2000" dirty="0" err="1"/>
              <a:t>хвороби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проводити</a:t>
            </a:r>
            <a:r>
              <a:rPr sz="2000" dirty="0"/>
              <a:t> </a:t>
            </a:r>
            <a:r>
              <a:rPr sz="2000" dirty="0" err="1"/>
              <a:t>диференційну</a:t>
            </a:r>
            <a:r>
              <a:rPr sz="2000" dirty="0"/>
              <a:t> </a:t>
            </a:r>
            <a:r>
              <a:rPr sz="2000" dirty="0" err="1"/>
              <a:t>діагностику</a:t>
            </a:r>
            <a:r>
              <a:rPr sz="2000" dirty="0"/>
              <a:t> </a:t>
            </a:r>
            <a:r>
              <a:rPr sz="2000" dirty="0" err="1"/>
              <a:t>карієсу</a:t>
            </a:r>
            <a:r>
              <a:rPr sz="2000" dirty="0"/>
              <a:t>, </a:t>
            </a:r>
            <a:r>
              <a:rPr sz="2000" dirty="0" err="1"/>
              <a:t>пульпіту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періодонтиту</a:t>
            </a:r>
            <a:r>
              <a:rPr sz="2000" dirty="0"/>
              <a:t> у </a:t>
            </a:r>
            <a:r>
              <a:rPr sz="2000" dirty="0" err="1"/>
              <a:t>дітей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застосовувати</a:t>
            </a:r>
            <a:r>
              <a:rPr sz="2000" dirty="0"/>
              <a:t> </a:t>
            </a:r>
            <a:r>
              <a:rPr sz="2000" dirty="0" err="1"/>
              <a:t>інструментарій</a:t>
            </a:r>
            <a:r>
              <a:rPr sz="2000" dirty="0"/>
              <a:t>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ізоляції</a:t>
            </a:r>
            <a:r>
              <a:rPr sz="2000" dirty="0"/>
              <a:t>, </a:t>
            </a:r>
            <a:r>
              <a:rPr sz="2000" dirty="0" err="1"/>
              <a:t>препарування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ендодонтичного</a:t>
            </a:r>
            <a:r>
              <a:rPr sz="2000" dirty="0"/>
              <a:t> </a:t>
            </a:r>
            <a:r>
              <a:rPr sz="2000" dirty="0" err="1"/>
              <a:t>лікування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аналізувати</a:t>
            </a:r>
            <a:r>
              <a:rPr sz="2000" dirty="0"/>
              <a:t> </a:t>
            </a:r>
            <a:r>
              <a:rPr sz="2000" dirty="0" err="1"/>
              <a:t>рентгенографію</a:t>
            </a:r>
            <a:r>
              <a:rPr sz="2000" dirty="0"/>
              <a:t> </a:t>
            </a:r>
            <a:r>
              <a:rPr sz="2000" dirty="0" err="1"/>
              <a:t>зубів</a:t>
            </a:r>
            <a:r>
              <a:rPr sz="2000" dirty="0"/>
              <a:t> у </a:t>
            </a:r>
            <a:r>
              <a:rPr sz="2000" dirty="0" err="1"/>
              <a:t>різні</a:t>
            </a:r>
            <a:r>
              <a:rPr sz="2000" dirty="0"/>
              <a:t> </a:t>
            </a:r>
            <a:r>
              <a:rPr sz="2000" dirty="0" err="1"/>
              <a:t>періоди</a:t>
            </a:r>
            <a:r>
              <a:rPr sz="2000" dirty="0"/>
              <a:t> </a:t>
            </a:r>
            <a:r>
              <a:rPr sz="2000" dirty="0" err="1"/>
              <a:t>їх</a:t>
            </a:r>
            <a:r>
              <a:rPr sz="2000" dirty="0"/>
              <a:t> </a:t>
            </a:r>
            <a:r>
              <a:rPr sz="2000" dirty="0" err="1"/>
              <a:t>розвитку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обирати</a:t>
            </a:r>
            <a:r>
              <a:rPr sz="2000" dirty="0"/>
              <a:t> </a:t>
            </a:r>
            <a:r>
              <a:rPr sz="2000" dirty="0" err="1"/>
              <a:t>пломбувальні</a:t>
            </a:r>
            <a:r>
              <a:rPr sz="2000" dirty="0"/>
              <a:t> </a:t>
            </a:r>
            <a:r>
              <a:rPr sz="2000" dirty="0" err="1"/>
              <a:t>матеріали</a:t>
            </a:r>
            <a:r>
              <a:rPr sz="2000" dirty="0"/>
              <a:t> </a:t>
            </a:r>
            <a:r>
              <a:rPr sz="2000" dirty="0" err="1"/>
              <a:t>для</a:t>
            </a:r>
            <a:r>
              <a:rPr sz="2000" dirty="0"/>
              <a:t> </a:t>
            </a:r>
            <a:r>
              <a:rPr sz="2000" dirty="0" err="1"/>
              <a:t>лікування</a:t>
            </a:r>
            <a:r>
              <a:rPr sz="2000" dirty="0"/>
              <a:t> </a:t>
            </a:r>
            <a:r>
              <a:rPr sz="2000" dirty="0" err="1"/>
              <a:t>тимчасових</a:t>
            </a:r>
            <a:r>
              <a:rPr sz="2000" dirty="0"/>
              <a:t> і </a:t>
            </a:r>
            <a:r>
              <a:rPr sz="2000" dirty="0" err="1"/>
              <a:t>постійних</a:t>
            </a:r>
            <a:r>
              <a:rPr sz="2000" dirty="0"/>
              <a:t> </a:t>
            </a:r>
            <a:r>
              <a:rPr sz="2000" dirty="0" err="1"/>
              <a:t>зубів</a:t>
            </a:r>
            <a:r>
              <a:rPr sz="2000" dirty="0"/>
              <a:t> з </a:t>
            </a:r>
            <a:r>
              <a:rPr sz="2000" dirty="0" err="1"/>
              <a:t>несформованим</a:t>
            </a:r>
            <a:r>
              <a:rPr sz="2000" dirty="0"/>
              <a:t> </a:t>
            </a:r>
            <a:r>
              <a:rPr sz="2000" dirty="0" err="1"/>
              <a:t>коренем</a:t>
            </a:r>
            <a:r>
              <a:rPr sz="2000" dirty="0"/>
              <a:t>;</a:t>
            </a:r>
          </a:p>
          <a:p>
            <a:r>
              <a:rPr sz="2000" dirty="0"/>
              <a:t>• </a:t>
            </a:r>
            <a:r>
              <a:rPr sz="2000" dirty="0" err="1"/>
              <a:t>лікувати</a:t>
            </a:r>
            <a:r>
              <a:rPr sz="2000" dirty="0"/>
              <a:t> </a:t>
            </a:r>
            <a:r>
              <a:rPr sz="2000" dirty="0" err="1"/>
              <a:t>карієс</a:t>
            </a:r>
            <a:r>
              <a:rPr sz="2000" dirty="0"/>
              <a:t> </a:t>
            </a:r>
            <a:r>
              <a:rPr sz="2000" dirty="0" err="1"/>
              <a:t>та</a:t>
            </a:r>
            <a:r>
              <a:rPr sz="2000" dirty="0"/>
              <a:t> </a:t>
            </a:r>
            <a:r>
              <a:rPr sz="2000" dirty="0" err="1"/>
              <a:t>його</a:t>
            </a:r>
            <a:r>
              <a:rPr sz="2000" dirty="0"/>
              <a:t> </a:t>
            </a:r>
            <a:r>
              <a:rPr sz="2000" dirty="0" err="1"/>
              <a:t>ускладнення</a:t>
            </a:r>
            <a:r>
              <a:rPr sz="2000" dirty="0"/>
              <a:t> у </a:t>
            </a:r>
            <a:r>
              <a:rPr sz="2000" dirty="0" err="1"/>
              <a:t>дітей</a:t>
            </a:r>
            <a:r>
              <a:rPr sz="2000" dirty="0"/>
              <a:t> з </a:t>
            </a:r>
            <a:r>
              <a:rPr sz="2000" dirty="0" err="1"/>
              <a:t>урахуванням</a:t>
            </a:r>
            <a:r>
              <a:rPr sz="2000" dirty="0"/>
              <a:t> </a:t>
            </a:r>
            <a:r>
              <a:rPr sz="2000" dirty="0" err="1"/>
              <a:t>клінічної</a:t>
            </a:r>
            <a:r>
              <a:rPr sz="2000" dirty="0"/>
              <a:t> </a:t>
            </a:r>
            <a:r>
              <a:rPr sz="2000" dirty="0" err="1"/>
              <a:t>ситуації</a:t>
            </a:r>
            <a:r>
              <a:rPr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dirty="0" err="1"/>
              <a:t>Лекції</a:t>
            </a:r>
            <a:r>
              <a:rPr dirty="0"/>
              <a:t> </a:t>
            </a:r>
          </a:p>
          <a:p>
            <a:r>
              <a:rPr dirty="0" err="1"/>
              <a:t>Практичні</a:t>
            </a:r>
            <a:r>
              <a:rPr dirty="0"/>
              <a:t> </a:t>
            </a:r>
            <a:r>
              <a:rPr dirty="0" err="1"/>
              <a:t>заняття</a:t>
            </a:r>
            <a:r>
              <a:rPr dirty="0"/>
              <a:t> </a:t>
            </a:r>
          </a:p>
          <a:p>
            <a:r>
              <a:rPr dirty="0" err="1"/>
              <a:t>Самостійна</a:t>
            </a:r>
            <a:r>
              <a:rPr dirty="0"/>
              <a:t> </a:t>
            </a:r>
            <a:r>
              <a:rPr dirty="0" err="1"/>
              <a:t>робота</a:t>
            </a:r>
            <a:r>
              <a:rPr dirty="0"/>
              <a:t> </a:t>
            </a:r>
          </a:p>
          <a:p>
            <a:r>
              <a:rPr dirty="0" err="1"/>
              <a:t>Форма</a:t>
            </a:r>
            <a:r>
              <a:rPr dirty="0"/>
              <a:t> </a:t>
            </a:r>
            <a:r>
              <a:rPr dirty="0" err="1"/>
              <a:t>навчання</a:t>
            </a:r>
            <a:r>
              <a:rPr dirty="0"/>
              <a:t> — </a:t>
            </a:r>
            <a:r>
              <a:rPr dirty="0" err="1"/>
              <a:t>очна</a:t>
            </a:r>
            <a:endParaRPr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400" dirty="0" err="1"/>
              <a:t>Залік</a:t>
            </a:r>
            <a:r>
              <a:rPr sz="2400" dirty="0"/>
              <a:t>: </a:t>
            </a:r>
            <a:r>
              <a:rPr sz="2400" dirty="0" err="1"/>
              <a:t>підсумковий</a:t>
            </a:r>
            <a:r>
              <a:rPr sz="2400" dirty="0"/>
              <a:t> </a:t>
            </a:r>
            <a:r>
              <a:rPr sz="2400" dirty="0" err="1"/>
              <a:t>контроль</a:t>
            </a:r>
            <a:r>
              <a:rPr sz="2400" dirty="0"/>
              <a:t> </a:t>
            </a:r>
            <a:r>
              <a:rPr sz="2400" dirty="0" err="1"/>
              <a:t>проводиться</a:t>
            </a:r>
            <a:r>
              <a:rPr sz="2400" dirty="0"/>
              <a:t> </a:t>
            </a:r>
            <a:r>
              <a:rPr sz="2400" dirty="0" err="1"/>
              <a:t>після</a:t>
            </a:r>
            <a:r>
              <a:rPr sz="2400" dirty="0"/>
              <a:t> </a:t>
            </a:r>
            <a:r>
              <a:rPr sz="2400" dirty="0" err="1"/>
              <a:t>завершення</a:t>
            </a:r>
            <a:r>
              <a:rPr sz="2400" dirty="0"/>
              <a:t> </a:t>
            </a:r>
            <a:r>
              <a:rPr sz="2400" dirty="0" err="1"/>
              <a:t>дисципліни</a:t>
            </a:r>
            <a:r>
              <a:rPr sz="2400" dirty="0"/>
              <a:t>. </a:t>
            </a:r>
            <a:endParaRPr lang="uk-UA" sz="2400" dirty="0"/>
          </a:p>
          <a:p>
            <a:r>
              <a:rPr sz="2400" dirty="0" err="1"/>
              <a:t>Оцінювання</a:t>
            </a:r>
            <a:r>
              <a:rPr sz="2400" dirty="0"/>
              <a:t> </a:t>
            </a:r>
            <a:r>
              <a:rPr sz="2400" dirty="0" err="1"/>
              <a:t>здійснюється</a:t>
            </a:r>
            <a:r>
              <a:rPr sz="2400" dirty="0"/>
              <a:t> </a:t>
            </a:r>
            <a:r>
              <a:rPr sz="2400" dirty="0" err="1"/>
              <a:t>за</a:t>
            </a:r>
            <a:r>
              <a:rPr sz="2400" dirty="0"/>
              <a:t> </a:t>
            </a:r>
            <a:r>
              <a:rPr sz="2400" dirty="0" err="1"/>
              <a:t>традиційною</a:t>
            </a:r>
            <a:r>
              <a:rPr sz="2400" dirty="0"/>
              <a:t> </a:t>
            </a:r>
            <a:r>
              <a:rPr lang="uk-UA" sz="2400" dirty="0"/>
              <a:t>5</a:t>
            </a:r>
            <a:r>
              <a:rPr sz="2400" dirty="0"/>
              <a:t>-</a:t>
            </a:r>
            <a:r>
              <a:rPr sz="2400" dirty="0" err="1"/>
              <a:t>бальною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200-бальною </a:t>
            </a:r>
            <a:r>
              <a:rPr sz="2400" dirty="0" err="1"/>
              <a:t>шкалами</a:t>
            </a:r>
            <a:r>
              <a:rPr sz="2400" dirty="0"/>
              <a:t>; </a:t>
            </a:r>
            <a:r>
              <a:rPr sz="2400" dirty="0" err="1"/>
              <a:t>зараховано</a:t>
            </a:r>
            <a:r>
              <a:rPr sz="2400" dirty="0"/>
              <a:t> — </a:t>
            </a:r>
            <a:r>
              <a:rPr sz="2400" dirty="0" err="1"/>
              <a:t>від</a:t>
            </a:r>
            <a:r>
              <a:rPr sz="2400" dirty="0"/>
              <a:t> 120 </a:t>
            </a:r>
            <a:r>
              <a:rPr sz="2400" dirty="0" err="1"/>
              <a:t>до</a:t>
            </a:r>
            <a:r>
              <a:rPr sz="2400" dirty="0"/>
              <a:t> 200 </a:t>
            </a:r>
            <a:r>
              <a:rPr sz="2400" dirty="0" err="1"/>
              <a:t>балів</a:t>
            </a:r>
            <a:r>
              <a:rPr sz="2400" dirty="0"/>
              <a:t>. </a:t>
            </a:r>
            <a:r>
              <a:rPr sz="2400" dirty="0" err="1"/>
              <a:t>Методи</a:t>
            </a:r>
            <a:r>
              <a:rPr sz="2400" dirty="0"/>
              <a:t> </a:t>
            </a:r>
            <a:r>
              <a:rPr sz="2400" dirty="0" err="1"/>
              <a:t>контролю</a:t>
            </a:r>
            <a:r>
              <a:rPr sz="2400" dirty="0"/>
              <a:t> </a:t>
            </a:r>
            <a:r>
              <a:rPr sz="2400" dirty="0" err="1"/>
              <a:t>включають</a:t>
            </a:r>
            <a:r>
              <a:rPr sz="2400" dirty="0"/>
              <a:t> </a:t>
            </a:r>
            <a:r>
              <a:rPr sz="2400" dirty="0" err="1"/>
              <a:t>тестування</a:t>
            </a:r>
            <a:r>
              <a:rPr sz="2400" dirty="0"/>
              <a:t>, </a:t>
            </a:r>
            <a:r>
              <a:rPr sz="2400" dirty="0" err="1"/>
              <a:t>усне</a:t>
            </a:r>
            <a:r>
              <a:rPr sz="2400" dirty="0"/>
              <a:t> </a:t>
            </a:r>
            <a:r>
              <a:rPr sz="2400" dirty="0" err="1"/>
              <a:t>опитування</a:t>
            </a:r>
            <a:r>
              <a:rPr sz="2400" dirty="0"/>
              <a:t>, </a:t>
            </a:r>
            <a:r>
              <a:rPr sz="2400" dirty="0" err="1"/>
              <a:t>ситуаційні</a:t>
            </a:r>
            <a:r>
              <a:rPr sz="2400" dirty="0"/>
              <a:t> </a:t>
            </a:r>
            <a:r>
              <a:rPr sz="2400" dirty="0" err="1"/>
              <a:t>задачі</a:t>
            </a:r>
            <a:r>
              <a:rPr sz="2400" dirty="0"/>
              <a:t> </a:t>
            </a:r>
            <a:r>
              <a:rPr sz="2400" dirty="0" err="1"/>
              <a:t>та</a:t>
            </a:r>
            <a:r>
              <a:rPr sz="2400" dirty="0"/>
              <a:t> </a:t>
            </a:r>
            <a:r>
              <a:rPr sz="2400" dirty="0" err="1"/>
              <a:t>демонстрацію</a:t>
            </a:r>
            <a:r>
              <a:rPr sz="2400" dirty="0"/>
              <a:t> </a:t>
            </a:r>
            <a:r>
              <a:rPr sz="2400" dirty="0" err="1"/>
              <a:t>практичних</a:t>
            </a:r>
            <a:r>
              <a:rPr sz="2400" dirty="0"/>
              <a:t> </a:t>
            </a:r>
            <a:r>
              <a:rPr sz="2400" dirty="0" err="1"/>
              <a:t>навичок</a:t>
            </a:r>
            <a:r>
              <a:rPr sz="2400" dirty="0"/>
              <a:t>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3812" y="2303728"/>
            <a:ext cx="3607682" cy="2148315"/>
          </a:xfrm>
        </p:spPr>
        <p:txBody>
          <a:bodyPr>
            <a:normAutofit/>
          </a:bodyPr>
          <a:lstStyle/>
          <a:p>
            <a:r>
              <a:rPr dirty="0"/>
              <a:t>• </a:t>
            </a:r>
            <a:r>
              <a:rPr dirty="0" err="1"/>
              <a:t>Лектор</a:t>
            </a:r>
            <a:r>
              <a:rPr dirty="0"/>
              <a:t> </a:t>
            </a:r>
            <a:r>
              <a:rPr dirty="0" err="1"/>
              <a:t>та</a:t>
            </a:r>
            <a:r>
              <a:rPr dirty="0"/>
              <a:t> </a:t>
            </a:r>
            <a:r>
              <a:rPr dirty="0" err="1"/>
              <a:t>укладач</a:t>
            </a:r>
            <a:r>
              <a:rPr dirty="0"/>
              <a:t> </a:t>
            </a:r>
            <a:r>
              <a:rPr dirty="0" err="1"/>
              <a:t>силабусу</a:t>
            </a:r>
            <a:r>
              <a:rPr dirty="0"/>
              <a:t>: </a:t>
            </a:r>
            <a:r>
              <a:rPr dirty="0" err="1"/>
              <a:t>Олена</a:t>
            </a:r>
            <a:r>
              <a:rPr dirty="0"/>
              <a:t> </a:t>
            </a:r>
            <a:r>
              <a:rPr dirty="0" err="1"/>
              <a:t>Дудік</a:t>
            </a:r>
            <a:r>
              <a:rPr dirty="0"/>
              <a:t>, </a:t>
            </a:r>
            <a:r>
              <a:rPr dirty="0" err="1"/>
              <a:t>к.мед.н</a:t>
            </a:r>
            <a:r>
              <a:rPr dirty="0"/>
              <a:t>., </a:t>
            </a:r>
            <a:r>
              <a:rPr dirty="0" err="1"/>
              <a:t>доц</a:t>
            </a:r>
            <a:r>
              <a:rPr dirty="0"/>
              <a:t>.</a:t>
            </a:r>
          </a:p>
          <a:p>
            <a:r>
              <a:rPr dirty="0"/>
              <a:t>• </a:t>
            </a:r>
            <a:r>
              <a:rPr dirty="0" err="1"/>
              <a:t>Кафедра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  <a:p>
            <a:r>
              <a:rPr dirty="0"/>
              <a:t>• </a:t>
            </a:r>
            <a:r>
              <a:rPr dirty="0" err="1"/>
              <a:t>Освітня</a:t>
            </a:r>
            <a:r>
              <a:rPr dirty="0"/>
              <a:t> </a:t>
            </a:r>
            <a:r>
              <a:rPr dirty="0" err="1"/>
              <a:t>програма</a:t>
            </a:r>
            <a:r>
              <a:rPr dirty="0"/>
              <a:t>: ОПП </a:t>
            </a:r>
            <a:r>
              <a:rPr lang="uk-UA" dirty="0"/>
              <a:t>221</a:t>
            </a:r>
            <a:r>
              <a:rPr dirty="0"/>
              <a:t> </a:t>
            </a:r>
            <a:r>
              <a:rPr dirty="0" err="1"/>
              <a:t>Стоматологія</a:t>
            </a:r>
            <a:endParaRPr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dirty="0" err="1"/>
              <a:t>Контактна</a:t>
            </a:r>
            <a:r>
              <a:rPr dirty="0"/>
              <a:t> </a:t>
            </a:r>
            <a:r>
              <a:rPr dirty="0" err="1"/>
              <a:t>інформація</a:t>
            </a:r>
            <a:r>
              <a:rPr dirty="0"/>
              <a:t>:</a:t>
            </a:r>
          </a:p>
          <a:p>
            <a:r>
              <a:rPr dirty="0" err="1"/>
              <a:t>Кафедра</a:t>
            </a:r>
            <a:r>
              <a:rPr dirty="0"/>
              <a:t> </a:t>
            </a:r>
            <a:r>
              <a:rPr dirty="0" err="1"/>
              <a:t>стоматології</a:t>
            </a:r>
            <a:r>
              <a:rPr dirty="0"/>
              <a:t> </a:t>
            </a:r>
            <a:r>
              <a:rPr dirty="0" err="1"/>
              <a:t>дитячого</a:t>
            </a:r>
            <a:r>
              <a:rPr dirty="0"/>
              <a:t> </a:t>
            </a:r>
            <a:r>
              <a:rPr dirty="0" err="1"/>
              <a:t>віку</a:t>
            </a:r>
            <a:endParaRPr dirty="0"/>
          </a:p>
          <a:p>
            <a:r>
              <a:rPr dirty="0"/>
              <a:t>ВНМУ </a:t>
            </a:r>
            <a:r>
              <a:rPr dirty="0" err="1"/>
              <a:t>ім</a:t>
            </a:r>
            <a:r>
              <a:rPr dirty="0"/>
              <a:t>. М.І. </a:t>
            </a:r>
            <a:r>
              <a:rPr dirty="0" err="1"/>
              <a:t>Пирогова</a:t>
            </a:r>
            <a:endParaRPr dirty="0"/>
          </a:p>
          <a:p>
            <a:r>
              <a:rPr dirty="0"/>
              <a:t>child.stom@vnmu.edu.ua</a:t>
            </a:r>
          </a:p>
          <a:p>
            <a:r>
              <a:rPr dirty="0" err="1"/>
              <a:t>вул</a:t>
            </a:r>
            <a:r>
              <a:rPr dirty="0"/>
              <a:t>. </a:t>
            </a:r>
            <a:r>
              <a:rPr dirty="0" err="1"/>
              <a:t>Стуса</a:t>
            </a:r>
            <a:r>
              <a:rPr dirty="0"/>
              <a:t>, 2/19</a:t>
            </a:r>
          </a:p>
          <a:p>
            <a:r>
              <a:rPr dirty="0" err="1"/>
              <a:t>Сайт</a:t>
            </a:r>
            <a:r>
              <a:rPr dirty="0"/>
              <a:t>: www.vnmu.edu.ua</a:t>
            </a: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113</TotalTime>
  <Words>495</Words>
  <Application>Microsoft Office PowerPoint</Application>
  <PresentationFormat>Широкоэкранный</PresentationFormat>
  <Paragraphs>62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ВИБІРКОВА ДИСЦИПЛІНА МЕТОДИ ЛІКУВАННЯ КАРІЄСУ ТА ЙОГО УСКЛАДНЕНЬ В ТИМЧАСОВИХ ТА ПОСТІЙНИХ ЗУБАХ З НЕСФОРМОВАНИМ КОРЕНЕМ</vt:lpstr>
      <vt:lpstr>ПАСПОРТ ОСВІТНЬОГО КОМПОНЕНТА  «МЕТОДИ ЛІКУВАННЯ КАРІЄСУ ТА ЙОГО УСКЛАДНЕНЬ В ТИМЧАСОВИХ ТА ПОСТІЙНИХ ЗУБАХ З НЕСФОРМОВАНИМ КОРЕНЕМ»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15</cp:revision>
  <dcterms:created xsi:type="dcterms:W3CDTF">2026-04-08T10:22:59Z</dcterms:created>
  <dcterms:modified xsi:type="dcterms:W3CDTF">2026-09-09T07:45:56Z</dcterms:modified>
</cp:coreProperties>
</file>