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dirty="0" err="1"/>
              <a:t>Вінницький</a:t>
            </a:r>
            <a:r>
              <a:rPr dirty="0"/>
              <a:t> </a:t>
            </a:r>
            <a:r>
              <a:rPr dirty="0" err="1"/>
              <a:t>національний</a:t>
            </a:r>
            <a:r>
              <a:rPr dirty="0"/>
              <a:t> </a:t>
            </a:r>
            <a:r>
              <a:rPr dirty="0" err="1"/>
              <a:t>медичний</a:t>
            </a:r>
            <a:r>
              <a:rPr dirty="0"/>
              <a:t> </a:t>
            </a:r>
            <a:r>
              <a:rPr dirty="0" err="1"/>
              <a:t>університет</a:t>
            </a:r>
            <a:endParaRPr dirty="0"/>
          </a:p>
          <a:p>
            <a:pPr algn="ctr"/>
            <a:r>
              <a:rPr dirty="0" err="1"/>
              <a:t>ім</a:t>
            </a:r>
            <a:r>
              <a:rPr dirty="0"/>
              <a:t>. М.І. </a:t>
            </a:r>
            <a:r>
              <a:rPr dirty="0" err="1"/>
              <a:t>Пирогова</a:t>
            </a:r>
            <a:r>
              <a:rPr dirty="0"/>
              <a:t> МОЗ </a:t>
            </a:r>
            <a:r>
              <a:rPr dirty="0" err="1"/>
              <a:t>України</a:t>
            </a:r>
            <a:endParaRPr dirty="0"/>
          </a:p>
          <a:p>
            <a:pPr algn="ctr"/>
            <a:endParaRPr dirty="0"/>
          </a:p>
          <a:p>
            <a:pPr algn="ctr"/>
            <a:r>
              <a:rPr dirty="0"/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400" dirty="0">
                <a:latin typeface="Bahnschrift SemiBold Condensed" panose="020B0502040204020203" pitchFamily="34" charset="0"/>
              </a:rPr>
              <a:t>ВК 3.14</a:t>
            </a:r>
          </a:p>
          <a:p>
            <a:r>
              <a:rPr lang="ru-RU" sz="2400" dirty="0">
                <a:latin typeface="Bahnschrift SemiBold SemiConden" panose="020B0502040204020203" pitchFamily="34" charset="0"/>
              </a:rPr>
              <a:t>ПРОФЕСІЙНА ГІГІЄНА ПОРОЖНИНИ РОТА У ПАЦІЄНТІВ РІЗНИХ ВІКОВИХ ГРУП. ПРАКТИЧНІ АСПЕКТИ</a:t>
            </a:r>
            <a:endParaRPr sz="2400" dirty="0"/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r>
              <a:rPr dirty="0"/>
              <a:t>ПАСПОРТ ОСВІТНЬОГО КОМПОНЕНТА</a:t>
            </a:r>
          </a:p>
          <a:p>
            <a:endParaRPr dirty="0"/>
          </a:p>
          <a:p>
            <a:r>
              <a:rPr dirty="0">
                <a:latin typeface="Bahnschrift SemiBold Condensed" panose="020B0502040204020203" pitchFamily="34" charset="0"/>
              </a:rPr>
              <a:t>ВК 3.14. </a:t>
            </a:r>
            <a:r>
              <a:rPr dirty="0"/>
              <a:t>«</a:t>
            </a:r>
            <a:r>
              <a:rPr lang="ru-RU" dirty="0">
                <a:latin typeface="Bahnschrift SemiBold SemiConden" panose="020B0502040204020203" pitchFamily="34" charset="0"/>
              </a:rPr>
              <a:t>ПРОФЕСІЙНА ГІГІЄНА ПОРОЖНИНИ РОТА У ПАЦІЄНТІВ РІЗНИХ ВІКОВИХ ГРУП. ПРАКТИЧНІ АСПЕКТИ</a:t>
            </a:r>
            <a:r>
              <a:rPr dirty="0"/>
              <a:t>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І1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3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/>
              <a:t>3,0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r>
              <a:rPr dirty="0"/>
              <a:t>, </a:t>
            </a:r>
            <a:r>
              <a:rPr dirty="0" err="1"/>
              <a:t>англійська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ембріологія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цитологія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біологія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біологічна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біоорганічна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мікробіологія</a:t>
            </a:r>
            <a:r>
              <a:rPr dirty="0"/>
              <a:t>, </a:t>
            </a:r>
            <a:r>
              <a:rPr dirty="0" err="1"/>
              <a:t>вірусологія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імунологія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дитячої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Практично</a:t>
            </a:r>
            <a:r>
              <a:rPr sz="2400" dirty="0"/>
              <a:t> </a:t>
            </a:r>
            <a:r>
              <a:rPr sz="2400" dirty="0" err="1"/>
              <a:t>орієнтований</a:t>
            </a:r>
            <a:r>
              <a:rPr sz="2400" dirty="0"/>
              <a:t> </a:t>
            </a:r>
            <a:r>
              <a:rPr sz="2400" dirty="0" err="1"/>
              <a:t>курс</a:t>
            </a:r>
            <a:r>
              <a:rPr sz="2400" dirty="0"/>
              <a:t>, </a:t>
            </a:r>
            <a:r>
              <a:rPr sz="2400" dirty="0" err="1"/>
              <a:t>що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навички</a:t>
            </a:r>
            <a:r>
              <a:rPr sz="2400" dirty="0"/>
              <a:t> </a:t>
            </a:r>
            <a:r>
              <a:rPr sz="2400" dirty="0" err="1"/>
              <a:t>професійної</a:t>
            </a:r>
            <a:r>
              <a:rPr sz="2400" dirty="0"/>
              <a:t> </a:t>
            </a:r>
            <a:r>
              <a:rPr sz="2400" dirty="0" err="1"/>
              <a:t>гігієни</a:t>
            </a:r>
            <a:r>
              <a:rPr sz="2400" dirty="0"/>
              <a:t> </a:t>
            </a:r>
            <a:r>
              <a:rPr sz="2400" dirty="0" err="1"/>
              <a:t>порожнини</a:t>
            </a:r>
            <a:r>
              <a:rPr sz="2400" dirty="0"/>
              <a:t> </a:t>
            </a:r>
            <a:r>
              <a:rPr sz="2400" dirty="0" err="1"/>
              <a:t>рота</a:t>
            </a:r>
            <a:r>
              <a:rPr sz="2400" dirty="0"/>
              <a:t>, </a:t>
            </a:r>
            <a:r>
              <a:rPr sz="2400" dirty="0" err="1"/>
              <a:t>профілактики</a:t>
            </a:r>
            <a:r>
              <a:rPr sz="2400" dirty="0"/>
              <a:t> </a:t>
            </a:r>
            <a:r>
              <a:rPr sz="2400" dirty="0" err="1"/>
              <a:t>стоматологічних</a:t>
            </a:r>
            <a:r>
              <a:rPr sz="2400" dirty="0"/>
              <a:t> </a:t>
            </a:r>
            <a:r>
              <a:rPr sz="2400" dirty="0" err="1"/>
              <a:t>захворювань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ефективної</a:t>
            </a:r>
            <a:r>
              <a:rPr sz="2400" dirty="0"/>
              <a:t> </a:t>
            </a:r>
            <a:r>
              <a:rPr sz="2400" dirty="0" err="1"/>
              <a:t>комунікації</a:t>
            </a:r>
            <a:r>
              <a:rPr sz="2400" dirty="0"/>
              <a:t> з </a:t>
            </a:r>
            <a:r>
              <a:rPr sz="2400" dirty="0" err="1"/>
              <a:t>дітьми</a:t>
            </a:r>
            <a:r>
              <a:rPr sz="2400" dirty="0"/>
              <a:t> і </a:t>
            </a:r>
            <a:r>
              <a:rPr sz="2400" dirty="0" err="1"/>
              <a:t>батьками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000" dirty="0"/>
              <a:t>• </a:t>
            </a:r>
            <a:r>
              <a:rPr sz="2000" dirty="0" err="1"/>
              <a:t>формує</a:t>
            </a:r>
            <a:r>
              <a:rPr sz="2000" dirty="0"/>
              <a:t> </a:t>
            </a:r>
            <a:r>
              <a:rPr sz="2000" dirty="0" err="1"/>
              <a:t>знання</a:t>
            </a:r>
            <a:r>
              <a:rPr sz="2000" dirty="0"/>
              <a:t> </a:t>
            </a:r>
            <a:r>
              <a:rPr sz="2000" dirty="0" err="1"/>
              <a:t>про</a:t>
            </a:r>
            <a:r>
              <a:rPr sz="2000" dirty="0"/>
              <a:t> </a:t>
            </a:r>
            <a:r>
              <a:rPr sz="2000" dirty="0" err="1"/>
              <a:t>особливості</a:t>
            </a:r>
            <a:r>
              <a:rPr sz="2000" dirty="0"/>
              <a:t> </a:t>
            </a:r>
            <a:r>
              <a:rPr sz="2000" dirty="0" err="1"/>
              <a:t>гігієни</a:t>
            </a:r>
            <a:r>
              <a:rPr sz="2000" dirty="0"/>
              <a:t> </a:t>
            </a:r>
            <a:r>
              <a:rPr sz="2000" dirty="0" err="1"/>
              <a:t>порожнини</a:t>
            </a:r>
            <a:r>
              <a:rPr sz="2000" dirty="0"/>
              <a:t> </a:t>
            </a:r>
            <a:r>
              <a:rPr sz="2000" dirty="0" err="1"/>
              <a:t>рота</a:t>
            </a:r>
            <a:r>
              <a:rPr sz="2000" dirty="0"/>
              <a:t> у </a:t>
            </a:r>
            <a:r>
              <a:rPr sz="2000" dirty="0" err="1"/>
              <a:t>дітей</a:t>
            </a:r>
            <a:r>
              <a:rPr sz="2000" dirty="0"/>
              <a:t> </a:t>
            </a:r>
            <a:r>
              <a:rPr sz="2000" dirty="0" err="1"/>
              <a:t>різних</a:t>
            </a:r>
            <a:r>
              <a:rPr sz="2000" dirty="0"/>
              <a:t> </a:t>
            </a:r>
            <a:r>
              <a:rPr sz="2000" dirty="0" err="1"/>
              <a:t>вікових</a:t>
            </a:r>
            <a:r>
              <a:rPr sz="2000" dirty="0"/>
              <a:t> </a:t>
            </a:r>
            <a:r>
              <a:rPr sz="2000" dirty="0" err="1"/>
              <a:t>груп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розвиває</a:t>
            </a:r>
            <a:r>
              <a:rPr sz="2000" dirty="0"/>
              <a:t> </a:t>
            </a:r>
            <a:r>
              <a:rPr sz="2000" dirty="0" err="1"/>
              <a:t>навички</a:t>
            </a:r>
            <a:r>
              <a:rPr sz="2000" dirty="0"/>
              <a:t> </a:t>
            </a:r>
            <a:r>
              <a:rPr sz="2000" dirty="0" err="1"/>
              <a:t>професійного</a:t>
            </a:r>
            <a:r>
              <a:rPr sz="2000" dirty="0"/>
              <a:t> </a:t>
            </a:r>
            <a:r>
              <a:rPr sz="2000" dirty="0" err="1"/>
              <a:t>очищення</a:t>
            </a:r>
            <a:r>
              <a:rPr sz="2000" dirty="0"/>
              <a:t> </a:t>
            </a:r>
            <a:r>
              <a:rPr sz="2000" dirty="0" err="1"/>
              <a:t>зубів</a:t>
            </a:r>
            <a:r>
              <a:rPr sz="2000" dirty="0"/>
              <a:t> і </a:t>
            </a:r>
            <a:r>
              <a:rPr sz="2000" dirty="0" err="1"/>
              <a:t>профілактичних</a:t>
            </a:r>
            <a:r>
              <a:rPr sz="2000" dirty="0"/>
              <a:t> </a:t>
            </a:r>
            <a:r>
              <a:rPr sz="2000" dirty="0" err="1"/>
              <a:t>процедур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допомагає</a:t>
            </a:r>
            <a:r>
              <a:rPr sz="2000" dirty="0"/>
              <a:t> </a:t>
            </a:r>
            <a:r>
              <a:rPr sz="2000" dirty="0" err="1"/>
              <a:t>підбирати</a:t>
            </a:r>
            <a:r>
              <a:rPr sz="2000" dirty="0"/>
              <a:t> </a:t>
            </a:r>
            <a:r>
              <a:rPr sz="2000" dirty="0" err="1"/>
              <a:t>індивідуальні</a:t>
            </a:r>
            <a:r>
              <a:rPr sz="2000" dirty="0"/>
              <a:t> </a:t>
            </a:r>
            <a:r>
              <a:rPr sz="2000" dirty="0" err="1"/>
              <a:t>засоби</a:t>
            </a:r>
            <a:r>
              <a:rPr sz="2000" dirty="0"/>
              <a:t> </a:t>
            </a:r>
            <a:r>
              <a:rPr sz="2000" dirty="0" err="1"/>
              <a:t>гігієни</a:t>
            </a:r>
            <a:r>
              <a:rPr sz="2000" dirty="0"/>
              <a:t> </a:t>
            </a:r>
            <a:r>
              <a:rPr sz="2000" dirty="0" err="1"/>
              <a:t>залежно</a:t>
            </a:r>
            <a:r>
              <a:rPr sz="2000" dirty="0"/>
              <a:t> </a:t>
            </a:r>
            <a:r>
              <a:rPr sz="2000" dirty="0" err="1"/>
              <a:t>від</a:t>
            </a:r>
            <a:r>
              <a:rPr sz="2000" dirty="0"/>
              <a:t> </a:t>
            </a:r>
            <a:r>
              <a:rPr sz="2000" dirty="0" err="1"/>
              <a:t>віку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стоматологічного</a:t>
            </a:r>
            <a:r>
              <a:rPr sz="2000" dirty="0"/>
              <a:t> </a:t>
            </a:r>
            <a:r>
              <a:rPr sz="2000" dirty="0" err="1"/>
              <a:t>статусу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навчає</a:t>
            </a:r>
            <a:r>
              <a:rPr sz="2000" dirty="0"/>
              <a:t> </a:t>
            </a:r>
            <a:r>
              <a:rPr sz="2000" dirty="0" err="1"/>
              <a:t>проводити</a:t>
            </a:r>
            <a:r>
              <a:rPr sz="2000" dirty="0"/>
              <a:t> </a:t>
            </a:r>
            <a:r>
              <a:rPr sz="2000" dirty="0" err="1"/>
              <a:t>санітарно-просвітницьку</a:t>
            </a:r>
            <a:r>
              <a:rPr sz="2000" dirty="0"/>
              <a:t> </a:t>
            </a:r>
            <a:r>
              <a:rPr sz="2000" dirty="0" err="1"/>
              <a:t>роботу</a:t>
            </a:r>
            <a:r>
              <a:rPr sz="2000" dirty="0"/>
              <a:t> з </a:t>
            </a:r>
            <a:r>
              <a:rPr sz="2000" dirty="0" err="1"/>
              <a:t>дітьми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їхніми</a:t>
            </a:r>
            <a:r>
              <a:rPr sz="2000" dirty="0"/>
              <a:t> </a:t>
            </a:r>
            <a:r>
              <a:rPr sz="2000" dirty="0" err="1"/>
              <a:t>батьками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професійна</a:t>
            </a:r>
            <a:r>
              <a:rPr dirty="0"/>
              <a:t> </a:t>
            </a:r>
            <a:r>
              <a:rPr dirty="0" err="1"/>
              <a:t>гігієна</a:t>
            </a:r>
            <a:r>
              <a:rPr dirty="0"/>
              <a:t> </a:t>
            </a:r>
            <a:r>
              <a:rPr dirty="0" err="1"/>
              <a:t>порожнини</a:t>
            </a:r>
            <a:r>
              <a:rPr dirty="0"/>
              <a:t> </a:t>
            </a:r>
            <a:r>
              <a:rPr dirty="0" err="1"/>
              <a:t>рота</a:t>
            </a:r>
            <a:r>
              <a:rPr dirty="0"/>
              <a:t> </a:t>
            </a:r>
            <a:r>
              <a:rPr dirty="0" err="1"/>
              <a:t>як</a:t>
            </a:r>
            <a:r>
              <a:rPr dirty="0"/>
              <a:t> </a:t>
            </a:r>
            <a:r>
              <a:rPr dirty="0" err="1"/>
              <a:t>основа</a:t>
            </a:r>
            <a:r>
              <a:rPr dirty="0"/>
              <a:t> </a:t>
            </a:r>
            <a:r>
              <a:rPr dirty="0" err="1"/>
              <a:t>профілактики</a:t>
            </a:r>
            <a:r>
              <a:rPr dirty="0"/>
              <a:t> </a:t>
            </a:r>
            <a:r>
              <a:rPr dirty="0" err="1"/>
              <a:t>стоматологічних</a:t>
            </a:r>
            <a:r>
              <a:rPr dirty="0"/>
              <a:t> </a:t>
            </a:r>
            <a:r>
              <a:rPr dirty="0" err="1"/>
              <a:t>захворювань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методика</a:t>
            </a:r>
            <a:r>
              <a:rPr dirty="0"/>
              <a:t> </a:t>
            </a:r>
            <a:r>
              <a:rPr dirty="0" err="1"/>
              <a:t>обстеження</a:t>
            </a:r>
            <a:r>
              <a:rPr dirty="0"/>
              <a:t> </a:t>
            </a:r>
            <a:r>
              <a:rPr dirty="0" err="1"/>
              <a:t>пацієнта</a:t>
            </a:r>
            <a:r>
              <a:rPr dirty="0"/>
              <a:t>, </a:t>
            </a:r>
            <a:r>
              <a:rPr dirty="0" err="1"/>
              <a:t>види</a:t>
            </a:r>
            <a:r>
              <a:rPr dirty="0"/>
              <a:t> </a:t>
            </a:r>
            <a:r>
              <a:rPr dirty="0" err="1"/>
              <a:t>зубних</a:t>
            </a:r>
            <a:r>
              <a:rPr dirty="0"/>
              <a:t> </a:t>
            </a:r>
            <a:r>
              <a:rPr dirty="0" err="1"/>
              <a:t>відкладень</a:t>
            </a:r>
            <a:r>
              <a:rPr dirty="0"/>
              <a:t>, </a:t>
            </a:r>
            <a:r>
              <a:rPr dirty="0" err="1"/>
              <a:t>заповнення</a:t>
            </a:r>
            <a:r>
              <a:rPr dirty="0"/>
              <a:t> </a:t>
            </a:r>
            <a:r>
              <a:rPr dirty="0" err="1"/>
              <a:t>карти</a:t>
            </a:r>
            <a:r>
              <a:rPr dirty="0"/>
              <a:t> </a:t>
            </a:r>
            <a:r>
              <a:rPr dirty="0" err="1"/>
              <a:t>стоматологічного</a:t>
            </a:r>
            <a:r>
              <a:rPr dirty="0"/>
              <a:t> </a:t>
            </a:r>
            <a:r>
              <a:rPr dirty="0" err="1"/>
              <a:t>хворого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індексна</a:t>
            </a:r>
            <a:r>
              <a:rPr dirty="0"/>
              <a:t> </a:t>
            </a:r>
            <a:r>
              <a:rPr dirty="0" err="1"/>
              <a:t>оцінка</a:t>
            </a:r>
            <a:r>
              <a:rPr dirty="0"/>
              <a:t> </a:t>
            </a:r>
            <a:r>
              <a:rPr dirty="0" err="1"/>
              <a:t>гігієнічного</a:t>
            </a:r>
            <a:r>
              <a:rPr dirty="0"/>
              <a:t> </a:t>
            </a:r>
            <a:r>
              <a:rPr dirty="0" err="1"/>
              <a:t>стану</a:t>
            </a:r>
            <a:r>
              <a:rPr dirty="0"/>
              <a:t> </a:t>
            </a:r>
            <a:r>
              <a:rPr dirty="0" err="1"/>
              <a:t>ротової</a:t>
            </a:r>
            <a:r>
              <a:rPr dirty="0"/>
              <a:t> </a:t>
            </a:r>
            <a:r>
              <a:rPr dirty="0" err="1"/>
              <a:t>порожнини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скейлінг</a:t>
            </a:r>
            <a:r>
              <a:rPr dirty="0"/>
              <a:t>: </a:t>
            </a:r>
            <a:r>
              <a:rPr dirty="0" err="1"/>
              <a:t>звуковий</a:t>
            </a:r>
            <a:r>
              <a:rPr dirty="0"/>
              <a:t>, </a:t>
            </a:r>
            <a:r>
              <a:rPr dirty="0" err="1"/>
              <a:t>ультразвуковий</a:t>
            </a:r>
            <a:r>
              <a:rPr dirty="0"/>
              <a:t> і </a:t>
            </a:r>
            <a:r>
              <a:rPr dirty="0" err="1"/>
              <a:t>ручний</a:t>
            </a:r>
            <a:r>
              <a:rPr dirty="0"/>
              <a:t>, </a:t>
            </a:r>
            <a:r>
              <a:rPr dirty="0" err="1"/>
              <a:t>полірування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професійна</a:t>
            </a:r>
            <a:r>
              <a:rPr dirty="0"/>
              <a:t> </a:t>
            </a:r>
            <a:r>
              <a:rPr dirty="0" err="1"/>
              <a:t>гігієна</a:t>
            </a:r>
            <a:r>
              <a:rPr dirty="0"/>
              <a:t> у </a:t>
            </a:r>
            <a:r>
              <a:rPr dirty="0" err="1"/>
              <a:t>пацієнтів</a:t>
            </a:r>
            <a:r>
              <a:rPr dirty="0"/>
              <a:t> з </a:t>
            </a:r>
            <a:r>
              <a:rPr dirty="0" err="1"/>
              <a:t>ортодонтичними</a:t>
            </a:r>
            <a:r>
              <a:rPr dirty="0"/>
              <a:t>, </a:t>
            </a:r>
            <a:r>
              <a:rPr dirty="0" err="1"/>
              <a:t>ортопедичними</a:t>
            </a:r>
            <a:r>
              <a:rPr dirty="0"/>
              <a:t> </a:t>
            </a:r>
            <a:r>
              <a:rPr dirty="0" err="1"/>
              <a:t>конструкціями</a:t>
            </a:r>
            <a:r>
              <a:rPr dirty="0"/>
              <a:t> й </a:t>
            </a:r>
            <a:r>
              <a:rPr dirty="0" err="1"/>
              <a:t>імплантами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підбір</a:t>
            </a:r>
            <a:r>
              <a:rPr dirty="0"/>
              <a:t> </a:t>
            </a:r>
            <a:r>
              <a:rPr dirty="0" err="1"/>
              <a:t>індивідуальних</a:t>
            </a:r>
            <a:r>
              <a:rPr dirty="0"/>
              <a:t> </a:t>
            </a:r>
            <a:r>
              <a:rPr dirty="0" err="1"/>
              <a:t>засобів</a:t>
            </a:r>
            <a:r>
              <a:rPr dirty="0"/>
              <a:t> </a:t>
            </a:r>
            <a:r>
              <a:rPr dirty="0" err="1"/>
              <a:t>гігієни</a:t>
            </a:r>
            <a:r>
              <a:rPr dirty="0"/>
              <a:t>, </a:t>
            </a:r>
            <a:r>
              <a:rPr dirty="0" err="1"/>
              <a:t>мотивація</a:t>
            </a:r>
            <a:r>
              <a:rPr dirty="0"/>
              <a:t> </a:t>
            </a:r>
            <a:r>
              <a:rPr dirty="0" err="1"/>
              <a:t>пацієнта</a:t>
            </a:r>
            <a:r>
              <a:rPr dirty="0"/>
              <a:t>, </a:t>
            </a:r>
            <a:r>
              <a:rPr dirty="0" err="1"/>
              <a:t>навчання</a:t>
            </a:r>
            <a:r>
              <a:rPr dirty="0"/>
              <a:t> </a:t>
            </a:r>
            <a:r>
              <a:rPr dirty="0" err="1"/>
              <a:t>гігієни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r>
              <a:rPr sz="2000" dirty="0"/>
              <a:t>• </a:t>
            </a:r>
            <a:r>
              <a:rPr sz="2000" dirty="0" err="1"/>
              <a:t>аналізувати</a:t>
            </a:r>
            <a:r>
              <a:rPr sz="2000" dirty="0"/>
              <a:t> </a:t>
            </a:r>
            <a:r>
              <a:rPr sz="2000" dirty="0" err="1"/>
              <a:t>гігієнічний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стоматологічний</a:t>
            </a:r>
            <a:r>
              <a:rPr sz="2000" dirty="0"/>
              <a:t> </a:t>
            </a:r>
            <a:r>
              <a:rPr sz="2000" dirty="0" err="1"/>
              <a:t>статус</a:t>
            </a:r>
            <a:r>
              <a:rPr sz="2000" dirty="0"/>
              <a:t> </a:t>
            </a:r>
            <a:r>
              <a:rPr sz="2000" dirty="0" err="1"/>
              <a:t>пацієнта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інтерпретувати</a:t>
            </a:r>
            <a:r>
              <a:rPr sz="2000" dirty="0"/>
              <a:t> </a:t>
            </a:r>
            <a:r>
              <a:rPr sz="2000" dirty="0" err="1"/>
              <a:t>результати</a:t>
            </a:r>
            <a:r>
              <a:rPr sz="2000" dirty="0"/>
              <a:t> </a:t>
            </a:r>
            <a:r>
              <a:rPr sz="2000" dirty="0" err="1"/>
              <a:t>епідеміологічного</a:t>
            </a:r>
            <a:r>
              <a:rPr sz="2000" dirty="0"/>
              <a:t> </a:t>
            </a:r>
            <a:r>
              <a:rPr sz="2000" dirty="0" err="1"/>
              <a:t>обстеження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заповнювати</a:t>
            </a:r>
            <a:r>
              <a:rPr sz="2000" dirty="0"/>
              <a:t> </a:t>
            </a:r>
            <a:r>
              <a:rPr sz="2000" dirty="0" err="1"/>
              <a:t>карту</a:t>
            </a:r>
            <a:r>
              <a:rPr sz="2000" dirty="0"/>
              <a:t> ВООЗ;</a:t>
            </a:r>
          </a:p>
          <a:p>
            <a:r>
              <a:rPr sz="2000" dirty="0"/>
              <a:t>• </a:t>
            </a:r>
            <a:r>
              <a:rPr sz="2000" dirty="0" err="1"/>
              <a:t>визначати</a:t>
            </a:r>
            <a:r>
              <a:rPr sz="2000" dirty="0"/>
              <a:t> </a:t>
            </a:r>
            <a:r>
              <a:rPr sz="2000" dirty="0" err="1"/>
              <a:t>індекси</a:t>
            </a:r>
            <a:r>
              <a:rPr sz="2000" dirty="0"/>
              <a:t> </a:t>
            </a:r>
            <a:r>
              <a:rPr sz="2000" dirty="0" err="1"/>
              <a:t>карієсу</a:t>
            </a:r>
            <a:r>
              <a:rPr sz="2000" dirty="0"/>
              <a:t>, </a:t>
            </a:r>
            <a:r>
              <a:rPr sz="2000" dirty="0" err="1"/>
              <a:t>гігієни</a:t>
            </a:r>
            <a:r>
              <a:rPr sz="2000" dirty="0"/>
              <a:t> і </a:t>
            </a:r>
            <a:r>
              <a:rPr sz="2000" dirty="0" err="1"/>
              <a:t>стану</a:t>
            </a:r>
            <a:r>
              <a:rPr sz="2000" dirty="0"/>
              <a:t> </a:t>
            </a:r>
            <a:r>
              <a:rPr sz="2000" dirty="0" err="1"/>
              <a:t>тканин</a:t>
            </a:r>
            <a:r>
              <a:rPr sz="2000" dirty="0"/>
              <a:t> </a:t>
            </a:r>
            <a:r>
              <a:rPr sz="2000" dirty="0" err="1"/>
              <a:t>пародонта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оцінювати</a:t>
            </a:r>
            <a:r>
              <a:rPr sz="2000" dirty="0"/>
              <a:t> </a:t>
            </a:r>
            <a:r>
              <a:rPr sz="2000" dirty="0" err="1"/>
              <a:t>ефективність</a:t>
            </a:r>
            <a:r>
              <a:rPr sz="2000" dirty="0"/>
              <a:t> </a:t>
            </a:r>
            <a:r>
              <a:rPr sz="2000" dirty="0" err="1"/>
              <a:t>профілактики</a:t>
            </a:r>
            <a:r>
              <a:rPr sz="2000" dirty="0"/>
              <a:t> </a:t>
            </a:r>
            <a:r>
              <a:rPr sz="2000" dirty="0" err="1"/>
              <a:t>карієсу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комплексної</a:t>
            </a:r>
            <a:r>
              <a:rPr sz="2000" dirty="0"/>
              <a:t> </a:t>
            </a:r>
            <a:r>
              <a:rPr sz="2000" dirty="0" err="1"/>
              <a:t>системи</a:t>
            </a:r>
            <a:r>
              <a:rPr sz="2000" dirty="0"/>
              <a:t> </a:t>
            </a:r>
            <a:r>
              <a:rPr sz="2000" dirty="0" err="1"/>
              <a:t>профілактики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застосовувати</a:t>
            </a:r>
            <a:r>
              <a:rPr sz="2000" dirty="0"/>
              <a:t> </a:t>
            </a:r>
            <a:r>
              <a:rPr sz="2000" dirty="0" err="1"/>
              <a:t>професійну</a:t>
            </a:r>
            <a:r>
              <a:rPr sz="2000" dirty="0"/>
              <a:t> </a:t>
            </a:r>
            <a:r>
              <a:rPr sz="2000" dirty="0" err="1"/>
              <a:t>гігієну</a:t>
            </a:r>
            <a:r>
              <a:rPr sz="2000" dirty="0"/>
              <a:t>, </a:t>
            </a:r>
            <a:r>
              <a:rPr sz="2000" dirty="0" err="1"/>
              <a:t>ремінералізуючу</a:t>
            </a:r>
            <a:r>
              <a:rPr sz="2000" dirty="0"/>
              <a:t> </a:t>
            </a:r>
            <a:r>
              <a:rPr sz="2000" dirty="0" err="1"/>
              <a:t>терапію</a:t>
            </a:r>
            <a:r>
              <a:rPr sz="2000" dirty="0"/>
              <a:t>, </a:t>
            </a:r>
            <a:r>
              <a:rPr sz="2000" dirty="0" err="1"/>
              <a:t>герметизацію</a:t>
            </a:r>
            <a:r>
              <a:rPr sz="2000" dirty="0"/>
              <a:t> </a:t>
            </a:r>
            <a:r>
              <a:rPr sz="2000" dirty="0" err="1"/>
              <a:t>фісур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індивідуальний</a:t>
            </a:r>
            <a:r>
              <a:rPr sz="2000" dirty="0"/>
              <a:t> </a:t>
            </a:r>
            <a:r>
              <a:rPr sz="2000" dirty="0" err="1"/>
              <a:t>підбір</a:t>
            </a:r>
            <a:r>
              <a:rPr sz="2000" dirty="0"/>
              <a:t> </a:t>
            </a:r>
            <a:r>
              <a:rPr sz="2000" dirty="0" err="1"/>
              <a:t>засобів</a:t>
            </a:r>
            <a:r>
              <a:rPr sz="2000" dirty="0"/>
              <a:t> </a:t>
            </a:r>
            <a:r>
              <a:rPr sz="2000" dirty="0" err="1"/>
              <a:t>гігієни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400" dirty="0" err="1"/>
              <a:t>Лекції</a:t>
            </a:r>
            <a:r>
              <a:rPr sz="2400" dirty="0"/>
              <a:t> </a:t>
            </a:r>
          </a:p>
          <a:p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заняття</a:t>
            </a:r>
            <a:r>
              <a:rPr sz="2400" dirty="0"/>
              <a:t> </a:t>
            </a:r>
          </a:p>
          <a:p>
            <a:r>
              <a:rPr sz="2400" dirty="0" err="1"/>
              <a:t>Самостійна</a:t>
            </a:r>
            <a:r>
              <a:rPr sz="2400" dirty="0"/>
              <a:t> </a:t>
            </a:r>
            <a:r>
              <a:rPr sz="2400" dirty="0" err="1"/>
              <a:t>робота</a:t>
            </a:r>
            <a:r>
              <a:rPr sz="2400" dirty="0"/>
              <a:t> </a:t>
            </a:r>
          </a:p>
          <a:p>
            <a:r>
              <a:rPr sz="2400" dirty="0" err="1"/>
              <a:t>Форма</a:t>
            </a:r>
            <a:r>
              <a:rPr sz="2400" dirty="0"/>
              <a:t> </a:t>
            </a:r>
            <a:r>
              <a:rPr sz="2400" dirty="0" err="1"/>
              <a:t>навчання</a:t>
            </a:r>
            <a:r>
              <a:rPr sz="2400" dirty="0"/>
              <a:t> — </a:t>
            </a:r>
            <a:r>
              <a:rPr sz="2400" dirty="0" err="1"/>
              <a:t>очна</a:t>
            </a:r>
            <a:endParaRPr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останньому</a:t>
            </a:r>
            <a:r>
              <a:rPr sz="2400" dirty="0"/>
              <a:t> </a:t>
            </a:r>
            <a:r>
              <a:rPr sz="2400" dirty="0" err="1"/>
              <a:t>практичному</a:t>
            </a:r>
            <a:r>
              <a:rPr sz="2400" dirty="0"/>
              <a:t> </a:t>
            </a:r>
            <a:r>
              <a:rPr sz="2400" dirty="0" err="1"/>
              <a:t>занятті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умов</a:t>
            </a:r>
            <a:r>
              <a:rPr sz="2400" dirty="0"/>
              <a:t> </a:t>
            </a:r>
            <a:r>
              <a:rPr sz="2400" dirty="0" err="1"/>
              <a:t>успішного</a:t>
            </a:r>
            <a:r>
              <a:rPr sz="2400" dirty="0"/>
              <a:t> </a:t>
            </a:r>
            <a:r>
              <a:rPr sz="2400" dirty="0" err="1"/>
              <a:t>проходження</a:t>
            </a:r>
            <a:r>
              <a:rPr sz="2400" dirty="0"/>
              <a:t> </a:t>
            </a:r>
            <a:r>
              <a:rPr sz="2400" dirty="0" err="1"/>
              <a:t>курсу</a:t>
            </a:r>
            <a:r>
              <a:rPr sz="2400" dirty="0"/>
              <a:t> (</a:t>
            </a:r>
            <a:r>
              <a:rPr sz="2400" dirty="0" err="1"/>
              <a:t>сума</a:t>
            </a:r>
            <a:r>
              <a:rPr sz="2400" dirty="0"/>
              <a:t> </a:t>
            </a:r>
            <a:r>
              <a:rPr sz="2400" dirty="0" err="1"/>
              <a:t>балів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всі</a:t>
            </a:r>
            <a:r>
              <a:rPr sz="2400" dirty="0"/>
              <a:t> </a:t>
            </a:r>
            <a:r>
              <a:rPr sz="2400" dirty="0" err="1"/>
              <a:t>види</a:t>
            </a:r>
            <a:r>
              <a:rPr sz="2400" dirty="0"/>
              <a:t> </a:t>
            </a:r>
            <a:r>
              <a:rPr sz="2400" dirty="0" err="1"/>
              <a:t>навчальної</a:t>
            </a:r>
            <a:r>
              <a:rPr sz="2400" dirty="0"/>
              <a:t> </a:t>
            </a:r>
            <a:r>
              <a:rPr sz="2400" dirty="0" err="1"/>
              <a:t>діяльності</a:t>
            </a:r>
            <a:r>
              <a:rPr sz="2400" dirty="0"/>
              <a:t> — 122–200 </a:t>
            </a:r>
            <a:r>
              <a:rPr sz="2400" dirty="0" err="1"/>
              <a:t>балів</a:t>
            </a:r>
            <a:r>
              <a:rPr sz="2400" dirty="0"/>
              <a:t>) і </a:t>
            </a:r>
            <a:r>
              <a:rPr sz="2400" dirty="0" err="1"/>
              <a:t>відсутності</a:t>
            </a:r>
            <a:r>
              <a:rPr sz="2400" dirty="0"/>
              <a:t> </a:t>
            </a:r>
            <a:r>
              <a:rPr sz="2400" dirty="0" err="1"/>
              <a:t>академічної</a:t>
            </a:r>
            <a:r>
              <a:rPr sz="2400" dirty="0"/>
              <a:t> </a:t>
            </a:r>
            <a:r>
              <a:rPr sz="2400" dirty="0" err="1"/>
              <a:t>заборгованості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87846"/>
            <a:ext cx="6096000" cy="4208015"/>
          </a:xfrm>
        </p:spPr>
        <p:txBody>
          <a:bodyPr>
            <a:noAutofit/>
          </a:bodyPr>
          <a:lstStyle/>
          <a:p>
            <a:r>
              <a:rPr sz="2800" dirty="0"/>
              <a:t>• </a:t>
            </a:r>
            <a:r>
              <a:rPr lang="uk-UA" sz="2800" dirty="0"/>
              <a:t>Асистент Максим ПОПОВ</a:t>
            </a:r>
            <a:endParaRPr sz="2800" dirty="0"/>
          </a:p>
          <a:p>
            <a:r>
              <a:rPr sz="2800" dirty="0"/>
              <a:t>• </a:t>
            </a:r>
            <a:r>
              <a:rPr sz="2800" dirty="0" err="1"/>
              <a:t>Відповідальн</a:t>
            </a:r>
            <a:r>
              <a:rPr lang="uk-UA" sz="2800" dirty="0"/>
              <a:t>а</a:t>
            </a:r>
            <a:r>
              <a:rPr sz="2800" dirty="0"/>
              <a:t> </a:t>
            </a:r>
            <a:r>
              <a:rPr sz="2800" dirty="0" err="1"/>
              <a:t>за</a:t>
            </a:r>
            <a:r>
              <a:rPr sz="2800" dirty="0"/>
              <a:t> </a:t>
            </a:r>
            <a:r>
              <a:rPr sz="2800" dirty="0" err="1"/>
              <a:t>курс</a:t>
            </a:r>
            <a:r>
              <a:rPr sz="2800" dirty="0"/>
              <a:t> </a:t>
            </a:r>
            <a:r>
              <a:rPr lang="uk-UA" sz="2800"/>
              <a:t>Доцент </a:t>
            </a:r>
            <a:r>
              <a:rPr sz="2800"/>
              <a:t>Аліса</a:t>
            </a:r>
            <a:r>
              <a:rPr sz="2800" dirty="0"/>
              <a:t> </a:t>
            </a:r>
            <a:r>
              <a:rPr lang="uk-UA" sz="2800" dirty="0"/>
              <a:t>ПАЧЕВСЬКА</a:t>
            </a:r>
            <a:endParaRPr sz="2800" dirty="0"/>
          </a:p>
          <a:p>
            <a:r>
              <a:rPr sz="2800" dirty="0"/>
              <a:t>• </a:t>
            </a:r>
            <a:r>
              <a:rPr sz="2800" dirty="0" err="1"/>
              <a:t>Завідувач</a:t>
            </a:r>
            <a:r>
              <a:rPr sz="2800" dirty="0"/>
              <a:t> </a:t>
            </a:r>
            <a:r>
              <a:rPr sz="2800" dirty="0" err="1"/>
              <a:t>кафедри</a:t>
            </a:r>
            <a:r>
              <a:rPr sz="2800" dirty="0"/>
              <a:t> —</a:t>
            </a:r>
            <a:r>
              <a:rPr lang="uk-UA" sz="2800" dirty="0"/>
              <a:t> </a:t>
            </a:r>
            <a:r>
              <a:rPr lang="uk-UA" sz="2800" dirty="0" err="1"/>
              <a:t>д.мед.н</a:t>
            </a:r>
            <a:r>
              <a:rPr lang="uk-UA" sz="2800" dirty="0"/>
              <a:t>., проф.</a:t>
            </a:r>
            <a:r>
              <a:rPr sz="2800" dirty="0"/>
              <a:t> </a:t>
            </a:r>
            <a:r>
              <a:rPr sz="2800" dirty="0" err="1"/>
              <a:t>Микола</a:t>
            </a:r>
            <a:r>
              <a:rPr sz="2800" dirty="0"/>
              <a:t> </a:t>
            </a:r>
            <a:r>
              <a:rPr lang="uk-UA" sz="2800" dirty="0"/>
              <a:t>ДМІТРІЄВ</a:t>
            </a:r>
            <a:endParaRPr sz="28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/>
              <a:t>м. </a:t>
            </a:r>
            <a:r>
              <a:rPr sz="2400" dirty="0" err="1"/>
              <a:t>Вінниця</a:t>
            </a:r>
            <a:r>
              <a:rPr sz="2400" dirty="0"/>
              <a:t>, </a:t>
            </a:r>
            <a:r>
              <a:rPr sz="2400" dirty="0" err="1"/>
              <a:t>вул</a:t>
            </a:r>
            <a:r>
              <a:rPr sz="2400" dirty="0"/>
              <a:t>. </a:t>
            </a:r>
            <a:r>
              <a:rPr sz="2400" dirty="0" err="1"/>
              <a:t>Стуса</a:t>
            </a:r>
            <a:r>
              <a:rPr sz="2400" dirty="0"/>
              <a:t>, 2/19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endParaRPr sz="2400" dirty="0"/>
          </a:p>
          <a:p>
            <a:r>
              <a:rPr sz="2400" dirty="0"/>
              <a:t>child.stom@vnmu.edu.ua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115</TotalTime>
  <Words>454</Words>
  <Application>Microsoft Office PowerPoint</Application>
  <PresentationFormat>Широкий екран</PresentationFormat>
  <Paragraphs>56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Arial</vt:lpstr>
      <vt:lpstr>Bahnschrift SemiBold Condensed</vt:lpstr>
      <vt:lpstr>Bahnschrift SemiBold SemiConden</vt:lpstr>
      <vt:lpstr>Calibri</vt:lpstr>
      <vt:lpstr>Corbel</vt:lpstr>
      <vt:lpstr>Gill Sans MT</vt:lpstr>
      <vt:lpstr>Parcel</vt:lpstr>
      <vt:lpstr>ВК 3.14 ПРОФЕСІЙНА ГІГІЄНА ПОРОЖНИНИ РОТА У ПАЦІЄНТІВ РІЗНИХ ВІКОВИХ ГРУП. ПРАКТИЧНІ АСПЕКТИ</vt:lpstr>
      <vt:lpstr> ПАСПОРТ ОСВІТНЬОГО КОМПОНЕНТА  ВК 3.14. «ПРОФЕСІЙНА ГІГІЄНА ПОРОЖНИНИ РОТА У ПАЦІЄНТІВ РІЗНИХ ВІКОВИХ ГРУП. ПРАКТИЧНІ АСПЕКТИ»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Попова Олена Іванівна</cp:lastModifiedBy>
  <cp:revision>16</cp:revision>
  <dcterms:created xsi:type="dcterms:W3CDTF">2026-04-08T10:22:59Z</dcterms:created>
  <dcterms:modified xsi:type="dcterms:W3CDTF">2026-08-10T16:19:24Z</dcterms:modified>
</cp:coreProperties>
</file>