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8" r:id="rId4"/>
    <p:sldId id="267" r:id="rId5"/>
    <p:sldId id="262" r:id="rId6"/>
    <p:sldId id="268" r:id="rId7"/>
    <p:sldId id="263" r:id="rId8"/>
    <p:sldId id="269" r:id="rId9"/>
    <p:sldId id="264" r:id="rId10"/>
    <p:sldId id="270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 varScale="1">
        <p:scale>
          <a:sx n="70" d="100"/>
          <a:sy n="70" d="100"/>
        </p:scale>
        <p:origin x="14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AE7305C-DD71-4A5F-8C72-63141C7DBC82}" type="datetimeFigureOut">
              <a:rPr lang="ru-RU" smtClean="0"/>
              <a:pPr/>
              <a:t>18.05.2021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714356"/>
            <a:ext cx="8329642" cy="314327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МІНІСТЕРСТВО </a:t>
            </a:r>
            <a:r>
              <a:rPr lang="ru-RU" sz="1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охорони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ЗДОРОВ'Я УКРАЇНИ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Вінницький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національний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медичний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університет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імені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І. Пирогова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Кафедра </a:t>
            </a:r>
            <a:r>
              <a:rPr lang="ru-RU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стоматології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дитячого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елективний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курс для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студентів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3 курсу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стоматологічного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факультету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055" y="3717032"/>
            <a:ext cx="8143932" cy="242889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/>
              <a:t>«</a:t>
            </a:r>
            <a:r>
              <a:rPr lang="ru-RU" b="1" dirty="0" err="1" smtClean="0"/>
              <a:t>Професійна</a:t>
            </a:r>
            <a:r>
              <a:rPr lang="ru-RU" b="1" dirty="0" smtClean="0"/>
              <a:t> </a:t>
            </a:r>
            <a:r>
              <a:rPr lang="ru-RU" b="1" dirty="0" err="1"/>
              <a:t>гігієна</a:t>
            </a:r>
            <a:r>
              <a:rPr lang="ru-RU" b="1" dirty="0"/>
              <a:t> </a:t>
            </a:r>
            <a:r>
              <a:rPr lang="ru-RU" b="1" dirty="0" err="1"/>
              <a:t>порожнини</a:t>
            </a:r>
            <a:r>
              <a:rPr lang="ru-RU" b="1" dirty="0"/>
              <a:t> рота у </a:t>
            </a:r>
            <a:r>
              <a:rPr lang="ru-RU" b="1" dirty="0" err="1"/>
              <a:t>пацієнтів</a:t>
            </a:r>
            <a:r>
              <a:rPr lang="ru-RU" b="1" dirty="0"/>
              <a:t> </a:t>
            </a:r>
            <a:r>
              <a:rPr lang="ru-RU" b="1" dirty="0" err="1"/>
              <a:t>різних</a:t>
            </a:r>
            <a:r>
              <a:rPr lang="ru-RU" b="1" dirty="0"/>
              <a:t> </a:t>
            </a:r>
            <a:r>
              <a:rPr lang="ru-RU" b="1" dirty="0" err="1"/>
              <a:t>вікових</a:t>
            </a:r>
            <a:r>
              <a:rPr lang="ru-RU" b="1" dirty="0"/>
              <a:t> </a:t>
            </a:r>
            <a:r>
              <a:rPr lang="ru-RU" b="1" dirty="0" err="1"/>
              <a:t>груп</a:t>
            </a:r>
            <a:r>
              <a:rPr lang="ru-RU" b="1" dirty="0"/>
              <a:t>. </a:t>
            </a:r>
            <a:r>
              <a:rPr lang="ru-RU" b="1" dirty="0" err="1"/>
              <a:t>Практичні</a:t>
            </a:r>
            <a:r>
              <a:rPr lang="ru-RU" b="1" dirty="0"/>
              <a:t> </a:t>
            </a:r>
            <a:r>
              <a:rPr lang="ru-RU" b="1" dirty="0" err="1" smtClean="0"/>
              <a:t>аспекти</a:t>
            </a:r>
            <a:r>
              <a:rPr lang="ru-RU" b="1" dirty="0" smtClean="0"/>
              <a:t>»</a:t>
            </a:r>
            <a:endParaRPr lang="ru-RU" b="1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2000" dirty="0" err="1" smtClean="0"/>
              <a:t>Термін</a:t>
            </a:r>
            <a:r>
              <a:rPr lang="ru-RU" sz="2000" dirty="0" smtClean="0"/>
              <a:t> </a:t>
            </a:r>
            <a:r>
              <a:rPr lang="ru-RU" sz="2000" dirty="0" err="1"/>
              <a:t>проведення</a:t>
            </a:r>
            <a:r>
              <a:rPr lang="ru-RU" sz="2000" dirty="0"/>
              <a:t>: </a:t>
            </a:r>
            <a:r>
              <a:rPr lang="ru-RU" sz="2000" dirty="0" err="1"/>
              <a:t>весняно-літній</a:t>
            </a:r>
            <a:r>
              <a:rPr lang="ru-RU" sz="2000" dirty="0"/>
              <a:t> семестр</a:t>
            </a:r>
          </a:p>
          <a:p>
            <a:pPr algn="ctr"/>
            <a:r>
              <a:rPr lang="ru-RU" sz="2000" dirty="0"/>
              <a:t>Форма контролю: </a:t>
            </a:r>
            <a:r>
              <a:rPr lang="ru-RU" sz="2000" dirty="0" err="1"/>
              <a:t>залік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5616624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429000"/>
            <a:ext cx="43815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6341885" y="1075092"/>
            <a:ext cx="25202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Професійна гігієна – основа профілактики захворювань ротової порожнини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5517232"/>
            <a:ext cx="3123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зультати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«до» та «після»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88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28599" y="358264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Зміст Курсу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483992"/>
              </p:ext>
            </p:extLst>
          </p:nvPr>
        </p:nvGraphicFramePr>
        <p:xfrm>
          <a:off x="755576" y="1484784"/>
          <a:ext cx="7704856" cy="52831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279">
                  <a:extLst>
                    <a:ext uri="{9D8B030D-6E8A-4147-A177-3AD203B41FA5}">
                      <a16:colId xmlns="" xmlns:a16="http://schemas.microsoft.com/office/drawing/2014/main" val="1219446154"/>
                    </a:ext>
                  </a:extLst>
                </a:gridCol>
                <a:gridCol w="7280577">
                  <a:extLst>
                    <a:ext uri="{9D8B030D-6E8A-4147-A177-3AD203B41FA5}">
                      <a16:colId xmlns="" xmlns:a16="http://schemas.microsoft.com/office/drawing/2014/main" val="26069706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 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644671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Зубн</a:t>
                      </a:r>
                      <a:r>
                        <a:rPr lang="uk-UA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r>
                        <a:rPr lang="uk-UA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відкладення. Класифікація зубних </a:t>
                      </a:r>
                      <a:r>
                        <a:rPr lang="uk-UA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відкладень</a:t>
                      </a:r>
                      <a:r>
                        <a:rPr lang="uk-UA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їх роль у розвитку стоматологічних захворювань.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346927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Індексна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оцінка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гігієнічного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стану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ротової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прожнин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Класифікація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визначення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індексів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 Федорова-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Володкіної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Гріна-Вермільйона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Сільнесс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Лое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РМА)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3370334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ротової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порожнини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Періодичність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здійснення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6160755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оснащеннч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професійної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порожнини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рота.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43097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Правила ультразвукового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скейлінгу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58106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Методика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повітряно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-абразивного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полірування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627342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Привила ручного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скейлінгу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77327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Засоби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гігієнічного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догляду за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порожниною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рота,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класифікація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фізико-хімічні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властивості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195250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порожнини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рота,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класифікація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застосування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073727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Вибір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засобів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порожнини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рота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залежно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стоматологічного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статусу.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961802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Вибір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методу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професійної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порожгини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рота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залежно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віку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стану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здоров’я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пацієнта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5600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Контрольоване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чищення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зубів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8635512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пацієнтів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імплантами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781265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Професійна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гігієна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пацієнтів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ортодонтичними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конструкціями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029019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гігієнау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вагітних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361982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Професійна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гігієна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пацієнтів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групи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ризику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(ВІЛ, СНІД,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гепатит).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319769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Підбір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засобів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щоденного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догляду за ротовою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порожниною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Використання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ірригаторів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метод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індивідуальнї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профілактики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стоматологічних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захворювань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742602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Навчання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чищення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зубів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організованих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дитячих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колективах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88422662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Устаткування для професійної гігієни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" y="1447055"/>
            <a:ext cx="3811520" cy="2829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152" y="3645024"/>
            <a:ext cx="3212976" cy="321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895902" y="5051457"/>
            <a:ext cx="2623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Ультразвукові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скелери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насадки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420152"/>
            <a:ext cx="1951684" cy="1951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695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28599" y="358264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Актуальність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238" y="1700808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73216"/>
            <a:ext cx="6480720" cy="125310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04421" y="1735424"/>
            <a:ext cx="8064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Курс </a:t>
            </a:r>
            <a:r>
              <a:rPr lang="ru-RU" sz="3200" dirty="0" err="1"/>
              <a:t>зосереджений</a:t>
            </a:r>
            <a:r>
              <a:rPr lang="ru-RU" sz="3200" dirty="0"/>
              <a:t> на </a:t>
            </a:r>
            <a:r>
              <a:rPr lang="ru-RU" sz="3200" dirty="0" err="1"/>
              <a:t>практичних</a:t>
            </a:r>
            <a:r>
              <a:rPr lang="ru-RU" sz="3200" dirty="0"/>
              <a:t> аспектах </a:t>
            </a:r>
            <a:r>
              <a:rPr lang="ru-RU" sz="3200" dirty="0" err="1"/>
              <a:t>професійної</a:t>
            </a:r>
            <a:r>
              <a:rPr lang="ru-RU" sz="3200" dirty="0"/>
              <a:t> </a:t>
            </a:r>
            <a:r>
              <a:rPr lang="ru-RU" sz="3200" dirty="0" err="1"/>
              <a:t>гігієни</a:t>
            </a:r>
            <a:r>
              <a:rPr lang="ru-RU" sz="3200" dirty="0"/>
              <a:t> </a:t>
            </a:r>
            <a:r>
              <a:rPr lang="ru-RU" sz="3200" dirty="0" err="1"/>
              <a:t>порожнини</a:t>
            </a:r>
            <a:r>
              <a:rPr lang="ru-RU" sz="3200" dirty="0"/>
              <a:t> рота у </a:t>
            </a:r>
            <a:r>
              <a:rPr lang="ru-RU" sz="3200" dirty="0" err="1"/>
              <a:t>пацієнтів</a:t>
            </a:r>
            <a:r>
              <a:rPr lang="ru-RU" sz="3200" dirty="0"/>
              <a:t> </a:t>
            </a:r>
            <a:r>
              <a:rPr lang="ru-RU" sz="3200" dirty="0" err="1"/>
              <a:t>різного</a:t>
            </a:r>
            <a:r>
              <a:rPr lang="ru-RU" sz="3200" dirty="0"/>
              <a:t> </a:t>
            </a:r>
            <a:r>
              <a:rPr lang="ru-RU" sz="3200" dirty="0" err="1"/>
              <a:t>віку</a:t>
            </a:r>
            <a:r>
              <a:rPr lang="ru-RU" sz="3200" dirty="0"/>
              <a:t>, правилах </a:t>
            </a:r>
            <a:r>
              <a:rPr lang="ru-RU" sz="3200" dirty="0" err="1"/>
              <a:t>вибору</a:t>
            </a:r>
            <a:r>
              <a:rPr lang="ru-RU" sz="3200" dirty="0"/>
              <a:t> </a:t>
            </a:r>
            <a:r>
              <a:rPr lang="ru-RU" sz="3200" dirty="0" err="1"/>
              <a:t>методів</a:t>
            </a:r>
            <a:r>
              <a:rPr lang="ru-RU" sz="3200" dirty="0"/>
              <a:t> і </a:t>
            </a:r>
            <a:r>
              <a:rPr lang="ru-RU" sz="3200" dirty="0" err="1"/>
              <a:t>їх</a:t>
            </a:r>
            <a:r>
              <a:rPr lang="ru-RU" sz="3200" dirty="0"/>
              <a:t> </a:t>
            </a:r>
            <a:r>
              <a:rPr lang="ru-RU" sz="3200" dirty="0" err="1"/>
              <a:t>поєднання</a:t>
            </a:r>
            <a:r>
              <a:rPr lang="ru-RU" sz="3200" dirty="0"/>
              <a:t> в </a:t>
            </a:r>
            <a:r>
              <a:rPr lang="ru-RU" sz="3200" dirty="0" err="1"/>
              <a:t>залежності</a:t>
            </a:r>
            <a:r>
              <a:rPr lang="ru-RU" sz="3200" dirty="0"/>
              <a:t> </a:t>
            </a:r>
            <a:r>
              <a:rPr lang="ru-RU" sz="3200" dirty="0" err="1"/>
              <a:t>від</a:t>
            </a:r>
            <a:r>
              <a:rPr lang="ru-RU" sz="3200" dirty="0"/>
              <a:t> стану </a:t>
            </a:r>
            <a:r>
              <a:rPr lang="ru-RU" sz="3200" dirty="0" err="1"/>
              <a:t>здоров'я</a:t>
            </a:r>
            <a:r>
              <a:rPr lang="ru-RU" sz="3200" dirty="0"/>
              <a:t> </a:t>
            </a:r>
            <a:r>
              <a:rPr lang="ru-RU" sz="3200" dirty="0" err="1"/>
              <a:t>пацієнта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038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Повітряно-абразивне</a:t>
            </a:r>
            <a:r>
              <a:rPr lang="ru-RU" dirty="0" smtClean="0"/>
              <a:t> </a:t>
            </a:r>
            <a:r>
              <a:rPr lang="ru-RU" dirty="0" err="1" smtClean="0"/>
              <a:t>полірування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" y="1410757"/>
            <a:ext cx="4860032" cy="2430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501008"/>
            <a:ext cx="3345160" cy="2826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115616" y="4725144"/>
            <a:ext cx="3312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Хендібластер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порошки для повітряно-абразивного полірування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54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28599" y="358264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Мета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301208"/>
            <a:ext cx="6480720" cy="125310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536" y="2060848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err="1"/>
              <a:t>Підвищити</a:t>
            </a:r>
            <a:r>
              <a:rPr lang="ru-RU" sz="3600" dirty="0"/>
              <a:t> </a:t>
            </a:r>
            <a:r>
              <a:rPr lang="ru-RU" sz="3600" dirty="0" err="1"/>
              <a:t>рівень</a:t>
            </a:r>
            <a:r>
              <a:rPr lang="ru-RU" sz="3600" dirty="0"/>
              <a:t> </a:t>
            </a:r>
            <a:r>
              <a:rPr lang="ru-RU" sz="3600" dirty="0" err="1"/>
              <a:t>практичних</a:t>
            </a:r>
            <a:r>
              <a:rPr lang="ru-RU" sz="3600" dirty="0"/>
              <a:t> </a:t>
            </a:r>
            <a:r>
              <a:rPr lang="ru-RU" sz="3600" dirty="0" err="1"/>
              <a:t>навичок</a:t>
            </a:r>
            <a:r>
              <a:rPr lang="ru-RU" sz="3600" dirty="0"/>
              <a:t> </a:t>
            </a:r>
            <a:r>
              <a:rPr lang="ru-RU" sz="3600" dirty="0" err="1"/>
              <a:t>професійної</a:t>
            </a:r>
            <a:r>
              <a:rPr lang="ru-RU" sz="3600" dirty="0"/>
              <a:t> </a:t>
            </a:r>
            <a:r>
              <a:rPr lang="ru-RU" sz="3600" dirty="0" err="1"/>
              <a:t>гігієни</a:t>
            </a:r>
            <a:r>
              <a:rPr lang="ru-RU" sz="3600" dirty="0"/>
              <a:t> </a:t>
            </a:r>
            <a:r>
              <a:rPr lang="ru-RU" sz="3600" dirty="0" err="1"/>
              <a:t>порожнини</a:t>
            </a:r>
            <a:r>
              <a:rPr lang="ru-RU" sz="3600" dirty="0"/>
              <a:t> рота</a:t>
            </a:r>
          </a:p>
          <a:p>
            <a:pPr algn="ctr"/>
            <a:r>
              <a:rPr lang="ru-RU" sz="3600" dirty="0" err="1"/>
              <a:t>серед</a:t>
            </a:r>
            <a:r>
              <a:rPr lang="ru-RU" sz="3600" dirty="0"/>
              <a:t> </a:t>
            </a:r>
            <a:r>
              <a:rPr lang="ru-RU" sz="3600" dirty="0" err="1"/>
              <a:t>студентів</a:t>
            </a:r>
            <a:r>
              <a:rPr lang="ru-RU" sz="3600" dirty="0"/>
              <a:t> 3 курсу.</a:t>
            </a:r>
          </a:p>
        </p:txBody>
      </p:sp>
    </p:spTree>
    <p:extLst>
      <p:ext uri="{BB962C8B-B14F-4D97-AF65-F5344CB8AC3E}">
        <p14:creationId xmlns:p14="http://schemas.microsoft.com/office/powerpoint/2010/main" val="203846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Методи професійної гігієни порожнини рота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3047619" cy="30476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49" y="4371884"/>
            <a:ext cx="3910183" cy="2057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152" y="1484784"/>
            <a:ext cx="3875080" cy="25846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9592" y="5074481"/>
            <a:ext cx="3024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Комбінований апарат для ультразвукового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скейлінгу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повітряно-абразивного полірування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67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28599" y="358264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Завдання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39" y="5157192"/>
            <a:ext cx="6480720" cy="125310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27584" y="1557776"/>
            <a:ext cx="77768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1. </a:t>
            </a:r>
            <a:r>
              <a:rPr lang="ru-RU" sz="2000" dirty="0" err="1"/>
              <a:t>Оволодіння</a:t>
            </a:r>
            <a:r>
              <a:rPr lang="ru-RU" sz="2000" dirty="0"/>
              <a:t> </a:t>
            </a:r>
            <a:r>
              <a:rPr lang="ru-RU" sz="2000" dirty="0" err="1"/>
              <a:t>базовими</a:t>
            </a:r>
            <a:r>
              <a:rPr lang="ru-RU" sz="2000" dirty="0"/>
              <a:t> </a:t>
            </a:r>
            <a:r>
              <a:rPr lang="ru-RU" sz="2000" dirty="0" err="1"/>
              <a:t>навичками</a:t>
            </a:r>
            <a:r>
              <a:rPr lang="ru-RU" sz="2000" dirty="0"/>
              <a:t> </a:t>
            </a:r>
            <a:r>
              <a:rPr lang="ru-RU" sz="2000" dirty="0" err="1"/>
              <a:t>ультразвукової</a:t>
            </a:r>
            <a:r>
              <a:rPr lang="ru-RU" sz="2000" dirty="0"/>
              <a:t> чистки.</a:t>
            </a:r>
          </a:p>
          <a:p>
            <a:r>
              <a:rPr lang="ru-RU" sz="2000" dirty="0"/>
              <a:t>2. </a:t>
            </a:r>
            <a:r>
              <a:rPr lang="ru-RU" sz="2000" dirty="0" err="1"/>
              <a:t>Оволодіння</a:t>
            </a:r>
            <a:r>
              <a:rPr lang="ru-RU" sz="2000" dirty="0"/>
              <a:t> </a:t>
            </a:r>
            <a:r>
              <a:rPr lang="ru-RU" sz="2000" dirty="0" err="1"/>
              <a:t>основними</a:t>
            </a:r>
            <a:r>
              <a:rPr lang="ru-RU" sz="2000" dirty="0"/>
              <a:t> </a:t>
            </a:r>
            <a:r>
              <a:rPr lang="ru-RU" sz="2000" dirty="0" err="1"/>
              <a:t>навичками</a:t>
            </a:r>
            <a:r>
              <a:rPr lang="ru-RU" sz="2000" dirty="0"/>
              <a:t> </a:t>
            </a:r>
            <a:r>
              <a:rPr lang="ru-RU" sz="2000" dirty="0" err="1"/>
              <a:t>повітряно</a:t>
            </a:r>
            <a:r>
              <a:rPr lang="ru-RU" sz="2000" dirty="0"/>
              <a:t>-абразивного </a:t>
            </a:r>
            <a:r>
              <a:rPr lang="ru-RU" sz="2000" dirty="0" err="1"/>
              <a:t>полірування</a:t>
            </a:r>
            <a:r>
              <a:rPr lang="ru-RU" sz="2000" dirty="0"/>
              <a:t> і </a:t>
            </a:r>
            <a:r>
              <a:rPr lang="ru-RU" sz="2000" dirty="0" err="1"/>
              <a:t>підбору</a:t>
            </a:r>
            <a:r>
              <a:rPr lang="ru-RU" sz="2000" dirty="0"/>
              <a:t> порошку в </a:t>
            </a:r>
            <a:r>
              <a:rPr lang="ru-RU" sz="2000" dirty="0" err="1"/>
              <a:t>залежності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стану </a:t>
            </a:r>
            <a:r>
              <a:rPr lang="ru-RU" sz="2000" dirty="0" err="1"/>
              <a:t>зубів</a:t>
            </a:r>
            <a:r>
              <a:rPr lang="ru-RU" sz="2000" dirty="0"/>
              <a:t> </a:t>
            </a:r>
            <a:r>
              <a:rPr lang="ru-RU" sz="2000" dirty="0" err="1"/>
              <a:t>пацієнта</a:t>
            </a:r>
            <a:r>
              <a:rPr lang="ru-RU" sz="2000" dirty="0"/>
              <a:t>.</a:t>
            </a:r>
          </a:p>
          <a:p>
            <a:r>
              <a:rPr lang="ru-RU" sz="2000" dirty="0"/>
              <a:t>3. </a:t>
            </a:r>
            <a:r>
              <a:rPr lang="ru-RU" sz="2000" dirty="0" err="1"/>
              <a:t>Отримання</a:t>
            </a:r>
            <a:r>
              <a:rPr lang="ru-RU" sz="2000" dirty="0"/>
              <a:t>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 </a:t>
            </a:r>
            <a:r>
              <a:rPr lang="ru-RU" sz="2000" dirty="0" err="1"/>
              <a:t>професійної</a:t>
            </a:r>
            <a:r>
              <a:rPr lang="ru-RU" sz="2000" dirty="0"/>
              <a:t> </a:t>
            </a:r>
            <a:r>
              <a:rPr lang="ru-RU" sz="2000" dirty="0" err="1" smtClean="0"/>
              <a:t>гігієни</a:t>
            </a:r>
            <a:r>
              <a:rPr lang="ru-RU" sz="2000" dirty="0" smtClean="0"/>
              <a:t> у </a:t>
            </a:r>
            <a:r>
              <a:rPr lang="ru-RU" sz="2000" dirty="0" err="1"/>
              <a:t>пацієнтів</a:t>
            </a:r>
            <a:r>
              <a:rPr lang="ru-RU" sz="2000" dirty="0"/>
              <a:t> з </a:t>
            </a:r>
            <a:r>
              <a:rPr lang="ru-RU" sz="2000" dirty="0" err="1"/>
              <a:t>імплантатами</a:t>
            </a:r>
            <a:r>
              <a:rPr lang="ru-RU" sz="2000" dirty="0"/>
              <a:t>.</a:t>
            </a:r>
          </a:p>
          <a:p>
            <a:r>
              <a:rPr lang="ru-RU" sz="2000" dirty="0"/>
              <a:t>4. </a:t>
            </a:r>
            <a:r>
              <a:rPr lang="ru-RU" sz="2000" dirty="0" err="1"/>
              <a:t>Отримання</a:t>
            </a:r>
            <a:r>
              <a:rPr lang="ru-RU" sz="2000" dirty="0"/>
              <a:t>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 </a:t>
            </a:r>
            <a:r>
              <a:rPr lang="ru-RU" sz="2000" dirty="0" err="1"/>
              <a:t>професійної</a:t>
            </a:r>
            <a:r>
              <a:rPr lang="ru-RU" sz="2000" dirty="0"/>
              <a:t> </a:t>
            </a:r>
            <a:r>
              <a:rPr lang="ru-RU" sz="2000" dirty="0" err="1" smtClean="0"/>
              <a:t>гігієни</a:t>
            </a:r>
            <a:r>
              <a:rPr lang="ru-RU" sz="2000" dirty="0" smtClean="0"/>
              <a:t> </a:t>
            </a:r>
            <a:r>
              <a:rPr lang="ru-RU" sz="2000" dirty="0"/>
              <a:t>у </a:t>
            </a:r>
            <a:r>
              <a:rPr lang="ru-RU" sz="2000" dirty="0" err="1"/>
              <a:t>пацієнтів</a:t>
            </a:r>
            <a:r>
              <a:rPr lang="ru-RU" sz="2000" dirty="0"/>
              <a:t> з </a:t>
            </a:r>
            <a:r>
              <a:rPr lang="ru-RU" sz="2000" dirty="0" err="1"/>
              <a:t>ортодонтичними</a:t>
            </a:r>
            <a:r>
              <a:rPr lang="ru-RU" sz="2000" dirty="0"/>
              <a:t> </a:t>
            </a:r>
            <a:r>
              <a:rPr lang="ru-RU" sz="2000" dirty="0" err="1" smtClean="0"/>
              <a:t>конструкціями</a:t>
            </a:r>
            <a:r>
              <a:rPr lang="ru-RU" sz="2000" dirty="0" smtClean="0"/>
              <a:t>.</a:t>
            </a:r>
            <a:endParaRPr lang="ru-RU" sz="2000" dirty="0"/>
          </a:p>
          <a:p>
            <a:r>
              <a:rPr lang="ru-RU" sz="2000" dirty="0"/>
              <a:t>5. </a:t>
            </a:r>
            <a:r>
              <a:rPr lang="ru-RU" sz="2000" dirty="0" err="1" smtClean="0"/>
              <a:t>Уміння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підбору</a:t>
            </a:r>
            <a:r>
              <a:rPr lang="ru-RU" sz="2000" dirty="0" smtClean="0"/>
              <a:t> </a:t>
            </a:r>
            <a:r>
              <a:rPr lang="ru-RU" sz="2000" dirty="0" err="1"/>
              <a:t>предметів</a:t>
            </a:r>
            <a:r>
              <a:rPr lang="ru-RU" sz="2000" dirty="0"/>
              <a:t> і </a:t>
            </a:r>
            <a:r>
              <a:rPr lang="ru-RU" sz="2000" dirty="0" err="1"/>
              <a:t>засобів</a:t>
            </a:r>
            <a:r>
              <a:rPr lang="ru-RU" sz="2000" dirty="0"/>
              <a:t> </a:t>
            </a:r>
            <a:r>
              <a:rPr lang="ru-RU" sz="2000" dirty="0" err="1" smtClean="0"/>
              <a:t>індивідуальної</a:t>
            </a:r>
            <a:r>
              <a:rPr lang="ru-RU" sz="2000" dirty="0" smtClean="0"/>
              <a:t> </a:t>
            </a:r>
            <a:r>
              <a:rPr lang="ru-RU" sz="2000" dirty="0" err="1"/>
              <a:t>гігієни</a:t>
            </a:r>
            <a:r>
              <a:rPr lang="ru-RU" sz="2000" dirty="0"/>
              <a:t> для </a:t>
            </a:r>
            <a:r>
              <a:rPr lang="ru-RU" sz="2000" dirty="0" err="1"/>
              <a:t>пацієнтів</a:t>
            </a:r>
            <a:r>
              <a:rPr lang="ru-RU" sz="2000" dirty="0"/>
              <a:t> з </a:t>
            </a:r>
            <a:r>
              <a:rPr lang="ru-RU" sz="2000" dirty="0" err="1"/>
              <a:t>різним</a:t>
            </a:r>
            <a:r>
              <a:rPr lang="ru-RU" sz="2000" dirty="0"/>
              <a:t> станом </a:t>
            </a:r>
            <a:r>
              <a:rPr lang="ru-RU" sz="2000" dirty="0" err="1"/>
              <a:t>здоров'я</a:t>
            </a:r>
            <a:r>
              <a:rPr lang="ru-RU" sz="2000" dirty="0"/>
              <a:t> </a:t>
            </a:r>
            <a:r>
              <a:rPr lang="ru-RU" sz="2000" dirty="0" err="1"/>
              <a:t>порожнини</a:t>
            </a:r>
            <a:r>
              <a:rPr lang="ru-RU" sz="2000" dirty="0"/>
              <a:t> рота.</a:t>
            </a:r>
          </a:p>
        </p:txBody>
      </p:sp>
    </p:spTree>
    <p:extLst>
      <p:ext uri="{BB962C8B-B14F-4D97-AF65-F5344CB8AC3E}">
        <p14:creationId xmlns:p14="http://schemas.microsoft.com/office/powerpoint/2010/main" val="409099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Професійна гігієна у пацієнтів з </a:t>
            </a:r>
            <a:r>
              <a:rPr lang="uk-UA" sz="2000" dirty="0" err="1" smtClean="0"/>
              <a:t>ортодонтичними</a:t>
            </a:r>
            <a:r>
              <a:rPr lang="uk-UA" sz="2000" dirty="0" smtClean="0"/>
              <a:t> конструкціями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3591215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789040"/>
            <a:ext cx="4228228" cy="2376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6967" y="5445224"/>
            <a:ext cx="3312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Індикація зубних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відкладень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повітряно-абразивне полірування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50"/>
          <a:stretch/>
        </p:blipFill>
        <p:spPr>
          <a:xfrm>
            <a:off x="5724128" y="1454273"/>
            <a:ext cx="1999955" cy="206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28599" y="358264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література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610608"/>
            <a:ext cx="6480720" cy="124739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0080" y="980728"/>
            <a:ext cx="830383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Основна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ru-RU" dirty="0" err="1"/>
              <a:t>Уілкінс</a:t>
            </a:r>
            <a:r>
              <a:rPr lang="ru-RU" dirty="0"/>
              <a:t>, </a:t>
            </a:r>
            <a:r>
              <a:rPr lang="ru-RU" dirty="0" err="1"/>
              <a:t>Естер</a:t>
            </a:r>
            <a:r>
              <a:rPr lang="ru-RU" dirty="0"/>
              <a:t> М. </a:t>
            </a:r>
            <a:r>
              <a:rPr lang="ru-RU" dirty="0" err="1"/>
              <a:t>Клінічна</a:t>
            </a:r>
            <a:r>
              <a:rPr lang="ru-RU" dirty="0"/>
              <a:t> практика </a:t>
            </a:r>
            <a:r>
              <a:rPr lang="ru-RU" dirty="0" err="1"/>
              <a:t>гігієніста</a:t>
            </a:r>
            <a:r>
              <a:rPr lang="ru-RU" dirty="0"/>
              <a:t> </a:t>
            </a:r>
            <a:r>
              <a:rPr lang="ru-RU" dirty="0" err="1"/>
              <a:t>зубів</a:t>
            </a:r>
            <a:r>
              <a:rPr lang="ru-RU" dirty="0"/>
              <a:t>. </a:t>
            </a:r>
            <a:r>
              <a:rPr lang="ru-RU" dirty="0" err="1"/>
              <a:t>Ліппінкотт</a:t>
            </a:r>
            <a:r>
              <a:rPr lang="ru-RU" dirty="0"/>
              <a:t> </a:t>
            </a:r>
            <a:r>
              <a:rPr lang="ru-RU" dirty="0" err="1"/>
              <a:t>Вільямс</a:t>
            </a:r>
            <a:r>
              <a:rPr lang="ru-RU" dirty="0"/>
              <a:t> і </a:t>
            </a:r>
            <a:r>
              <a:rPr lang="ru-RU" dirty="0" err="1"/>
              <a:t>Уілкінс</a:t>
            </a:r>
            <a:r>
              <a:rPr lang="ru-RU" dirty="0"/>
              <a:t>, 2015 </a:t>
            </a:r>
            <a:r>
              <a:rPr lang="ru-RU" dirty="0" err="1"/>
              <a:t>рік</a:t>
            </a:r>
            <a:r>
              <a:rPr lang="ru-RU" dirty="0"/>
              <a:t>.</a:t>
            </a:r>
          </a:p>
          <a:p>
            <a:r>
              <a:rPr lang="ru-RU" dirty="0"/>
              <a:t>Джонсон, </a:t>
            </a:r>
            <a:r>
              <a:rPr lang="ru-RU" dirty="0" err="1"/>
              <a:t>Уолтер</a:t>
            </a:r>
            <a:r>
              <a:rPr lang="ru-RU" dirty="0"/>
              <a:t> Н. і Джон Р. </a:t>
            </a:r>
            <a:r>
              <a:rPr lang="ru-RU" dirty="0" err="1"/>
              <a:t>Вільсон</a:t>
            </a:r>
            <a:r>
              <a:rPr lang="ru-RU" dirty="0"/>
              <a:t>. "</a:t>
            </a:r>
            <a:r>
              <a:rPr lang="ru-RU" dirty="0" err="1"/>
              <a:t>Застосування</a:t>
            </a:r>
            <a:r>
              <a:rPr lang="ru-RU" dirty="0"/>
              <a:t> </a:t>
            </a:r>
            <a:r>
              <a:rPr lang="ru-RU" dirty="0" err="1"/>
              <a:t>ультразвукової</a:t>
            </a:r>
            <a:r>
              <a:rPr lang="ru-RU" dirty="0"/>
              <a:t> </a:t>
            </a:r>
            <a:r>
              <a:rPr lang="ru-RU" dirty="0" err="1"/>
              <a:t>стоматологічної</a:t>
            </a:r>
            <a:r>
              <a:rPr lang="ru-RU" dirty="0"/>
              <a:t> установки з процедурами </a:t>
            </a:r>
            <a:r>
              <a:rPr lang="ru-RU" dirty="0" err="1"/>
              <a:t>масштабування</a:t>
            </a:r>
            <a:r>
              <a:rPr lang="ru-RU" dirty="0"/>
              <a:t>". Журнал </a:t>
            </a:r>
            <a:r>
              <a:rPr lang="ru-RU" dirty="0" err="1"/>
              <a:t>пародонтологии</a:t>
            </a:r>
            <a:r>
              <a:rPr lang="ru-RU" dirty="0"/>
              <a:t> 28.4 (1957): 264-271.</a:t>
            </a:r>
          </a:p>
          <a:p>
            <a:r>
              <a:rPr lang="ru-RU" dirty="0" err="1"/>
              <a:t>Уолмслі</a:t>
            </a:r>
            <a:r>
              <a:rPr lang="ru-RU" dirty="0"/>
              <a:t>, А. Д. "Ультразвук в </a:t>
            </a:r>
            <a:r>
              <a:rPr lang="ru-RU" dirty="0" err="1"/>
              <a:t>стоматології</a:t>
            </a:r>
            <a:r>
              <a:rPr lang="ru-RU" dirty="0"/>
              <a:t>". </a:t>
            </a:r>
            <a:r>
              <a:rPr lang="en-US" dirty="0"/>
              <a:t>Physics Procedia 63 (2015): 201-207.</a:t>
            </a:r>
          </a:p>
          <a:p>
            <a:endParaRPr lang="en-US" dirty="0"/>
          </a:p>
          <a:p>
            <a:r>
              <a:rPr lang="ru-RU" dirty="0" err="1"/>
              <a:t>Додаткова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ru-RU" dirty="0" err="1"/>
              <a:t>Бейнс</a:t>
            </a:r>
            <a:r>
              <a:rPr lang="ru-RU" dirty="0"/>
              <a:t>, </a:t>
            </a:r>
            <a:r>
              <a:rPr lang="ru-RU" dirty="0" err="1"/>
              <a:t>Вівек</a:t>
            </a:r>
            <a:r>
              <a:rPr lang="ru-RU" dirty="0"/>
              <a:t> К. та </a:t>
            </a:r>
            <a:r>
              <a:rPr lang="ru-RU" dirty="0" err="1"/>
              <a:t>ін</a:t>
            </a:r>
            <a:r>
              <a:rPr lang="ru-RU" dirty="0"/>
              <a:t>. "</a:t>
            </a:r>
            <a:r>
              <a:rPr lang="ru-RU" dirty="0" err="1"/>
              <a:t>Властивості</a:t>
            </a:r>
            <a:r>
              <a:rPr lang="ru-RU" dirty="0"/>
              <a:t>, </a:t>
            </a:r>
            <a:r>
              <a:rPr lang="ru-RU" dirty="0" err="1"/>
              <a:t>ефекти</a:t>
            </a:r>
            <a:r>
              <a:rPr lang="ru-RU" dirty="0"/>
              <a:t> і </a:t>
            </a:r>
            <a:r>
              <a:rPr lang="ru-RU" dirty="0" err="1"/>
              <a:t>клінічне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ультразвуку в </a:t>
            </a:r>
            <a:r>
              <a:rPr lang="ru-RU" dirty="0" err="1"/>
              <a:t>пародонтології</a:t>
            </a:r>
            <a:r>
              <a:rPr lang="ru-RU" dirty="0"/>
              <a:t>: </a:t>
            </a:r>
            <a:r>
              <a:rPr lang="ru-RU" dirty="0" err="1"/>
              <a:t>огляд</a:t>
            </a:r>
            <a:r>
              <a:rPr lang="ru-RU" dirty="0"/>
              <a:t>". </a:t>
            </a:r>
            <a:r>
              <a:rPr lang="ru-RU" dirty="0" err="1"/>
              <a:t>Пародонтальна</a:t>
            </a:r>
            <a:r>
              <a:rPr lang="ru-RU" dirty="0"/>
              <a:t> практика </a:t>
            </a:r>
            <a:r>
              <a:rPr lang="ru-RU" dirty="0" err="1"/>
              <a:t>сьогодні</a:t>
            </a:r>
            <a:r>
              <a:rPr lang="ru-RU" dirty="0"/>
              <a:t> 5.4 (2008).</a:t>
            </a:r>
          </a:p>
          <a:p>
            <a:r>
              <a:rPr lang="ru-RU" dirty="0" err="1"/>
              <a:t>Американська</a:t>
            </a:r>
            <a:r>
              <a:rPr lang="ru-RU" dirty="0"/>
              <a:t> </a:t>
            </a:r>
            <a:r>
              <a:rPr lang="ru-RU" dirty="0" err="1"/>
              <a:t>асоціація</a:t>
            </a:r>
            <a:r>
              <a:rPr lang="ru-RU" dirty="0"/>
              <a:t> </a:t>
            </a:r>
            <a:r>
              <a:rPr lang="ru-RU" dirty="0" err="1"/>
              <a:t>стоматологічних</a:t>
            </a:r>
            <a:r>
              <a:rPr lang="ru-RU" dirty="0"/>
              <a:t> </a:t>
            </a:r>
            <a:r>
              <a:rPr lang="ru-RU" dirty="0" err="1"/>
              <a:t>гігієністів</a:t>
            </a:r>
            <a:r>
              <a:rPr lang="ru-RU" dirty="0"/>
              <a:t>. "</a:t>
            </a:r>
            <a:r>
              <a:rPr lang="ru-RU" dirty="0" err="1"/>
              <a:t>Стандарти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практики </a:t>
            </a:r>
            <a:r>
              <a:rPr lang="ru-RU" dirty="0" err="1"/>
              <a:t>гігієни</a:t>
            </a:r>
            <a:r>
              <a:rPr lang="ru-RU" dirty="0"/>
              <a:t> </a:t>
            </a:r>
            <a:r>
              <a:rPr lang="ru-RU" dirty="0" err="1"/>
              <a:t>зубів</a:t>
            </a:r>
            <a:r>
              <a:rPr lang="ru-RU" dirty="0"/>
              <a:t>". Чикаго (</a:t>
            </a:r>
            <a:r>
              <a:rPr lang="ru-RU" dirty="0" err="1"/>
              <a:t>Іллінойс</a:t>
            </a:r>
            <a:r>
              <a:rPr lang="ru-RU" dirty="0"/>
              <a:t>) </a:t>
            </a:r>
            <a:r>
              <a:rPr lang="ru-RU" dirty="0" err="1"/>
              <a:t>Американська</a:t>
            </a:r>
            <a:r>
              <a:rPr lang="ru-RU" dirty="0"/>
              <a:t> </a:t>
            </a:r>
            <a:r>
              <a:rPr lang="ru-RU" dirty="0" err="1"/>
              <a:t>асоціація</a:t>
            </a:r>
            <a:r>
              <a:rPr lang="ru-RU" dirty="0"/>
              <a:t> </a:t>
            </a:r>
            <a:r>
              <a:rPr lang="ru-RU" dirty="0" err="1"/>
              <a:t>стоматологічних</a:t>
            </a:r>
            <a:r>
              <a:rPr lang="ru-RU" dirty="0"/>
              <a:t> </a:t>
            </a:r>
            <a:r>
              <a:rPr lang="ru-RU" dirty="0" err="1"/>
              <a:t>гігієністів</a:t>
            </a:r>
            <a:r>
              <a:rPr lang="ru-RU" dirty="0"/>
              <a:t> (2008).</a:t>
            </a:r>
          </a:p>
        </p:txBody>
      </p:sp>
    </p:spTree>
    <p:extLst>
      <p:ext uri="{BB962C8B-B14F-4D97-AF65-F5344CB8AC3E}">
        <p14:creationId xmlns:p14="http://schemas.microsoft.com/office/powerpoint/2010/main" val="323094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1625</TotalTime>
  <Words>340</Words>
  <Application>Microsoft Office PowerPoint</Application>
  <PresentationFormat>Экран (4:3)</PresentationFormat>
  <Paragraphs>78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Franklin Gothic Book</vt:lpstr>
      <vt:lpstr>Franklin Gothic Medium</vt:lpstr>
      <vt:lpstr>Times New Roman</vt:lpstr>
      <vt:lpstr>Wingdings 2</vt:lpstr>
      <vt:lpstr>Трек</vt:lpstr>
      <vt:lpstr>МІНІСТЕРСТВО охорони ЗДОРОВ'Я УКРАЇНИ  Вінницький національний медичний університет  імені М. І. Пирогова    Кафедра стоматології дитячого віку   елективний курс для студентів 3 курсу стоматологічного факультету</vt:lpstr>
      <vt:lpstr>Презентация PowerPoint</vt:lpstr>
      <vt:lpstr>Зміст Курсу </vt:lpstr>
      <vt:lpstr>Устаткування для професійної гігієни</vt:lpstr>
      <vt:lpstr>Актуальність </vt:lpstr>
      <vt:lpstr>Повітряно-абразивне полірування</vt:lpstr>
      <vt:lpstr>Мета</vt:lpstr>
      <vt:lpstr>Методи професійної гігієни порожнини рота</vt:lpstr>
      <vt:lpstr>Завдання</vt:lpstr>
      <vt:lpstr>Професійна гігієна у пацієнтів з ортодонтичними конструкціями</vt:lpstr>
      <vt:lpstr>література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 ім. М.І.Пирогова кафедра стоматолгії дитячого віку   Елективний курс  для студентів 2 курсу стоматологічного факультету</dc:title>
  <dc:creator>Админ</dc:creator>
  <cp:lastModifiedBy>VALL-I</cp:lastModifiedBy>
  <cp:revision>65</cp:revision>
  <dcterms:created xsi:type="dcterms:W3CDTF">2020-12-22T19:27:46Z</dcterms:created>
  <dcterms:modified xsi:type="dcterms:W3CDTF">2021-05-18T06:58:33Z</dcterms:modified>
</cp:coreProperties>
</file>