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60" r:id="rId5"/>
    <p:sldId id="261" r:id="rId6"/>
    <p:sldId id="262" r:id="rId7"/>
    <p:sldId id="263" r:id="rId8"/>
    <p:sldId id="277" r:id="rId9"/>
    <p:sldId id="265" r:id="rId10"/>
    <p:sldId id="278" r:id="rId11"/>
    <p:sldId id="266" r:id="rId12"/>
    <p:sldId id="267" r:id="rId13"/>
    <p:sldId id="268" r:id="rId14"/>
    <p:sldId id="279" r:id="rId15"/>
    <p:sldId id="273" r:id="rId16"/>
    <p:sldId id="274" r:id="rId17"/>
    <p:sldId id="280" r:id="rId18"/>
    <p:sldId id="281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1566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F82922-F622-4281-9E0C-5DE0F0165D9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D5B60C-044E-4DE6-AFA3-04DA2A576EBF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683F03B-D8AA-40C5-BA99-B9CCCE5882B2}" type="parTrans" cxnId="{7B17E2FF-BCAB-4A84-AD00-17A433E7BF7F}">
      <dgm:prSet/>
      <dgm:spPr/>
      <dgm:t>
        <a:bodyPr/>
        <a:lstStyle/>
        <a:p>
          <a:endParaRPr lang="ru-RU"/>
        </a:p>
      </dgm:t>
    </dgm:pt>
    <dgm:pt modelId="{735EE489-B40F-461E-BA3C-B97C25673C3A}" type="sibTrans" cxnId="{7B17E2FF-BCAB-4A84-AD00-17A433E7BF7F}">
      <dgm:prSet/>
      <dgm:spPr/>
      <dgm:t>
        <a:bodyPr/>
        <a:lstStyle/>
        <a:p>
          <a:endParaRPr lang="ru-RU"/>
        </a:p>
      </dgm:t>
    </dgm:pt>
    <dgm:pt modelId="{B10D0622-C4A7-487B-829F-580C85529DF7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Навчання в малих групах (5 чоловік)</a:t>
          </a:r>
          <a:endParaRPr lang="ru-RU" dirty="0">
            <a:solidFill>
              <a:srgbClr val="002060"/>
            </a:solidFill>
          </a:endParaRPr>
        </a:p>
      </dgm:t>
    </dgm:pt>
    <dgm:pt modelId="{067B2302-7D0D-4EA7-A917-C81D3592682B}" type="parTrans" cxnId="{A41C30CF-A020-4407-9766-EDA94C483C82}">
      <dgm:prSet/>
      <dgm:spPr/>
      <dgm:t>
        <a:bodyPr/>
        <a:lstStyle/>
        <a:p>
          <a:endParaRPr lang="ru-RU"/>
        </a:p>
      </dgm:t>
    </dgm:pt>
    <dgm:pt modelId="{AA4F3E34-26E4-4107-956B-2E82A9287305}" type="sibTrans" cxnId="{A41C30CF-A020-4407-9766-EDA94C483C82}">
      <dgm:prSet/>
      <dgm:spPr/>
      <dgm:t>
        <a:bodyPr/>
        <a:lstStyle/>
        <a:p>
          <a:endParaRPr lang="ru-RU"/>
        </a:p>
      </dgm:t>
    </dgm:pt>
    <dgm:pt modelId="{5CD54B91-2C5D-4265-B470-DC96DFD8790C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6852645-8D6A-4972-9F0A-081A50B40CB8}" type="parTrans" cxnId="{2E2F93EE-6F3A-43D2-A2A8-32633BDF3E28}">
      <dgm:prSet/>
      <dgm:spPr/>
      <dgm:t>
        <a:bodyPr/>
        <a:lstStyle/>
        <a:p>
          <a:endParaRPr lang="ru-RU"/>
        </a:p>
      </dgm:t>
    </dgm:pt>
    <dgm:pt modelId="{42AF8182-2533-43A1-9472-158DA619F5CE}" type="sibTrans" cxnId="{2E2F93EE-6F3A-43D2-A2A8-32633BDF3E28}">
      <dgm:prSet/>
      <dgm:spPr/>
      <dgm:t>
        <a:bodyPr/>
        <a:lstStyle/>
        <a:p>
          <a:endParaRPr lang="ru-RU"/>
        </a:p>
      </dgm:t>
    </dgm:pt>
    <dgm:pt modelId="{6A88A33B-3620-4F6F-80E9-248D77DCCB0A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Робота в </a:t>
          </a:r>
          <a:r>
            <a:rPr lang="uk-UA" dirty="0" err="1">
              <a:solidFill>
                <a:srgbClr val="002060"/>
              </a:solidFill>
            </a:rPr>
            <a:t>симуляційному</a:t>
          </a:r>
          <a:r>
            <a:rPr lang="uk-UA" dirty="0">
              <a:solidFill>
                <a:srgbClr val="002060"/>
              </a:solidFill>
            </a:rPr>
            <a:t> центрі на сучасному обладнанні</a:t>
          </a:r>
          <a:endParaRPr lang="ru-RU" dirty="0">
            <a:solidFill>
              <a:srgbClr val="002060"/>
            </a:solidFill>
          </a:endParaRPr>
        </a:p>
      </dgm:t>
    </dgm:pt>
    <dgm:pt modelId="{328E15D1-2D43-42F6-8239-F8359E7545B5}" type="parTrans" cxnId="{E11D6834-107B-4205-B143-B25F10FE8FDF}">
      <dgm:prSet/>
      <dgm:spPr/>
      <dgm:t>
        <a:bodyPr/>
        <a:lstStyle/>
        <a:p>
          <a:endParaRPr lang="ru-RU"/>
        </a:p>
      </dgm:t>
    </dgm:pt>
    <dgm:pt modelId="{B4FE0DF2-BF20-40D3-9CFF-C7381BBD9420}" type="sibTrans" cxnId="{E11D6834-107B-4205-B143-B25F10FE8FDF}">
      <dgm:prSet/>
      <dgm:spPr/>
      <dgm:t>
        <a:bodyPr/>
        <a:lstStyle/>
        <a:p>
          <a:endParaRPr lang="ru-RU"/>
        </a:p>
      </dgm:t>
    </dgm:pt>
    <dgm:pt modelId="{A4788259-AA3B-4DCE-AD94-3E7531A3B28B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C4E3AD8-E6F3-4A69-A935-9127D061628E}" type="parTrans" cxnId="{ABAD4592-D44D-4AC8-A87D-E1E3FDFD4B65}">
      <dgm:prSet/>
      <dgm:spPr/>
      <dgm:t>
        <a:bodyPr/>
        <a:lstStyle/>
        <a:p>
          <a:endParaRPr lang="ru-RU"/>
        </a:p>
      </dgm:t>
    </dgm:pt>
    <dgm:pt modelId="{84741E73-4DE7-4E91-9D9E-64FE5D3A38FB}" type="sibTrans" cxnId="{ABAD4592-D44D-4AC8-A87D-E1E3FDFD4B65}">
      <dgm:prSet/>
      <dgm:spPr/>
      <dgm:t>
        <a:bodyPr/>
        <a:lstStyle/>
        <a:p>
          <a:endParaRPr lang="ru-RU"/>
        </a:p>
      </dgm:t>
    </dgm:pt>
    <dgm:pt modelId="{1C82457D-0923-40B6-B3BB-0BB1C1E3A55D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Відпрацювання практичних навичок до повного засвоєння на моделях</a:t>
          </a:r>
          <a:endParaRPr lang="ru-RU" dirty="0">
            <a:solidFill>
              <a:srgbClr val="002060"/>
            </a:solidFill>
          </a:endParaRPr>
        </a:p>
      </dgm:t>
    </dgm:pt>
    <dgm:pt modelId="{AC447036-14A9-4C56-ADA0-34492EABC9E2}" type="parTrans" cxnId="{5F0881D8-383D-4F25-94C8-BD6605C529DB}">
      <dgm:prSet/>
      <dgm:spPr/>
      <dgm:t>
        <a:bodyPr/>
        <a:lstStyle/>
        <a:p>
          <a:endParaRPr lang="ru-RU"/>
        </a:p>
      </dgm:t>
    </dgm:pt>
    <dgm:pt modelId="{99284A11-61AC-4A41-A65C-796DC5208EFB}" type="sibTrans" cxnId="{5F0881D8-383D-4F25-94C8-BD6605C529DB}">
      <dgm:prSet/>
      <dgm:spPr/>
      <dgm:t>
        <a:bodyPr/>
        <a:lstStyle/>
        <a:p>
          <a:endParaRPr lang="ru-RU"/>
        </a:p>
      </dgm:t>
    </dgm:pt>
    <dgm:pt modelId="{F836AF85-190C-4C58-87B4-FB60254279E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65E8380-6FBB-4571-8C4B-C7D6AA0C9621}" type="parTrans" cxnId="{B28C2BD7-F269-4CEB-843C-EFC0C1F47612}">
      <dgm:prSet/>
      <dgm:spPr/>
      <dgm:t>
        <a:bodyPr/>
        <a:lstStyle/>
        <a:p>
          <a:endParaRPr lang="ru-RU"/>
        </a:p>
      </dgm:t>
    </dgm:pt>
    <dgm:pt modelId="{9B18B8DB-3529-4313-9DE4-17282FB648F6}" type="sibTrans" cxnId="{B28C2BD7-F269-4CEB-843C-EFC0C1F47612}">
      <dgm:prSet/>
      <dgm:spPr/>
      <dgm:t>
        <a:bodyPr/>
        <a:lstStyle/>
        <a:p>
          <a:endParaRPr lang="ru-RU"/>
        </a:p>
      </dgm:t>
    </dgm:pt>
    <dgm:pt modelId="{592BFDD2-EF88-4950-802C-8980AECBEA7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26848EB-FCF3-4DB4-8AA2-EECE59E296BD}" type="parTrans" cxnId="{B2227C85-1C72-4B50-BFA8-B5C4AB11FB41}">
      <dgm:prSet/>
      <dgm:spPr/>
      <dgm:t>
        <a:bodyPr/>
        <a:lstStyle/>
        <a:p>
          <a:endParaRPr lang="ru-RU"/>
        </a:p>
      </dgm:t>
    </dgm:pt>
    <dgm:pt modelId="{FDB2B39E-8668-4809-A40D-290B48CDD25D}" type="sibTrans" cxnId="{B2227C85-1C72-4B50-BFA8-B5C4AB11FB41}">
      <dgm:prSet/>
      <dgm:spPr/>
      <dgm:t>
        <a:bodyPr/>
        <a:lstStyle/>
        <a:p>
          <a:endParaRPr lang="ru-RU"/>
        </a:p>
      </dgm:t>
    </dgm:pt>
    <dgm:pt modelId="{78BB3252-AA57-4BE8-BC64-9099D1902985}">
      <dgm:prSet/>
      <dgm:spPr/>
      <dgm:t>
        <a:bodyPr/>
        <a:lstStyle/>
        <a:p>
          <a:r>
            <a:rPr lang="uk-UA">
              <a:solidFill>
                <a:srgbClr val="002060"/>
              </a:solidFill>
            </a:rPr>
            <a:t>Розбір 30 клінічних кейсів, які відображають найбільш поширені офтальмологічні захворювання, з якими стикаються лікарі загальної практики (сімейної медицини)</a:t>
          </a:r>
          <a:endParaRPr lang="ru-RU">
            <a:solidFill>
              <a:srgbClr val="002060"/>
            </a:solidFill>
          </a:endParaRPr>
        </a:p>
      </dgm:t>
    </dgm:pt>
    <dgm:pt modelId="{03CFE50B-5E20-4CA2-9F1F-0689BFA0544F}" type="parTrans" cxnId="{D2AC075C-7E2D-4FAF-B03D-C0A8E69B43F6}">
      <dgm:prSet/>
      <dgm:spPr/>
      <dgm:t>
        <a:bodyPr/>
        <a:lstStyle/>
        <a:p>
          <a:endParaRPr lang="ru-RU"/>
        </a:p>
      </dgm:t>
    </dgm:pt>
    <dgm:pt modelId="{40247A2F-ADE5-4FB7-AD36-13D47ACB3209}" type="sibTrans" cxnId="{D2AC075C-7E2D-4FAF-B03D-C0A8E69B43F6}">
      <dgm:prSet/>
      <dgm:spPr/>
      <dgm:t>
        <a:bodyPr/>
        <a:lstStyle/>
        <a:p>
          <a:endParaRPr lang="ru-RU"/>
        </a:p>
      </dgm:t>
    </dgm:pt>
    <dgm:pt modelId="{A7C664D4-247E-4910-81F9-24619B5FCF61}">
      <dgm:prSet/>
      <dgm:spPr/>
      <dgm:t>
        <a:bodyPr/>
        <a:lstStyle/>
        <a:p>
          <a:r>
            <a:rPr lang="uk-UA">
              <a:solidFill>
                <a:srgbClr val="002060"/>
              </a:solidFill>
            </a:rPr>
            <a:t>Можливість відвідати і ознайомитись з роботою сучасних приватних офтальмологічних клінік </a:t>
          </a:r>
          <a:endParaRPr lang="ru-RU">
            <a:solidFill>
              <a:srgbClr val="002060"/>
            </a:solidFill>
          </a:endParaRPr>
        </a:p>
      </dgm:t>
    </dgm:pt>
    <dgm:pt modelId="{04FA8205-89C8-4E39-B3CF-644662C9FF4B}" type="parTrans" cxnId="{03916D0E-681F-4414-92B0-767151FFAF13}">
      <dgm:prSet/>
      <dgm:spPr/>
      <dgm:t>
        <a:bodyPr/>
        <a:lstStyle/>
        <a:p>
          <a:endParaRPr lang="ru-RU"/>
        </a:p>
      </dgm:t>
    </dgm:pt>
    <dgm:pt modelId="{CDFC4A65-CE5E-4257-8BE3-052CAB66B35E}" type="sibTrans" cxnId="{03916D0E-681F-4414-92B0-767151FFAF13}">
      <dgm:prSet/>
      <dgm:spPr/>
      <dgm:t>
        <a:bodyPr/>
        <a:lstStyle/>
        <a:p>
          <a:endParaRPr lang="ru-RU"/>
        </a:p>
      </dgm:t>
    </dgm:pt>
    <dgm:pt modelId="{D28B9189-706E-4E15-BDD2-0ED76F783208}" type="pres">
      <dgm:prSet presAssocID="{07F82922-F622-4281-9E0C-5DE0F0165D9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18A2B77-02A3-4824-9639-A30A8B0F0842}" type="pres">
      <dgm:prSet presAssocID="{F9D5B60C-044E-4DE6-AFA3-04DA2A576EBF}" presName="composite" presStyleCnt="0"/>
      <dgm:spPr/>
    </dgm:pt>
    <dgm:pt modelId="{74908339-B6C3-4E2A-B635-ED1066CCF7DE}" type="pres">
      <dgm:prSet presAssocID="{F9D5B60C-044E-4DE6-AFA3-04DA2A576EBF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EE70E2A-3C41-4E61-B319-CB6781354EF4}" type="pres">
      <dgm:prSet presAssocID="{F9D5B60C-044E-4DE6-AFA3-04DA2A576EBF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84164F2-8568-4FC6-8439-9DBE8C5C5B4B}" type="pres">
      <dgm:prSet presAssocID="{735EE489-B40F-461E-BA3C-B97C25673C3A}" presName="sp" presStyleCnt="0"/>
      <dgm:spPr/>
    </dgm:pt>
    <dgm:pt modelId="{84C19EF7-E37C-4DD4-B3C7-0822E759FEF8}" type="pres">
      <dgm:prSet presAssocID="{5CD54B91-2C5D-4265-B470-DC96DFD8790C}" presName="composite" presStyleCnt="0"/>
      <dgm:spPr/>
    </dgm:pt>
    <dgm:pt modelId="{6FB41A45-9243-4E26-93AB-8D4581A96F38}" type="pres">
      <dgm:prSet presAssocID="{5CD54B91-2C5D-4265-B470-DC96DFD8790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E63297D-E13F-4FDF-836C-6DF805A353BE}" type="pres">
      <dgm:prSet presAssocID="{5CD54B91-2C5D-4265-B470-DC96DFD8790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2479240-79FF-4078-96AE-994E2D96EF60}" type="pres">
      <dgm:prSet presAssocID="{42AF8182-2533-43A1-9472-158DA619F5CE}" presName="sp" presStyleCnt="0"/>
      <dgm:spPr/>
    </dgm:pt>
    <dgm:pt modelId="{90872E0C-5A4C-4E64-8995-A8C8FD69A849}" type="pres">
      <dgm:prSet presAssocID="{A4788259-AA3B-4DCE-AD94-3E7531A3B28B}" presName="composite" presStyleCnt="0"/>
      <dgm:spPr/>
    </dgm:pt>
    <dgm:pt modelId="{135628FB-9154-40B1-9EF8-C1151E4B2620}" type="pres">
      <dgm:prSet presAssocID="{A4788259-AA3B-4DCE-AD94-3E7531A3B28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68FABD-58F8-4470-A03E-B0102B45A58D}" type="pres">
      <dgm:prSet presAssocID="{A4788259-AA3B-4DCE-AD94-3E7531A3B28B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DF7E2C-902F-4A19-A078-0347AB7846A7}" type="pres">
      <dgm:prSet presAssocID="{84741E73-4DE7-4E91-9D9E-64FE5D3A38FB}" presName="sp" presStyleCnt="0"/>
      <dgm:spPr/>
    </dgm:pt>
    <dgm:pt modelId="{85866876-625F-4C15-B9B4-8B577F1D7BA4}" type="pres">
      <dgm:prSet presAssocID="{F836AF85-190C-4C58-87B4-FB60254279E9}" presName="composite" presStyleCnt="0"/>
      <dgm:spPr/>
    </dgm:pt>
    <dgm:pt modelId="{DBBA127F-A1C3-4634-8FD1-08131A6F014E}" type="pres">
      <dgm:prSet presAssocID="{F836AF85-190C-4C58-87B4-FB60254279E9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44D3E3B-8EE5-4F0C-B992-F52D7D419A65}" type="pres">
      <dgm:prSet presAssocID="{F836AF85-190C-4C58-87B4-FB60254279E9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F02F7BB-7ECC-439A-A034-EBEEDF8F026E}" type="pres">
      <dgm:prSet presAssocID="{9B18B8DB-3529-4313-9DE4-17282FB648F6}" presName="sp" presStyleCnt="0"/>
      <dgm:spPr/>
    </dgm:pt>
    <dgm:pt modelId="{46989857-2347-4F94-9161-70FF8333A416}" type="pres">
      <dgm:prSet presAssocID="{592BFDD2-EF88-4950-802C-8980AECBEA73}" presName="composite" presStyleCnt="0"/>
      <dgm:spPr/>
    </dgm:pt>
    <dgm:pt modelId="{BB40F2A3-0F61-46B6-AC29-D1EA2B36F3DD}" type="pres">
      <dgm:prSet presAssocID="{592BFDD2-EF88-4950-802C-8980AECBEA73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E2A47C4-3EDD-452D-9FAD-C3BD88AF8FC4}" type="pres">
      <dgm:prSet presAssocID="{592BFDD2-EF88-4950-802C-8980AECBEA73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41C30CF-A020-4407-9766-EDA94C483C82}" srcId="{F9D5B60C-044E-4DE6-AFA3-04DA2A576EBF}" destId="{B10D0622-C4A7-487B-829F-580C85529DF7}" srcOrd="0" destOrd="0" parTransId="{067B2302-7D0D-4EA7-A917-C81D3592682B}" sibTransId="{AA4F3E34-26E4-4107-956B-2E82A9287305}"/>
    <dgm:cxn modelId="{ABAD4592-D44D-4AC8-A87D-E1E3FDFD4B65}" srcId="{07F82922-F622-4281-9E0C-5DE0F0165D95}" destId="{A4788259-AA3B-4DCE-AD94-3E7531A3B28B}" srcOrd="2" destOrd="0" parTransId="{EC4E3AD8-E6F3-4A69-A935-9127D061628E}" sibTransId="{84741E73-4DE7-4E91-9D9E-64FE5D3A38FB}"/>
    <dgm:cxn modelId="{9CEF95A4-B3E3-4EFF-9580-B872B25416FF}" type="presOf" srcId="{A7C664D4-247E-4910-81F9-24619B5FCF61}" destId="{1E2A47C4-3EDD-452D-9FAD-C3BD88AF8FC4}" srcOrd="0" destOrd="0" presId="urn:microsoft.com/office/officeart/2005/8/layout/chevron2"/>
    <dgm:cxn modelId="{2C07722D-D83C-49FB-8539-338E308D868F}" type="presOf" srcId="{78BB3252-AA57-4BE8-BC64-9099D1902985}" destId="{C44D3E3B-8EE5-4F0C-B992-F52D7D419A65}" srcOrd="0" destOrd="0" presId="urn:microsoft.com/office/officeart/2005/8/layout/chevron2"/>
    <dgm:cxn modelId="{64C3903A-79E0-4F70-BA28-7DC48A58558A}" type="presOf" srcId="{1C82457D-0923-40B6-B3BB-0BB1C1E3A55D}" destId="{E268FABD-58F8-4470-A03E-B0102B45A58D}" srcOrd="0" destOrd="0" presId="urn:microsoft.com/office/officeart/2005/8/layout/chevron2"/>
    <dgm:cxn modelId="{B2D004DE-6D48-42F3-9F05-AB3FF7ED777C}" type="presOf" srcId="{A4788259-AA3B-4DCE-AD94-3E7531A3B28B}" destId="{135628FB-9154-40B1-9EF8-C1151E4B2620}" srcOrd="0" destOrd="0" presId="urn:microsoft.com/office/officeart/2005/8/layout/chevron2"/>
    <dgm:cxn modelId="{E11D6834-107B-4205-B143-B25F10FE8FDF}" srcId="{5CD54B91-2C5D-4265-B470-DC96DFD8790C}" destId="{6A88A33B-3620-4F6F-80E9-248D77DCCB0A}" srcOrd="0" destOrd="0" parTransId="{328E15D1-2D43-42F6-8239-F8359E7545B5}" sibTransId="{B4FE0DF2-BF20-40D3-9CFF-C7381BBD9420}"/>
    <dgm:cxn modelId="{2E2F93EE-6F3A-43D2-A2A8-32633BDF3E28}" srcId="{07F82922-F622-4281-9E0C-5DE0F0165D95}" destId="{5CD54B91-2C5D-4265-B470-DC96DFD8790C}" srcOrd="1" destOrd="0" parTransId="{D6852645-8D6A-4972-9F0A-081A50B40CB8}" sibTransId="{42AF8182-2533-43A1-9472-158DA619F5CE}"/>
    <dgm:cxn modelId="{5F0881D8-383D-4F25-94C8-BD6605C529DB}" srcId="{A4788259-AA3B-4DCE-AD94-3E7531A3B28B}" destId="{1C82457D-0923-40B6-B3BB-0BB1C1E3A55D}" srcOrd="0" destOrd="0" parTransId="{AC447036-14A9-4C56-ADA0-34492EABC9E2}" sibTransId="{99284A11-61AC-4A41-A65C-796DC5208EFB}"/>
    <dgm:cxn modelId="{60456790-E49D-4D69-878F-5CAF90BF2513}" type="presOf" srcId="{592BFDD2-EF88-4950-802C-8980AECBEA73}" destId="{BB40F2A3-0F61-46B6-AC29-D1EA2B36F3DD}" srcOrd="0" destOrd="0" presId="urn:microsoft.com/office/officeart/2005/8/layout/chevron2"/>
    <dgm:cxn modelId="{D2AC075C-7E2D-4FAF-B03D-C0A8E69B43F6}" srcId="{F836AF85-190C-4C58-87B4-FB60254279E9}" destId="{78BB3252-AA57-4BE8-BC64-9099D1902985}" srcOrd="0" destOrd="0" parTransId="{03CFE50B-5E20-4CA2-9F1F-0689BFA0544F}" sibTransId="{40247A2F-ADE5-4FB7-AD36-13D47ACB3209}"/>
    <dgm:cxn modelId="{7B17E2FF-BCAB-4A84-AD00-17A433E7BF7F}" srcId="{07F82922-F622-4281-9E0C-5DE0F0165D95}" destId="{F9D5B60C-044E-4DE6-AFA3-04DA2A576EBF}" srcOrd="0" destOrd="0" parTransId="{D683F03B-D8AA-40C5-BA99-B9CCCE5882B2}" sibTransId="{735EE489-B40F-461E-BA3C-B97C25673C3A}"/>
    <dgm:cxn modelId="{E7E3F7DF-41BE-4D37-B18E-DB70B19C872C}" type="presOf" srcId="{5CD54B91-2C5D-4265-B470-DC96DFD8790C}" destId="{6FB41A45-9243-4E26-93AB-8D4581A96F38}" srcOrd="0" destOrd="0" presId="urn:microsoft.com/office/officeart/2005/8/layout/chevron2"/>
    <dgm:cxn modelId="{D5E3EA44-4886-4A8F-9A46-0F0B73C46282}" type="presOf" srcId="{F836AF85-190C-4C58-87B4-FB60254279E9}" destId="{DBBA127F-A1C3-4634-8FD1-08131A6F014E}" srcOrd="0" destOrd="0" presId="urn:microsoft.com/office/officeart/2005/8/layout/chevron2"/>
    <dgm:cxn modelId="{B28C2BD7-F269-4CEB-843C-EFC0C1F47612}" srcId="{07F82922-F622-4281-9E0C-5DE0F0165D95}" destId="{F836AF85-190C-4C58-87B4-FB60254279E9}" srcOrd="3" destOrd="0" parTransId="{565E8380-6FBB-4571-8C4B-C7D6AA0C9621}" sibTransId="{9B18B8DB-3529-4313-9DE4-17282FB648F6}"/>
    <dgm:cxn modelId="{03916D0E-681F-4414-92B0-767151FFAF13}" srcId="{592BFDD2-EF88-4950-802C-8980AECBEA73}" destId="{A7C664D4-247E-4910-81F9-24619B5FCF61}" srcOrd="0" destOrd="0" parTransId="{04FA8205-89C8-4E39-B3CF-644662C9FF4B}" sibTransId="{CDFC4A65-CE5E-4257-8BE3-052CAB66B35E}"/>
    <dgm:cxn modelId="{A398155E-65EE-4DED-89CE-63FC07F8BCDB}" type="presOf" srcId="{07F82922-F622-4281-9E0C-5DE0F0165D95}" destId="{D28B9189-706E-4E15-BDD2-0ED76F783208}" srcOrd="0" destOrd="0" presId="urn:microsoft.com/office/officeart/2005/8/layout/chevron2"/>
    <dgm:cxn modelId="{B2227C85-1C72-4B50-BFA8-B5C4AB11FB41}" srcId="{07F82922-F622-4281-9E0C-5DE0F0165D95}" destId="{592BFDD2-EF88-4950-802C-8980AECBEA73}" srcOrd="4" destOrd="0" parTransId="{C26848EB-FCF3-4DB4-8AA2-EECE59E296BD}" sibTransId="{FDB2B39E-8668-4809-A40D-290B48CDD25D}"/>
    <dgm:cxn modelId="{B69D5347-A71E-4A33-A6BE-1420BACF1ADE}" type="presOf" srcId="{F9D5B60C-044E-4DE6-AFA3-04DA2A576EBF}" destId="{74908339-B6C3-4E2A-B635-ED1066CCF7DE}" srcOrd="0" destOrd="0" presId="urn:microsoft.com/office/officeart/2005/8/layout/chevron2"/>
    <dgm:cxn modelId="{5E65436A-1F9F-43FB-8336-76C8A7D6CB69}" type="presOf" srcId="{B10D0622-C4A7-487B-829F-580C85529DF7}" destId="{AEE70E2A-3C41-4E61-B319-CB6781354EF4}" srcOrd="0" destOrd="0" presId="urn:microsoft.com/office/officeart/2005/8/layout/chevron2"/>
    <dgm:cxn modelId="{2118AAA8-49BB-4601-A756-283AB3971545}" type="presOf" srcId="{6A88A33B-3620-4F6F-80E9-248D77DCCB0A}" destId="{2E63297D-E13F-4FDF-836C-6DF805A353BE}" srcOrd="0" destOrd="0" presId="urn:microsoft.com/office/officeart/2005/8/layout/chevron2"/>
    <dgm:cxn modelId="{BC82FAE5-0FCD-47C2-833C-65AE79239F34}" type="presParOf" srcId="{D28B9189-706E-4E15-BDD2-0ED76F783208}" destId="{118A2B77-02A3-4824-9639-A30A8B0F0842}" srcOrd="0" destOrd="0" presId="urn:microsoft.com/office/officeart/2005/8/layout/chevron2"/>
    <dgm:cxn modelId="{215CCCF7-E500-4ABD-B6BA-14C452D5F952}" type="presParOf" srcId="{118A2B77-02A3-4824-9639-A30A8B0F0842}" destId="{74908339-B6C3-4E2A-B635-ED1066CCF7DE}" srcOrd="0" destOrd="0" presId="urn:microsoft.com/office/officeart/2005/8/layout/chevron2"/>
    <dgm:cxn modelId="{7ED116BB-7515-471D-A847-E6B898AD7C6C}" type="presParOf" srcId="{118A2B77-02A3-4824-9639-A30A8B0F0842}" destId="{AEE70E2A-3C41-4E61-B319-CB6781354EF4}" srcOrd="1" destOrd="0" presId="urn:microsoft.com/office/officeart/2005/8/layout/chevron2"/>
    <dgm:cxn modelId="{E7699164-A6A3-4248-B055-F414154E47BE}" type="presParOf" srcId="{D28B9189-706E-4E15-BDD2-0ED76F783208}" destId="{C84164F2-8568-4FC6-8439-9DBE8C5C5B4B}" srcOrd="1" destOrd="0" presId="urn:microsoft.com/office/officeart/2005/8/layout/chevron2"/>
    <dgm:cxn modelId="{59503D5F-CE27-4920-A3B2-DA02FD3496EE}" type="presParOf" srcId="{D28B9189-706E-4E15-BDD2-0ED76F783208}" destId="{84C19EF7-E37C-4DD4-B3C7-0822E759FEF8}" srcOrd="2" destOrd="0" presId="urn:microsoft.com/office/officeart/2005/8/layout/chevron2"/>
    <dgm:cxn modelId="{AE2BCC37-0D1A-46C9-BB09-4DB599CDDF07}" type="presParOf" srcId="{84C19EF7-E37C-4DD4-B3C7-0822E759FEF8}" destId="{6FB41A45-9243-4E26-93AB-8D4581A96F38}" srcOrd="0" destOrd="0" presId="urn:microsoft.com/office/officeart/2005/8/layout/chevron2"/>
    <dgm:cxn modelId="{CF4E5361-BBFC-40D8-BE6D-1F24FA0ABB75}" type="presParOf" srcId="{84C19EF7-E37C-4DD4-B3C7-0822E759FEF8}" destId="{2E63297D-E13F-4FDF-836C-6DF805A353BE}" srcOrd="1" destOrd="0" presId="urn:microsoft.com/office/officeart/2005/8/layout/chevron2"/>
    <dgm:cxn modelId="{F5F32E3C-1C67-4D51-A2F0-F6B5B23ADC6F}" type="presParOf" srcId="{D28B9189-706E-4E15-BDD2-0ED76F783208}" destId="{B2479240-79FF-4078-96AE-994E2D96EF60}" srcOrd="3" destOrd="0" presId="urn:microsoft.com/office/officeart/2005/8/layout/chevron2"/>
    <dgm:cxn modelId="{E0144B79-ABC4-4429-9094-700A148485D6}" type="presParOf" srcId="{D28B9189-706E-4E15-BDD2-0ED76F783208}" destId="{90872E0C-5A4C-4E64-8995-A8C8FD69A849}" srcOrd="4" destOrd="0" presId="urn:microsoft.com/office/officeart/2005/8/layout/chevron2"/>
    <dgm:cxn modelId="{4E7B9151-B693-40DB-AB8D-61180265EAB5}" type="presParOf" srcId="{90872E0C-5A4C-4E64-8995-A8C8FD69A849}" destId="{135628FB-9154-40B1-9EF8-C1151E4B2620}" srcOrd="0" destOrd="0" presId="urn:microsoft.com/office/officeart/2005/8/layout/chevron2"/>
    <dgm:cxn modelId="{E11AC386-52AB-43B2-A846-3989D332195E}" type="presParOf" srcId="{90872E0C-5A4C-4E64-8995-A8C8FD69A849}" destId="{E268FABD-58F8-4470-A03E-B0102B45A58D}" srcOrd="1" destOrd="0" presId="urn:microsoft.com/office/officeart/2005/8/layout/chevron2"/>
    <dgm:cxn modelId="{E6AE1E31-F3CE-437A-828E-419EB54862FF}" type="presParOf" srcId="{D28B9189-706E-4E15-BDD2-0ED76F783208}" destId="{72DF7E2C-902F-4A19-A078-0347AB7846A7}" srcOrd="5" destOrd="0" presId="urn:microsoft.com/office/officeart/2005/8/layout/chevron2"/>
    <dgm:cxn modelId="{50A97032-1899-458B-98B8-226EC3DBB714}" type="presParOf" srcId="{D28B9189-706E-4E15-BDD2-0ED76F783208}" destId="{85866876-625F-4C15-B9B4-8B577F1D7BA4}" srcOrd="6" destOrd="0" presId="urn:microsoft.com/office/officeart/2005/8/layout/chevron2"/>
    <dgm:cxn modelId="{D1E1CAA1-A545-460E-85F1-37D63B6E6708}" type="presParOf" srcId="{85866876-625F-4C15-B9B4-8B577F1D7BA4}" destId="{DBBA127F-A1C3-4634-8FD1-08131A6F014E}" srcOrd="0" destOrd="0" presId="urn:microsoft.com/office/officeart/2005/8/layout/chevron2"/>
    <dgm:cxn modelId="{89884C03-7E3C-4392-A46D-7DC1922B8965}" type="presParOf" srcId="{85866876-625F-4C15-B9B4-8B577F1D7BA4}" destId="{C44D3E3B-8EE5-4F0C-B992-F52D7D419A65}" srcOrd="1" destOrd="0" presId="urn:microsoft.com/office/officeart/2005/8/layout/chevron2"/>
    <dgm:cxn modelId="{8FE30397-1603-4F33-B438-DA886326FAE7}" type="presParOf" srcId="{D28B9189-706E-4E15-BDD2-0ED76F783208}" destId="{BF02F7BB-7ECC-439A-A034-EBEEDF8F026E}" srcOrd="7" destOrd="0" presId="urn:microsoft.com/office/officeart/2005/8/layout/chevron2"/>
    <dgm:cxn modelId="{38343518-BFFE-454F-A9B8-8FCE326AA5AB}" type="presParOf" srcId="{D28B9189-706E-4E15-BDD2-0ED76F783208}" destId="{46989857-2347-4F94-9161-70FF8333A416}" srcOrd="8" destOrd="0" presId="urn:microsoft.com/office/officeart/2005/8/layout/chevron2"/>
    <dgm:cxn modelId="{09185CD0-18E2-412F-BEF6-62D93DB3E265}" type="presParOf" srcId="{46989857-2347-4F94-9161-70FF8333A416}" destId="{BB40F2A3-0F61-46B6-AC29-D1EA2B36F3DD}" srcOrd="0" destOrd="0" presId="urn:microsoft.com/office/officeart/2005/8/layout/chevron2"/>
    <dgm:cxn modelId="{9D2D6F77-C977-4657-919F-DCA7E2E9B7AF}" type="presParOf" srcId="{46989857-2347-4F94-9161-70FF8333A416}" destId="{1E2A47C4-3EDD-452D-9FAD-C3BD88AF8FC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08339-B6C3-4E2A-B635-ED1066CCF7DE}">
      <dsp:nvSpPr>
        <dsp:cNvPr id="0" name=""/>
        <dsp:cNvSpPr/>
      </dsp:nvSpPr>
      <dsp:spPr>
        <a:xfrm rot="5400000">
          <a:off x="-167147" y="16790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390763"/>
        <a:ext cx="780019" cy="334294"/>
      </dsp:txXfrm>
    </dsp:sp>
    <dsp:sp modelId="{AEE70E2A-3C41-4E61-B319-CB6781354EF4}">
      <dsp:nvSpPr>
        <dsp:cNvPr id="0" name=""/>
        <dsp:cNvSpPr/>
      </dsp:nvSpPr>
      <dsp:spPr>
        <a:xfrm rot="5400000">
          <a:off x="4409357" y="-362858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700" kern="1200" dirty="0">
              <a:solidFill>
                <a:srgbClr val="002060"/>
              </a:solidFill>
            </a:rPr>
            <a:t>Навчання в малих групах (5 чоловік)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36111"/>
        <a:ext cx="7947622" cy="653587"/>
      </dsp:txXfrm>
    </dsp:sp>
    <dsp:sp modelId="{6FB41A45-9243-4E26-93AB-8D4581A96F38}">
      <dsp:nvSpPr>
        <dsp:cNvPr id="0" name=""/>
        <dsp:cNvSpPr/>
      </dsp:nvSpPr>
      <dsp:spPr>
        <a:xfrm rot="5400000">
          <a:off x="-167147" y="116529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1388158"/>
        <a:ext cx="780019" cy="334294"/>
      </dsp:txXfrm>
    </dsp:sp>
    <dsp:sp modelId="{2E63297D-E13F-4FDF-836C-6DF805A353BE}">
      <dsp:nvSpPr>
        <dsp:cNvPr id="0" name=""/>
        <dsp:cNvSpPr/>
      </dsp:nvSpPr>
      <dsp:spPr>
        <a:xfrm rot="5400000">
          <a:off x="4409357" y="-263119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700" kern="1200" dirty="0">
              <a:solidFill>
                <a:srgbClr val="002060"/>
              </a:solidFill>
            </a:rPr>
            <a:t>Робота в </a:t>
          </a:r>
          <a:r>
            <a:rPr lang="uk-UA" sz="1700" kern="1200" dirty="0" err="1">
              <a:solidFill>
                <a:srgbClr val="002060"/>
              </a:solidFill>
            </a:rPr>
            <a:t>симуляційному</a:t>
          </a:r>
          <a:r>
            <a:rPr lang="uk-UA" sz="1700" kern="1200" dirty="0">
              <a:solidFill>
                <a:srgbClr val="002060"/>
              </a:solidFill>
            </a:rPr>
            <a:t> центрі на сучасному обладнанні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1033506"/>
        <a:ext cx="7947622" cy="653587"/>
      </dsp:txXfrm>
    </dsp:sp>
    <dsp:sp modelId="{135628FB-9154-40B1-9EF8-C1151E4B2620}">
      <dsp:nvSpPr>
        <dsp:cNvPr id="0" name=""/>
        <dsp:cNvSpPr/>
      </dsp:nvSpPr>
      <dsp:spPr>
        <a:xfrm rot="5400000">
          <a:off x="-167147" y="216269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2385553"/>
        <a:ext cx="780019" cy="334294"/>
      </dsp:txXfrm>
    </dsp:sp>
    <dsp:sp modelId="{E268FABD-58F8-4470-A03E-B0102B45A58D}">
      <dsp:nvSpPr>
        <dsp:cNvPr id="0" name=""/>
        <dsp:cNvSpPr/>
      </dsp:nvSpPr>
      <dsp:spPr>
        <a:xfrm rot="5400000">
          <a:off x="4409357" y="-163379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700" kern="1200" dirty="0">
              <a:solidFill>
                <a:srgbClr val="002060"/>
              </a:solidFill>
            </a:rPr>
            <a:t>Відпрацювання практичних навичок до повного засвоєння на моделях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2030901"/>
        <a:ext cx="7947622" cy="653587"/>
      </dsp:txXfrm>
    </dsp:sp>
    <dsp:sp modelId="{DBBA127F-A1C3-4634-8FD1-08131A6F014E}">
      <dsp:nvSpPr>
        <dsp:cNvPr id="0" name=""/>
        <dsp:cNvSpPr/>
      </dsp:nvSpPr>
      <dsp:spPr>
        <a:xfrm rot="5400000">
          <a:off x="-167147" y="316008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rgbClr val="002060"/>
            </a:solidFill>
          </a:endParaRPr>
        </a:p>
      </dsp:txBody>
      <dsp:txXfrm rot="-5400000">
        <a:off x="1" y="3382948"/>
        <a:ext cx="780019" cy="334294"/>
      </dsp:txXfrm>
    </dsp:sp>
    <dsp:sp modelId="{C44D3E3B-8EE5-4F0C-B992-F52D7D419A65}">
      <dsp:nvSpPr>
        <dsp:cNvPr id="0" name=""/>
        <dsp:cNvSpPr/>
      </dsp:nvSpPr>
      <dsp:spPr>
        <a:xfrm rot="5400000">
          <a:off x="4409357" y="-63640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700" kern="1200">
              <a:solidFill>
                <a:srgbClr val="002060"/>
              </a:solidFill>
            </a:rPr>
            <a:t>Розбір 30 клінічних кейсів, які відображають найбільш поширені офтальмологічні захворювання, з якими стикаються лікарі загальної практики (сімейної медицини)</a:t>
          </a:r>
          <a:endParaRPr lang="ru-RU" sz="1700" kern="1200">
            <a:solidFill>
              <a:srgbClr val="002060"/>
            </a:solidFill>
          </a:endParaRPr>
        </a:p>
      </dsp:txBody>
      <dsp:txXfrm rot="-5400000">
        <a:off x="780019" y="3028296"/>
        <a:ext cx="7947622" cy="653587"/>
      </dsp:txXfrm>
    </dsp:sp>
    <dsp:sp modelId="{BB40F2A3-0F61-46B6-AC29-D1EA2B36F3DD}">
      <dsp:nvSpPr>
        <dsp:cNvPr id="0" name=""/>
        <dsp:cNvSpPr/>
      </dsp:nvSpPr>
      <dsp:spPr>
        <a:xfrm rot="5400000">
          <a:off x="-167147" y="415748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rgbClr val="002060"/>
            </a:solidFill>
          </a:endParaRPr>
        </a:p>
      </dsp:txBody>
      <dsp:txXfrm rot="-5400000">
        <a:off x="1" y="4380343"/>
        <a:ext cx="780019" cy="334294"/>
      </dsp:txXfrm>
    </dsp:sp>
    <dsp:sp modelId="{1E2A47C4-3EDD-452D-9FAD-C3BD88AF8FC4}">
      <dsp:nvSpPr>
        <dsp:cNvPr id="0" name=""/>
        <dsp:cNvSpPr/>
      </dsp:nvSpPr>
      <dsp:spPr>
        <a:xfrm rot="5400000">
          <a:off x="4409357" y="360994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700" kern="1200">
              <a:solidFill>
                <a:srgbClr val="002060"/>
              </a:solidFill>
            </a:rPr>
            <a:t>Можливість відвідати і ознайомитись з роботою сучасних приватних офтальмологічних клінік </a:t>
          </a:r>
          <a:endParaRPr lang="ru-RU" sz="1700" kern="1200">
            <a:solidFill>
              <a:srgbClr val="002060"/>
            </a:solidFill>
          </a:endParaRPr>
        </a:p>
      </dsp:txBody>
      <dsp:txXfrm rot="-5400000">
        <a:off x="780019" y="4025690"/>
        <a:ext cx="7947622" cy="6535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52400" y="152400"/>
            <a:ext cx="8839200" cy="6553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752600"/>
            <a:ext cx="6590792" cy="1981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133600" y="304800"/>
            <a:ext cx="46160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>
                <a:solidFill>
                  <a:srgbClr val="002060"/>
                </a:solidFill>
              </a:rPr>
              <a:t>Хочете знати та вміти більше?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Тоді ви потрапили куди потрібно!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3505200"/>
            <a:ext cx="78906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solidFill>
                  <a:srgbClr val="002060"/>
                </a:solidFill>
              </a:rPr>
              <a:t>Запрошує студентів </a:t>
            </a:r>
            <a:r>
              <a:rPr lang="en-US" sz="2400" dirty="0">
                <a:solidFill>
                  <a:srgbClr val="002060"/>
                </a:solidFill>
              </a:rPr>
              <a:t>IV-VI </a:t>
            </a:r>
            <a:r>
              <a:rPr lang="ru-RU" sz="2400" dirty="0">
                <a:solidFill>
                  <a:srgbClr val="002060"/>
                </a:solidFill>
              </a:rPr>
              <a:t>курсу 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Медичного факультету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на </a:t>
            </a:r>
            <a:r>
              <a:rPr lang="uk-UA" sz="2400" dirty="0">
                <a:solidFill>
                  <a:srgbClr val="00B050"/>
                </a:solidFill>
              </a:rPr>
              <a:t>БЕЗКОШТОВНИЙ КУРС</a:t>
            </a:r>
            <a:r>
              <a:rPr lang="uk-UA" sz="2400" dirty="0">
                <a:solidFill>
                  <a:srgbClr val="002060"/>
                </a:solidFill>
              </a:rPr>
              <a:t>: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 err="1">
                <a:solidFill>
                  <a:srgbClr val="002060"/>
                </a:solidFill>
              </a:rPr>
              <a:t>“Практична</a:t>
            </a:r>
            <a:r>
              <a:rPr lang="uk-UA" sz="2400" dirty="0">
                <a:solidFill>
                  <a:srgbClr val="002060"/>
                </a:solidFill>
              </a:rPr>
              <a:t> офтальмологія для лікаря загальної </a:t>
            </a:r>
            <a:r>
              <a:rPr lang="uk-UA" sz="2400" dirty="0" err="1">
                <a:solidFill>
                  <a:srgbClr val="002060"/>
                </a:solidFill>
              </a:rPr>
              <a:t>практики”</a:t>
            </a:r>
            <a:endParaRPr lang="uk-UA" sz="2400" dirty="0">
              <a:solidFill>
                <a:srgbClr val="002060"/>
              </a:solidFill>
            </a:endParaRPr>
          </a:p>
          <a:p>
            <a:pPr algn="ctr"/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Переваги курсу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/>
        </p:nvGraphicFramePr>
        <p:xfrm>
          <a:off x="228600" y="1143000"/>
          <a:ext cx="8763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pic>
        <p:nvPicPr>
          <p:cNvPr id="31746" name="Picture 2" descr="D:\wet lab\Уразов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7" name="Picture 3" descr="D:\wet lab\новий курс\IMG_7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8" name="Picture 4" descr="D:\wet lab\WETLab\DSC_04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50" name="Picture 6" descr="https://optimalclinic.com/wp-content/uploads/2020/11/%D0%A1%D0%BA%D1%80%D0%B8%D0%BD%D0%B8%D0%BD%D0%B3-%D0%BE%D0%B1%D1%81%D0%BB%D0%B5%D0%B4%D0%BE%D0%B2%D0%B0%D0%BD%D0%B8%D0%B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1" y="2209800"/>
            <a:ext cx="2515582" cy="1676400"/>
          </a:xfrm>
          <a:prstGeom prst="rect">
            <a:avLst/>
          </a:prstGeom>
          <a:noFill/>
        </p:spPr>
      </p:pic>
      <p:pic>
        <p:nvPicPr>
          <p:cNvPr id="31752" name="Picture 8" descr="https://optimalclinic.com/wp-content/uploads/2020/11/%D0%91%D0%B8%D0%BE%D0%BC%D0%B8%D0%BA%D1%80%D0%BE%D1%81%D0%BA%D0%BE%D0%BF%D0%B8%D1%8F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2209800"/>
            <a:ext cx="5334000" cy="1579577"/>
          </a:xfrm>
          <a:prstGeom prst="rect">
            <a:avLst/>
          </a:prstGeom>
          <a:noFill/>
        </p:spPr>
      </p:pic>
      <p:pic>
        <p:nvPicPr>
          <p:cNvPr id="31754" name="Picture 10" descr="https://optimalclinic.com/wp-content/uploads/2020/11/ICARE-ic-1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4038600"/>
            <a:ext cx="2499214" cy="1666875"/>
          </a:xfrm>
          <a:prstGeom prst="rect">
            <a:avLst/>
          </a:prstGeom>
          <a:noFill/>
        </p:spPr>
      </p:pic>
      <p:pic>
        <p:nvPicPr>
          <p:cNvPr id="31756" name="Picture 12" descr="https://optimalclinic.com/wp-content/uploads/2020/11/%D0%9E%D0%BF%D1%82%D0%B8%D1%87%D0%B5%D1%81%D0%BA%D0%B0%D1%8F_%D0%BA%D0%BE%D0%B3%D0%B5%D1%80%D0%B5%D0%BD%D1%82%D0%BD%D0%B0%D1%8F_%D1%82%D0%BE%D0%BC%D0%BE%D0%B3%D1%80%D0%B0%D1%84%D0%B8%D1%8F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71800" y="4191000"/>
            <a:ext cx="2320969" cy="1600200"/>
          </a:xfrm>
          <a:prstGeom prst="rect">
            <a:avLst/>
          </a:prstGeom>
          <a:noFill/>
        </p:spPr>
      </p:pic>
      <p:pic>
        <p:nvPicPr>
          <p:cNvPr id="31760" name="Picture 16" descr="На изображении может находиться: экран и в помещении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9600" y="4191000"/>
            <a:ext cx="15240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А ще!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22859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dirty="0">
                <a:solidFill>
                  <a:srgbClr val="002060"/>
                </a:solidFill>
              </a:rPr>
              <a:t>Успішне завершення </a:t>
            </a:r>
          </a:p>
          <a:p>
            <a:pPr algn="ctr">
              <a:buNone/>
            </a:pPr>
            <a:r>
              <a:rPr lang="en-US" sz="2400" dirty="0">
                <a:solidFill>
                  <a:srgbClr val="002060"/>
                </a:solidFill>
              </a:rPr>
              <a:t>“</a:t>
            </a:r>
            <a:r>
              <a:rPr lang="ru-RU" sz="2400" dirty="0">
                <a:solidFill>
                  <a:srgbClr val="002060"/>
                </a:solidFill>
              </a:rPr>
              <a:t>Курсу </a:t>
            </a:r>
            <a:r>
              <a:rPr lang="ru-RU" sz="2400" dirty="0" err="1">
                <a:solidFill>
                  <a:srgbClr val="002060"/>
                </a:solidFill>
              </a:rPr>
              <a:t>практичної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офтальмології</a:t>
            </a:r>
            <a:r>
              <a:rPr lang="ru-RU" sz="2400" dirty="0">
                <a:solidFill>
                  <a:srgbClr val="002060"/>
                </a:solidFill>
              </a:rPr>
              <a:t> для </a:t>
            </a:r>
            <a:r>
              <a:rPr lang="ru-RU" sz="2400" dirty="0" err="1">
                <a:solidFill>
                  <a:srgbClr val="002060"/>
                </a:solidFill>
              </a:rPr>
              <a:t>лікаря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загальної</a:t>
            </a:r>
            <a:r>
              <a:rPr lang="ru-RU" sz="2400" dirty="0">
                <a:solidFill>
                  <a:srgbClr val="002060"/>
                </a:solidFill>
              </a:rPr>
              <a:t> практики (</a:t>
            </a:r>
            <a:r>
              <a:rPr lang="ru-RU" sz="2400" dirty="0" err="1">
                <a:solidFill>
                  <a:srgbClr val="002060"/>
                </a:solidFill>
              </a:rPr>
              <a:t>сімейної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медицини</a:t>
            </a:r>
            <a:r>
              <a:rPr lang="ru-RU" sz="2400" dirty="0">
                <a:solidFill>
                  <a:srgbClr val="002060"/>
                </a:solidFill>
              </a:rPr>
              <a:t>)</a:t>
            </a:r>
            <a:r>
              <a:rPr lang="en-US" sz="2400" dirty="0">
                <a:solidFill>
                  <a:srgbClr val="002060"/>
                </a:solidFill>
              </a:rPr>
              <a:t>”</a:t>
            </a:r>
            <a:endParaRPr lang="uk-UA" sz="24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надасть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переваги</a:t>
            </a:r>
            <a:r>
              <a:rPr lang="ru-RU" sz="2400" dirty="0">
                <a:solidFill>
                  <a:srgbClr val="002060"/>
                </a:solidFill>
              </a:rPr>
              <a:t> при </a:t>
            </a:r>
            <a:r>
              <a:rPr lang="ru-RU" sz="2400" dirty="0" err="1">
                <a:solidFill>
                  <a:srgbClr val="002060"/>
                </a:solidFill>
              </a:rPr>
              <a:t>зарахуванні</a:t>
            </a:r>
            <a:r>
              <a:rPr lang="ru-RU" sz="2400" dirty="0">
                <a:solidFill>
                  <a:srgbClr val="002060"/>
                </a:solidFill>
              </a:rPr>
              <a:t> на </a:t>
            </a:r>
            <a:r>
              <a:rPr lang="ru-RU" sz="2400" dirty="0" err="1">
                <a:solidFill>
                  <a:srgbClr val="002060"/>
                </a:solidFill>
              </a:rPr>
              <a:t>інтернатуру</a:t>
            </a:r>
            <a:r>
              <a:rPr lang="ru-RU" sz="2400" dirty="0">
                <a:solidFill>
                  <a:srgbClr val="002060"/>
                </a:solidFill>
              </a:rPr>
              <a:t> за </a:t>
            </a:r>
            <a:r>
              <a:rPr lang="ru-RU" sz="2400" dirty="0" err="1">
                <a:solidFill>
                  <a:srgbClr val="002060"/>
                </a:solidFill>
              </a:rPr>
              <a:t>фахом</a:t>
            </a:r>
            <a:r>
              <a:rPr lang="ru-RU" sz="2400" dirty="0">
                <a:solidFill>
                  <a:srgbClr val="002060"/>
                </a:solidFill>
              </a:rPr>
              <a:t>  </a:t>
            </a:r>
            <a:r>
              <a:rPr lang="en-US" sz="2400" dirty="0">
                <a:solidFill>
                  <a:srgbClr val="002060"/>
                </a:solidFill>
              </a:rPr>
              <a:t>“</a:t>
            </a:r>
            <a:r>
              <a:rPr lang="uk-UA" sz="2400" dirty="0">
                <a:solidFill>
                  <a:srgbClr val="002060"/>
                </a:solidFill>
              </a:rPr>
              <a:t>Офтальмологія</a:t>
            </a:r>
            <a:r>
              <a:rPr lang="en-US" sz="2400" dirty="0">
                <a:solidFill>
                  <a:srgbClr val="002060"/>
                </a:solidFill>
              </a:rPr>
              <a:t>”</a:t>
            </a:r>
            <a:r>
              <a:rPr lang="ru-RU" sz="2400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200400" y="990600"/>
            <a:ext cx="25908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6" name="Picture 2" descr="Картинки врач приветствие, Стоковые Фотографии и Роялти-Фри Изображения врач  приветствие | Depositphotos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3200400"/>
            <a:ext cx="3962400" cy="2529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82880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ЗАЦІКАВИЛИ?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667000" y="2895600"/>
            <a:ext cx="40386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524000" y="3657600"/>
            <a:ext cx="609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Рекомендуємо ознайомитись з повною інформацією по курсу…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2971800" y="4876800"/>
            <a:ext cx="1981200" cy="1219200"/>
          </a:xfrm>
          <a:prstGeom prst="down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Мета освітньої програми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219200" y="10668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1148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200" dirty="0">
                <a:solidFill>
                  <a:srgbClr val="002060"/>
                </a:solidFill>
              </a:rPr>
              <a:t>Метою Курсу </a:t>
            </a:r>
            <a:r>
              <a:rPr lang="ru-RU" sz="2200" dirty="0" err="1">
                <a:solidFill>
                  <a:srgbClr val="002060"/>
                </a:solidFill>
              </a:rPr>
              <a:t>практичної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офтальмології</a:t>
            </a:r>
            <a:r>
              <a:rPr lang="ru-RU" sz="2200" dirty="0">
                <a:solidFill>
                  <a:srgbClr val="002060"/>
                </a:solidFill>
              </a:rPr>
              <a:t> для </a:t>
            </a:r>
            <a:r>
              <a:rPr lang="ru-RU" sz="2200" dirty="0" err="1">
                <a:solidFill>
                  <a:srgbClr val="002060"/>
                </a:solidFill>
              </a:rPr>
              <a:t>лікаря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загальної</a:t>
            </a:r>
            <a:r>
              <a:rPr lang="ru-RU" sz="2200" dirty="0">
                <a:solidFill>
                  <a:srgbClr val="002060"/>
                </a:solidFill>
              </a:rPr>
              <a:t> практики (</a:t>
            </a:r>
            <a:r>
              <a:rPr lang="ru-RU" sz="2200" dirty="0" err="1">
                <a:solidFill>
                  <a:srgbClr val="002060"/>
                </a:solidFill>
              </a:rPr>
              <a:t>сімейної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медицини</a:t>
            </a:r>
            <a:r>
              <a:rPr lang="ru-RU" sz="2200" dirty="0">
                <a:solidFill>
                  <a:srgbClr val="002060"/>
                </a:solidFill>
              </a:rPr>
              <a:t>) </a:t>
            </a:r>
            <a:r>
              <a:rPr lang="ru-RU" sz="2200" dirty="0" err="1">
                <a:solidFill>
                  <a:srgbClr val="002060"/>
                </a:solidFill>
              </a:rPr>
              <a:t>є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підготовка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кваліфікованого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фахівця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здатного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і</a:t>
            </a:r>
            <a:r>
              <a:rPr lang="ru-RU" sz="2200" dirty="0">
                <a:solidFill>
                  <a:srgbClr val="002060"/>
                </a:solidFill>
              </a:rPr>
              <a:t> готового для </a:t>
            </a:r>
            <a:r>
              <a:rPr lang="ru-RU" sz="2200" dirty="0" err="1">
                <a:solidFill>
                  <a:srgbClr val="002060"/>
                </a:solidFill>
              </a:rPr>
              <a:t>самостійної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професійної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діяльності</a:t>
            </a:r>
            <a:r>
              <a:rPr lang="ru-RU" sz="2200" dirty="0">
                <a:solidFill>
                  <a:srgbClr val="002060"/>
                </a:solidFill>
              </a:rPr>
              <a:t> в </a:t>
            </a:r>
            <a:r>
              <a:rPr lang="ru-RU" sz="2200" dirty="0" err="1">
                <a:solidFill>
                  <a:srgbClr val="002060"/>
                </a:solidFill>
              </a:rPr>
              <a:t>умовах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надання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первинної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медико-санітарної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допомоги</a:t>
            </a:r>
            <a:r>
              <a:rPr lang="ru-RU" sz="2200" dirty="0">
                <a:solidFill>
                  <a:srgbClr val="002060"/>
                </a:solidFill>
              </a:rPr>
              <a:t> та </a:t>
            </a:r>
            <a:r>
              <a:rPr lang="ru-RU" sz="2200" dirty="0" err="1">
                <a:solidFill>
                  <a:srgbClr val="002060"/>
                </a:solidFill>
              </a:rPr>
              <a:t>спеціалізованої</a:t>
            </a:r>
            <a:r>
              <a:rPr lang="ru-RU" sz="2200" dirty="0">
                <a:solidFill>
                  <a:srgbClr val="002060"/>
                </a:solidFill>
              </a:rPr>
              <a:t>, в тому </a:t>
            </a:r>
            <a:r>
              <a:rPr lang="ru-RU" sz="2200" dirty="0" err="1">
                <a:solidFill>
                  <a:srgbClr val="002060"/>
                </a:solidFill>
              </a:rPr>
              <a:t>числі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високотехнологічної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медичної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допомоги</a:t>
            </a:r>
            <a:r>
              <a:rPr lang="ru-RU" sz="2200" dirty="0">
                <a:solidFill>
                  <a:srgbClr val="002060"/>
                </a:solidFill>
              </a:rPr>
              <a:t>; </a:t>
            </a:r>
            <a:r>
              <a:rPr lang="ru-RU" sz="2200" dirty="0" err="1">
                <a:solidFill>
                  <a:srgbClr val="002060"/>
                </a:solidFill>
              </a:rPr>
              <a:t>освоєння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теоретичних</a:t>
            </a:r>
            <a:r>
              <a:rPr lang="ru-RU" sz="2200" dirty="0">
                <a:solidFill>
                  <a:srgbClr val="002060"/>
                </a:solidFill>
              </a:rPr>
              <a:t> основ </a:t>
            </a:r>
            <a:r>
              <a:rPr lang="ru-RU" sz="2200" dirty="0" err="1">
                <a:solidFill>
                  <a:srgbClr val="002060"/>
                </a:solidFill>
              </a:rPr>
              <a:t>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практичних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навичок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застосування</a:t>
            </a:r>
            <a:r>
              <a:rPr lang="ru-RU" sz="2200" dirty="0">
                <a:solidFill>
                  <a:srgbClr val="002060"/>
                </a:solidFill>
              </a:rPr>
              <a:t> алгоритму </a:t>
            </a:r>
            <a:r>
              <a:rPr lang="ru-RU" sz="2200" dirty="0" err="1">
                <a:solidFill>
                  <a:srgbClr val="002060"/>
                </a:solidFill>
              </a:rPr>
              <a:t>лікарської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діяльності</a:t>
            </a:r>
            <a:r>
              <a:rPr lang="ru-RU" sz="2200" dirty="0">
                <a:solidFill>
                  <a:srgbClr val="002060"/>
                </a:solidFill>
              </a:rPr>
              <a:t> по </a:t>
            </a:r>
            <a:r>
              <a:rPr lang="ru-RU" sz="2200" dirty="0" err="1">
                <a:solidFill>
                  <a:srgbClr val="002060"/>
                </a:solidFill>
              </a:rPr>
              <a:t>профілактиці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діагностиці</a:t>
            </a:r>
            <a:r>
              <a:rPr lang="ru-RU" sz="2200" dirty="0">
                <a:solidFill>
                  <a:srgbClr val="002060"/>
                </a:solidFill>
              </a:rPr>
              <a:t> та </a:t>
            </a:r>
            <a:r>
              <a:rPr lang="ru-RU" sz="2200" dirty="0" err="1">
                <a:solidFill>
                  <a:srgbClr val="002060"/>
                </a:solidFill>
              </a:rPr>
              <a:t>лікуванню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захворювань</a:t>
            </a:r>
            <a:r>
              <a:rPr lang="ru-RU" sz="2200" dirty="0">
                <a:solidFill>
                  <a:srgbClr val="002060"/>
                </a:solidFill>
              </a:rPr>
              <a:t> у </a:t>
            </a:r>
            <a:r>
              <a:rPr lang="ru-RU" sz="2200" dirty="0" err="1">
                <a:solidFill>
                  <a:srgbClr val="002060"/>
                </a:solidFill>
              </a:rPr>
              <a:t>дорослих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дітей</a:t>
            </a:r>
            <a:r>
              <a:rPr lang="ru-RU" sz="2200" dirty="0">
                <a:solidFill>
                  <a:srgbClr val="002060"/>
                </a:solidFill>
              </a:rPr>
              <a:t> за </a:t>
            </a:r>
            <a:r>
              <a:rPr lang="ru-RU" sz="2200" dirty="0" err="1">
                <a:solidFill>
                  <a:srgbClr val="002060"/>
                </a:solidFill>
              </a:rPr>
              <a:t>профілем</a:t>
            </a:r>
            <a:r>
              <a:rPr lang="ru-RU" sz="2200" dirty="0">
                <a:solidFill>
                  <a:srgbClr val="002060"/>
                </a:solidFill>
              </a:rPr>
              <a:t> «</a:t>
            </a:r>
            <a:r>
              <a:rPr lang="ru-RU" sz="2200" dirty="0" err="1">
                <a:solidFill>
                  <a:srgbClr val="002060"/>
                </a:solidFill>
              </a:rPr>
              <a:t>Офтальмогогія</a:t>
            </a:r>
            <a:r>
              <a:rPr lang="ru-RU" sz="2200" dirty="0">
                <a:solidFill>
                  <a:srgbClr val="002060"/>
                </a:solidFill>
              </a:rPr>
              <a:t>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err="1">
                <a:solidFill>
                  <a:srgbClr val="002060"/>
                </a:solidFill>
              </a:rPr>
              <a:t>Програма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спрямована</a:t>
            </a:r>
            <a:r>
              <a:rPr lang="ru-RU" sz="2200" dirty="0">
                <a:solidFill>
                  <a:srgbClr val="002060"/>
                </a:solidFill>
              </a:rPr>
              <a:t> на </a:t>
            </a:r>
            <a:r>
              <a:rPr lang="ru-RU" sz="2200" dirty="0" err="1">
                <a:solidFill>
                  <a:srgbClr val="002060"/>
                </a:solidFill>
              </a:rPr>
              <a:t>формування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ефективної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якісної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сучасної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освітньої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системи</a:t>
            </a:r>
            <a:r>
              <a:rPr lang="ru-RU" sz="2200" dirty="0">
                <a:solidFill>
                  <a:srgbClr val="002060"/>
                </a:solidFill>
              </a:rPr>
              <a:t> в </a:t>
            </a:r>
            <a:r>
              <a:rPr lang="ru-RU" sz="2200" dirty="0" err="1">
                <a:solidFill>
                  <a:srgbClr val="002060"/>
                </a:solidFill>
              </a:rPr>
              <a:t>області</a:t>
            </a:r>
            <a:r>
              <a:rPr lang="ru-RU" sz="2200" dirty="0">
                <a:solidFill>
                  <a:srgbClr val="002060"/>
                </a:solidFill>
              </a:rPr>
              <a:t> «</a:t>
            </a:r>
            <a:r>
              <a:rPr lang="ru-RU" sz="2200" dirty="0" err="1">
                <a:solidFill>
                  <a:srgbClr val="002060"/>
                </a:solidFill>
              </a:rPr>
              <a:t>Загальна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лікарська</a:t>
            </a:r>
            <a:r>
              <a:rPr lang="ru-RU" sz="2200" dirty="0">
                <a:solidFill>
                  <a:srgbClr val="002060"/>
                </a:solidFill>
              </a:rPr>
              <a:t> практика (</a:t>
            </a:r>
            <a:r>
              <a:rPr lang="ru-RU" sz="2200" dirty="0" err="1">
                <a:solidFill>
                  <a:srgbClr val="002060"/>
                </a:solidFill>
              </a:rPr>
              <a:t>Сімейна</a:t>
            </a:r>
            <a:r>
              <a:rPr lang="ru-RU" sz="2200" dirty="0">
                <a:solidFill>
                  <a:srgbClr val="002060"/>
                </a:solidFill>
              </a:rPr>
              <a:t> медицина)» та покликана </a:t>
            </a:r>
            <a:r>
              <a:rPr lang="ru-RU" sz="2200" dirty="0" err="1">
                <a:solidFill>
                  <a:srgbClr val="002060"/>
                </a:solidFill>
              </a:rPr>
              <a:t>забезпечити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конкурентоспроможність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студентів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вцілому</a:t>
            </a:r>
            <a:r>
              <a:rPr lang="ru-RU" sz="2200" dirty="0">
                <a:solidFill>
                  <a:srgbClr val="002060"/>
                </a:solidFill>
              </a:rPr>
              <a:t> на ринку </a:t>
            </a:r>
            <a:r>
              <a:rPr lang="ru-RU" sz="2200" dirty="0" err="1">
                <a:solidFill>
                  <a:srgbClr val="002060"/>
                </a:solidFill>
              </a:rPr>
              <a:t>послуг</a:t>
            </a:r>
            <a:r>
              <a:rPr lang="ru-RU" sz="2200" dirty="0">
                <a:solidFill>
                  <a:srgbClr val="002060"/>
                </a:solidFill>
              </a:rPr>
              <a:t> в </a:t>
            </a:r>
            <a:r>
              <a:rPr lang="ru-RU" sz="2200" dirty="0" err="1">
                <a:solidFill>
                  <a:srgbClr val="002060"/>
                </a:solidFill>
              </a:rPr>
              <a:t>освітній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науковій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інноваційній</a:t>
            </a:r>
            <a:r>
              <a:rPr lang="ru-RU" sz="2200" dirty="0">
                <a:solidFill>
                  <a:srgbClr val="002060"/>
                </a:solidFill>
              </a:rPr>
              <a:t> та </a:t>
            </a:r>
            <a:r>
              <a:rPr lang="ru-RU" sz="2200" dirty="0" err="1">
                <a:solidFill>
                  <a:srgbClr val="002060"/>
                </a:solidFill>
              </a:rPr>
              <a:t>професійнії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діяльності</a:t>
            </a:r>
            <a:r>
              <a:rPr lang="ru-RU" sz="2200" dirty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2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954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1371600"/>
            <a:ext cx="8686800" cy="5486400"/>
          </a:xfrm>
        </p:spPr>
        <p:txBody>
          <a:bodyPr>
            <a:normAutofit fontScale="625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Сформувати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вдосконалювати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професійну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підготовку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лікаря</a:t>
            </a:r>
            <a:r>
              <a:rPr lang="ru-RU" dirty="0">
                <a:solidFill>
                  <a:srgbClr val="002060"/>
                </a:solidFill>
              </a:rPr>
              <a:t> по </a:t>
            </a:r>
            <a:r>
              <a:rPr lang="ru-RU" dirty="0" err="1">
                <a:solidFill>
                  <a:srgbClr val="002060"/>
                </a:solidFill>
              </a:rPr>
              <a:t>спеціальності</a:t>
            </a:r>
            <a:r>
              <a:rPr lang="ru-RU" dirty="0">
                <a:solidFill>
                  <a:srgbClr val="002060"/>
                </a:solidFill>
              </a:rPr>
              <a:t> «</a:t>
            </a:r>
            <a:r>
              <a:rPr lang="ru-RU" dirty="0" err="1">
                <a:solidFill>
                  <a:srgbClr val="002060"/>
                </a:solidFill>
              </a:rPr>
              <a:t>Загальна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лікарська</a:t>
            </a:r>
            <a:r>
              <a:rPr lang="ru-RU" dirty="0">
                <a:solidFill>
                  <a:srgbClr val="002060"/>
                </a:solidFill>
              </a:rPr>
              <a:t> практика (</a:t>
            </a:r>
            <a:r>
              <a:rPr lang="ru-RU" dirty="0" err="1">
                <a:solidFill>
                  <a:srgbClr val="002060"/>
                </a:solidFill>
              </a:rPr>
              <a:t>сімейна</a:t>
            </a:r>
            <a:r>
              <a:rPr lang="ru-RU" dirty="0">
                <a:solidFill>
                  <a:srgbClr val="002060"/>
                </a:solidFill>
              </a:rPr>
              <a:t> медицина)»,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володіє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клінічним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мисленням</a:t>
            </a:r>
            <a:r>
              <a:rPr lang="ru-RU" dirty="0">
                <a:solidFill>
                  <a:srgbClr val="002060"/>
                </a:solidFill>
              </a:rPr>
              <a:t>, добре </a:t>
            </a:r>
            <a:r>
              <a:rPr lang="ru-RU" dirty="0" err="1">
                <a:solidFill>
                  <a:srgbClr val="002060"/>
                </a:solidFill>
              </a:rPr>
              <a:t>орієнтується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складній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патології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поглиблені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знання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суміжних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дисциплін</a:t>
            </a:r>
            <a:r>
              <a:rPr lang="ru-RU" dirty="0">
                <a:solidFill>
                  <a:srgbClr val="002060"/>
                </a:solidFill>
              </a:rPr>
              <a:t>, а </a:t>
            </a:r>
            <a:r>
              <a:rPr lang="ru-RU" dirty="0" err="1">
                <a:solidFill>
                  <a:srgbClr val="002060"/>
                </a:solidFill>
              </a:rPr>
              <a:t>самє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офтальмології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Підготувати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фахівця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самостійної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професійної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лікувально-діагностичної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діяльності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здатного</a:t>
            </a:r>
            <a:r>
              <a:rPr lang="ru-RU" dirty="0">
                <a:solidFill>
                  <a:srgbClr val="002060"/>
                </a:solidFill>
              </a:rPr>
              <a:t> провести </a:t>
            </a:r>
            <a:r>
              <a:rPr lang="ru-RU" dirty="0" err="1">
                <a:solidFill>
                  <a:srgbClr val="002060"/>
                </a:solidFill>
              </a:rPr>
              <a:t>диференційно-діагностичний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пошук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надати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повному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обсязі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медичну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допомогу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в</a:t>
            </a:r>
            <a:r>
              <a:rPr lang="ru-RU" dirty="0">
                <a:solidFill>
                  <a:srgbClr val="002060"/>
                </a:solidFill>
              </a:rPr>
              <a:t> тому </a:t>
            </a:r>
            <a:r>
              <a:rPr lang="ru-RU" dirty="0" err="1">
                <a:solidFill>
                  <a:srgbClr val="002060"/>
                </a:solidFill>
              </a:rPr>
              <a:t>числі</a:t>
            </a:r>
            <a:r>
              <a:rPr lang="ru-RU" dirty="0">
                <a:solidFill>
                  <a:srgbClr val="002060"/>
                </a:solidFill>
              </a:rPr>
              <a:t> при </a:t>
            </a:r>
            <a:r>
              <a:rPr lang="ru-RU" dirty="0" err="1">
                <a:solidFill>
                  <a:srgbClr val="002060"/>
                </a:solidFill>
              </a:rPr>
              <a:t>ургентних</a:t>
            </a:r>
            <a:r>
              <a:rPr lang="ru-RU" dirty="0">
                <a:solidFill>
                  <a:srgbClr val="002060"/>
                </a:solidFill>
              </a:rPr>
              <a:t> станах, провести </a:t>
            </a:r>
            <a:r>
              <a:rPr lang="ru-RU" dirty="0" err="1">
                <a:solidFill>
                  <a:srgbClr val="002060"/>
                </a:solidFill>
              </a:rPr>
              <a:t>профілактичні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реабілітаційні</a:t>
            </a:r>
            <a:r>
              <a:rPr lang="ru-RU" dirty="0">
                <a:solidFill>
                  <a:srgbClr val="002060"/>
                </a:solidFill>
              </a:rPr>
              <a:t> заходи у </a:t>
            </a:r>
            <a:r>
              <a:rPr lang="ru-RU" dirty="0" err="1">
                <a:solidFill>
                  <a:srgbClr val="002060"/>
                </a:solidFill>
              </a:rPr>
              <a:t>пацієнтів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офтальмологічною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патологією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усі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вікові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періоди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життя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Підготувати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лікаря</a:t>
            </a:r>
            <a:r>
              <a:rPr lang="ru-RU" dirty="0">
                <a:solidFill>
                  <a:srgbClr val="002060"/>
                </a:solidFill>
              </a:rPr>
              <a:t> за </a:t>
            </a:r>
            <a:r>
              <a:rPr lang="ru-RU" dirty="0" err="1">
                <a:solidFill>
                  <a:srgbClr val="002060"/>
                </a:solidFill>
              </a:rPr>
              <a:t>фахом</a:t>
            </a:r>
            <a:r>
              <a:rPr lang="ru-RU" dirty="0">
                <a:solidFill>
                  <a:srgbClr val="002060"/>
                </a:solidFill>
              </a:rPr>
              <a:t> «</a:t>
            </a:r>
            <a:r>
              <a:rPr lang="ru-RU" dirty="0" err="1">
                <a:solidFill>
                  <a:srgbClr val="002060"/>
                </a:solidFill>
              </a:rPr>
              <a:t>Загальна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лікарська</a:t>
            </a:r>
            <a:r>
              <a:rPr lang="ru-RU" dirty="0">
                <a:solidFill>
                  <a:srgbClr val="002060"/>
                </a:solidFill>
              </a:rPr>
              <a:t> практика (</a:t>
            </a:r>
            <a:r>
              <a:rPr lang="ru-RU" dirty="0" err="1">
                <a:solidFill>
                  <a:srgbClr val="002060"/>
                </a:solidFill>
              </a:rPr>
              <a:t>сімейна</a:t>
            </a:r>
            <a:r>
              <a:rPr lang="ru-RU" dirty="0">
                <a:solidFill>
                  <a:srgbClr val="002060"/>
                </a:solidFill>
              </a:rPr>
              <a:t> медицина) »,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володіє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навичками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лікарськими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маніпуляціями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відповідно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кваліфікаційних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вимог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загальнолікарськими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маніпуляціями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швидкої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невідкладної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офтальмології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Освоїти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методи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діагностики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диференціальної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діагностики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основних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захворювань</a:t>
            </a:r>
            <a:r>
              <a:rPr lang="ru-RU" dirty="0">
                <a:solidFill>
                  <a:srgbClr val="002060"/>
                </a:solidFill>
              </a:rPr>
              <a:t>; та </a:t>
            </a:r>
            <a:r>
              <a:rPr lang="ru-RU" dirty="0" err="1">
                <a:solidFill>
                  <a:srgbClr val="002060"/>
                </a:solidFill>
              </a:rPr>
              <a:t>методів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лікування</a:t>
            </a:r>
            <a:r>
              <a:rPr lang="ru-RU" dirty="0">
                <a:solidFill>
                  <a:srgbClr val="002060"/>
                </a:solidFill>
              </a:rPr>
              <a:t>; </a:t>
            </a:r>
            <a:r>
              <a:rPr lang="ru-RU" dirty="0" err="1">
                <a:solidFill>
                  <a:srgbClr val="002060"/>
                </a:solidFill>
              </a:rPr>
              <a:t>показів</a:t>
            </a:r>
            <a:r>
              <a:rPr lang="ru-RU" dirty="0">
                <a:solidFill>
                  <a:srgbClr val="002060"/>
                </a:solidFill>
              </a:rPr>
              <a:t> для </a:t>
            </a:r>
            <a:r>
              <a:rPr lang="ru-RU" dirty="0" err="1">
                <a:solidFill>
                  <a:srgbClr val="002060"/>
                </a:solidFill>
              </a:rPr>
              <a:t>направлення</a:t>
            </a:r>
            <a:r>
              <a:rPr lang="ru-RU" dirty="0">
                <a:solidFill>
                  <a:srgbClr val="002060"/>
                </a:solidFill>
              </a:rPr>
              <a:t> на </a:t>
            </a:r>
            <a:r>
              <a:rPr lang="ru-RU" dirty="0" err="1">
                <a:solidFill>
                  <a:srgbClr val="002060"/>
                </a:solidFill>
              </a:rPr>
              <a:t>консультацій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лікаря-офтальмолога</a:t>
            </a:r>
            <a:r>
              <a:rPr lang="ru-RU" dirty="0">
                <a:solidFill>
                  <a:srgbClr val="002060"/>
                </a:solidFill>
              </a:rPr>
              <a:t> та подальше </a:t>
            </a:r>
            <a:r>
              <a:rPr lang="ru-RU" dirty="0" err="1">
                <a:solidFill>
                  <a:srgbClr val="002060"/>
                </a:solidFill>
              </a:rPr>
              <a:t>сумісне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ведення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пацієнтів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dirty="0" err="1">
                <a:solidFill>
                  <a:srgbClr val="002060"/>
                </a:solidFill>
              </a:rPr>
              <a:t>Завдання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навчання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954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9530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000" dirty="0" err="1">
                <a:solidFill>
                  <a:srgbClr val="002060"/>
                </a:solidFill>
              </a:rPr>
              <a:t>Освоїти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методи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формування</a:t>
            </a:r>
            <a:r>
              <a:rPr lang="ru-RU" sz="2000" dirty="0">
                <a:solidFill>
                  <a:srgbClr val="002060"/>
                </a:solidFill>
              </a:rPr>
              <a:t> здорового способу </a:t>
            </a:r>
            <a:r>
              <a:rPr lang="ru-RU" sz="2000" dirty="0" err="1">
                <a:solidFill>
                  <a:srgbClr val="002060"/>
                </a:solidFill>
              </a:rPr>
              <a:t>життя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сім'ї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дотримання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особистісного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підходу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вимоги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лікарської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етики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медичної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деонтології</a:t>
            </a:r>
            <a:r>
              <a:rPr lang="ru-RU" sz="2000" dirty="0">
                <a:solidFill>
                  <a:srgbClr val="002060"/>
                </a:solidFill>
              </a:rPr>
              <a:t> при </a:t>
            </a:r>
            <a:r>
              <a:rPr lang="ru-RU" sz="2000" dirty="0" err="1">
                <a:solidFill>
                  <a:srgbClr val="002060"/>
                </a:solidFill>
              </a:rPr>
              <a:t>проведенні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серед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населення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різних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вікових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статевих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груп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оздоровчих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профілактичних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лікувально-діагностичних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заходів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ознайомлення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особливостями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інклюзивної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освіти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професійної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орієнтації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сліпих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та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слабкозорих</a:t>
            </a:r>
            <a:r>
              <a:rPr lang="ru-RU" sz="2000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ru-RU" sz="2000" dirty="0" err="1">
                <a:solidFill>
                  <a:srgbClr val="002060"/>
                </a:solidFill>
              </a:rPr>
              <a:t>Сформувати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вдосконалювати</a:t>
            </a:r>
            <a:r>
              <a:rPr lang="ru-RU" sz="2000" dirty="0">
                <a:solidFill>
                  <a:srgbClr val="002060"/>
                </a:solidFill>
              </a:rPr>
              <a:t> систему </a:t>
            </a:r>
            <a:r>
              <a:rPr lang="ru-RU" sz="2000" dirty="0" err="1">
                <a:solidFill>
                  <a:srgbClr val="002060"/>
                </a:solidFill>
              </a:rPr>
              <a:t>загальних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спеціальних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знань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умінь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що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дозволяють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лікарю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загальної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лікарської</a:t>
            </a:r>
            <a:r>
              <a:rPr lang="ru-RU" sz="2000" dirty="0">
                <a:solidFill>
                  <a:srgbClr val="002060"/>
                </a:solidFill>
              </a:rPr>
              <a:t> практики </a:t>
            </a:r>
            <a:r>
              <a:rPr lang="ru-RU" sz="2000" dirty="0" err="1">
                <a:solidFill>
                  <a:srgbClr val="002060"/>
                </a:solidFill>
              </a:rPr>
              <a:t>вільно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орієнтуватися</a:t>
            </a:r>
            <a:r>
              <a:rPr lang="ru-RU" sz="2000" dirty="0">
                <a:solidFill>
                  <a:srgbClr val="002060"/>
                </a:solidFill>
              </a:rPr>
              <a:t> в </a:t>
            </a:r>
            <a:r>
              <a:rPr lang="ru-RU" sz="2000" dirty="0" err="1">
                <a:solidFill>
                  <a:srgbClr val="002060"/>
                </a:solidFill>
              </a:rPr>
              <a:t>питаннях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організації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економіки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охорони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здоров'я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страхової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медицини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медичної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психології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необхідними</a:t>
            </a:r>
            <a:r>
              <a:rPr lang="ru-RU" sz="2000" dirty="0">
                <a:solidFill>
                  <a:srgbClr val="002060"/>
                </a:solidFill>
              </a:rPr>
              <a:t> для </a:t>
            </a:r>
            <a:r>
              <a:rPr lang="ru-RU" sz="2000" dirty="0" err="1">
                <a:solidFill>
                  <a:srgbClr val="002060"/>
                </a:solidFill>
              </a:rPr>
              <a:t>надання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офтальмологічної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допомоги</a:t>
            </a:r>
            <a:r>
              <a:rPr lang="ru-RU" sz="2000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ru-RU" sz="2000" dirty="0" err="1">
                <a:solidFill>
                  <a:srgbClr val="002060"/>
                </a:solidFill>
              </a:rPr>
              <a:t>Ознайомити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законодавчо-правою</a:t>
            </a:r>
            <a:r>
              <a:rPr lang="ru-RU" sz="2000" dirty="0">
                <a:solidFill>
                  <a:srgbClr val="002060"/>
                </a:solidFill>
              </a:rPr>
              <a:t> базою </a:t>
            </a:r>
            <a:r>
              <a:rPr lang="ru-RU" sz="2000" dirty="0" err="1">
                <a:solidFill>
                  <a:srgbClr val="002060"/>
                </a:solidFill>
              </a:rPr>
              <a:t>діяльності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лікаря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веденням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документації</a:t>
            </a:r>
            <a:r>
              <a:rPr lang="ru-RU" sz="2000" dirty="0">
                <a:solidFill>
                  <a:srgbClr val="002060"/>
                </a:solidFill>
              </a:rPr>
              <a:t>  (</a:t>
            </a:r>
            <a:r>
              <a:rPr lang="ru-RU" sz="2000" dirty="0" err="1">
                <a:solidFill>
                  <a:srgbClr val="002060"/>
                </a:solidFill>
              </a:rPr>
              <a:t>амбулаторна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картка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направлення</a:t>
            </a:r>
            <a:r>
              <a:rPr lang="ru-RU" sz="2000" dirty="0">
                <a:solidFill>
                  <a:srgbClr val="002060"/>
                </a:solidFill>
              </a:rPr>
              <a:t> на </a:t>
            </a:r>
            <a:r>
              <a:rPr lang="ru-RU" sz="2000" dirty="0" err="1">
                <a:solidFill>
                  <a:srgbClr val="002060"/>
                </a:solidFill>
              </a:rPr>
              <a:t>консультацію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стаціонарне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лікування</a:t>
            </a:r>
            <a:r>
              <a:rPr lang="ru-RU" sz="2000" dirty="0">
                <a:solidFill>
                  <a:srgbClr val="002060"/>
                </a:solidFill>
              </a:rPr>
              <a:t>, …) </a:t>
            </a:r>
          </a:p>
          <a:p>
            <a:pPr algn="just">
              <a:buFont typeface="Wingdings" pitchFamily="2" charset="2"/>
              <a:buChar char="v"/>
            </a:pPr>
            <a:r>
              <a:rPr lang="ru-RU" sz="2000" dirty="0" err="1">
                <a:solidFill>
                  <a:srgbClr val="002060"/>
                </a:solidFill>
              </a:rPr>
              <a:t>Сформувати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вміння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навички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самостійної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науково-дослідницької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діяльності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можливостями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комунікації</a:t>
            </a:r>
            <a:r>
              <a:rPr lang="ru-RU" sz="2000" dirty="0">
                <a:solidFill>
                  <a:srgbClr val="002060"/>
                </a:solidFill>
              </a:rPr>
              <a:t>  </a:t>
            </a:r>
            <a:r>
              <a:rPr lang="ru-RU" sz="2000" dirty="0" err="1">
                <a:solidFill>
                  <a:srgbClr val="002060"/>
                </a:solidFill>
              </a:rPr>
              <a:t>з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професійними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медичними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офтальмологічними</a:t>
            </a:r>
            <a:r>
              <a:rPr lang="ru-RU" sz="2000" dirty="0">
                <a:solidFill>
                  <a:srgbClr val="002060"/>
                </a:solidFill>
              </a:rPr>
              <a:t>  об”</a:t>
            </a:r>
            <a:r>
              <a:rPr lang="ru-RU" sz="2000" dirty="0" err="1">
                <a:solidFill>
                  <a:srgbClr val="002060"/>
                </a:solidFill>
              </a:rPr>
              <a:t>єднаннями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організаціями</a:t>
            </a:r>
            <a:r>
              <a:rPr lang="ru-RU" sz="2000" dirty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Зміст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матеріалів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програми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906963"/>
          </a:xfrm>
        </p:spPr>
        <p:txBody>
          <a:bodyPr>
            <a:normAutofit fontScale="62500" lnSpcReduction="20000"/>
          </a:bodyPr>
          <a:lstStyle/>
          <a:p>
            <a:pPr algn="just">
              <a:buFont typeface="Wingdings" pitchFamily="2" charset="2"/>
              <a:buChar char="q"/>
            </a:pPr>
            <a:r>
              <a:rPr lang="ru-RU" dirty="0">
                <a:solidFill>
                  <a:srgbClr val="002060"/>
                </a:solidFill>
              </a:rPr>
              <a:t>Порядок </a:t>
            </a:r>
            <a:r>
              <a:rPr lang="ru-RU" dirty="0" err="1">
                <a:solidFill>
                  <a:srgbClr val="002060"/>
                </a:solidFill>
              </a:rPr>
              <a:t>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стандарти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пацієнтам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офтальмологічними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захворюваннями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uk-UA" dirty="0" err="1">
                <a:solidFill>
                  <a:srgbClr val="002060"/>
                </a:solidFill>
              </a:rPr>
              <a:t>Скринінг</a:t>
            </a:r>
            <a:r>
              <a:rPr lang="uk-UA" dirty="0">
                <a:solidFill>
                  <a:srgbClr val="002060"/>
                </a:solidFill>
              </a:rPr>
              <a:t> населення на найбільш розповсюдженні офтальмологічні захворювання (Синдром сухого ока, Вікова дегенерація </a:t>
            </a:r>
            <a:r>
              <a:rPr lang="uk-UA" dirty="0" err="1">
                <a:solidFill>
                  <a:srgbClr val="002060"/>
                </a:solidFill>
              </a:rPr>
              <a:t>макули</a:t>
            </a:r>
            <a:r>
              <a:rPr lang="uk-UA" dirty="0">
                <a:solidFill>
                  <a:srgbClr val="002060"/>
                </a:solidFill>
              </a:rPr>
              <a:t>, Первинна </a:t>
            </a:r>
            <a:r>
              <a:rPr lang="uk-UA" dirty="0" err="1">
                <a:solidFill>
                  <a:srgbClr val="002060"/>
                </a:solidFill>
              </a:rPr>
              <a:t>відкритокутова</a:t>
            </a:r>
            <a:r>
              <a:rPr lang="uk-UA" dirty="0">
                <a:solidFill>
                  <a:srgbClr val="002060"/>
                </a:solidFill>
              </a:rPr>
              <a:t> глаукома, Порушення бінокулярного зору, Діабетична ретинопатія, Катаракта) </a:t>
            </a:r>
          </a:p>
          <a:p>
            <a:pPr algn="just">
              <a:buFont typeface="Wingdings" pitchFamily="2" charset="2"/>
              <a:buChar char="q"/>
            </a:pPr>
            <a:r>
              <a:rPr lang="ru-RU" dirty="0">
                <a:solidFill>
                  <a:srgbClr val="002060"/>
                </a:solidFill>
              </a:rPr>
              <a:t>Методики </a:t>
            </a:r>
            <a:r>
              <a:rPr lang="ru-RU" dirty="0" err="1">
                <a:solidFill>
                  <a:srgbClr val="002060"/>
                </a:solidFill>
              </a:rPr>
              <a:t>досліджень</a:t>
            </a:r>
            <a:r>
              <a:rPr lang="ru-RU" dirty="0">
                <a:solidFill>
                  <a:srgbClr val="002060"/>
                </a:solidFill>
              </a:rPr>
              <a:t> органу </a:t>
            </a:r>
            <a:r>
              <a:rPr lang="ru-RU" dirty="0" err="1">
                <a:solidFill>
                  <a:srgbClr val="002060"/>
                </a:solidFill>
              </a:rPr>
              <a:t>зору</a:t>
            </a:r>
            <a:r>
              <a:rPr lang="ru-RU" dirty="0">
                <a:solidFill>
                  <a:srgbClr val="002060"/>
                </a:solidFill>
              </a:rPr>
              <a:t> у </a:t>
            </a:r>
            <a:r>
              <a:rPr lang="ru-RU" dirty="0" err="1">
                <a:solidFill>
                  <a:srgbClr val="002060"/>
                </a:solidFill>
              </a:rPr>
              <a:t>пацієнтів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різних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вікових</a:t>
            </a:r>
            <a:r>
              <a:rPr lang="ru-RU" dirty="0">
                <a:solidFill>
                  <a:srgbClr val="002060"/>
                </a:solidFill>
              </a:rPr>
              <a:t> групп.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гостроти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зору</a:t>
            </a:r>
            <a:r>
              <a:rPr lang="ru-RU" dirty="0">
                <a:solidFill>
                  <a:srgbClr val="002060"/>
                </a:solidFill>
              </a:rPr>
              <a:t>, в тому </a:t>
            </a:r>
            <a:r>
              <a:rPr lang="ru-RU" dirty="0" err="1">
                <a:solidFill>
                  <a:srgbClr val="002060"/>
                </a:solidFill>
              </a:rPr>
              <a:t>числі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допомогою</a:t>
            </a:r>
            <a:r>
              <a:rPr lang="ru-RU" dirty="0">
                <a:solidFill>
                  <a:srgbClr val="002060"/>
                </a:solidFill>
              </a:rPr>
              <a:t> проектора </a:t>
            </a:r>
            <a:r>
              <a:rPr lang="ru-RU" dirty="0" err="1">
                <a:solidFill>
                  <a:srgbClr val="002060"/>
                </a:solidFill>
              </a:rPr>
              <a:t>випробувальних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знаків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Визначення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рефракції</a:t>
            </a:r>
            <a:r>
              <a:rPr lang="ru-RU" dirty="0">
                <a:solidFill>
                  <a:srgbClr val="002060"/>
                </a:solidFill>
              </a:rPr>
              <a:t>.  </a:t>
            </a:r>
            <a:r>
              <a:rPr lang="ru-RU" dirty="0" err="1">
                <a:solidFill>
                  <a:srgbClr val="002060"/>
                </a:solidFill>
              </a:rPr>
              <a:t>Ознайомлення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комп'ютерною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периметріею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 в фокальному </a:t>
            </a:r>
            <a:r>
              <a:rPr lang="ru-RU" dirty="0" err="1">
                <a:solidFill>
                  <a:srgbClr val="002060"/>
                </a:solidFill>
              </a:rPr>
              <a:t>освітлення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прохідному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світлі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ru-RU" dirty="0" err="1">
                <a:solidFill>
                  <a:srgbClr val="002060"/>
                </a:solidFill>
              </a:rPr>
              <a:t>Офтальмоскопія</a:t>
            </a:r>
            <a:r>
              <a:rPr lang="ru-RU" dirty="0">
                <a:solidFill>
                  <a:srgbClr val="002060"/>
                </a:solidFill>
              </a:rPr>
              <a:t> (пряма, </a:t>
            </a:r>
            <a:r>
              <a:rPr lang="ru-RU" dirty="0" err="1">
                <a:solidFill>
                  <a:srgbClr val="002060"/>
                </a:solidFill>
              </a:rPr>
              <a:t>зворотна</a:t>
            </a:r>
            <a:r>
              <a:rPr lang="ru-RU" dirty="0">
                <a:solidFill>
                  <a:srgbClr val="002060"/>
                </a:solidFill>
              </a:rPr>
              <a:t>). </a:t>
            </a:r>
            <a:r>
              <a:rPr lang="ru-RU" dirty="0" err="1">
                <a:solidFill>
                  <a:srgbClr val="002060"/>
                </a:solidFill>
              </a:rPr>
              <a:t>Ознайомлення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біомікроскопіею</a:t>
            </a:r>
            <a:r>
              <a:rPr lang="ru-RU" dirty="0">
                <a:solidFill>
                  <a:srgbClr val="002060"/>
                </a:solidFill>
              </a:rPr>
              <a:t>, УЗД ока, ОСТ, </a:t>
            </a:r>
            <a:r>
              <a:rPr lang="ru-RU" dirty="0" err="1">
                <a:solidFill>
                  <a:srgbClr val="002060"/>
                </a:solidFill>
              </a:rPr>
              <a:t>сучасними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засобами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візуалізації</a:t>
            </a:r>
            <a:r>
              <a:rPr lang="ru-RU" dirty="0">
                <a:solidFill>
                  <a:srgbClr val="002060"/>
                </a:solidFill>
              </a:rPr>
              <a:t> структур ока та </a:t>
            </a:r>
            <a:r>
              <a:rPr lang="ru-RU" dirty="0" err="1">
                <a:solidFill>
                  <a:srgbClr val="002060"/>
                </a:solidFill>
              </a:rPr>
              <a:t>можливості</a:t>
            </a:r>
            <a:r>
              <a:rPr lang="ru-RU" dirty="0">
                <a:solidFill>
                  <a:srgbClr val="002060"/>
                </a:solidFill>
              </a:rPr>
              <a:t> о</a:t>
            </a:r>
            <a:r>
              <a:rPr lang="en-US" dirty="0">
                <a:solidFill>
                  <a:srgbClr val="002060"/>
                </a:solidFill>
              </a:rPr>
              <a:t>n-line </a:t>
            </a:r>
            <a:r>
              <a:rPr lang="uk-UA" dirty="0">
                <a:solidFill>
                  <a:srgbClr val="002060"/>
                </a:solidFill>
              </a:rPr>
              <a:t>консультування.</a:t>
            </a:r>
            <a:endParaRPr lang="ru-RU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q"/>
            </a:pPr>
            <a:r>
              <a:rPr lang="ru-RU" dirty="0" err="1">
                <a:solidFill>
                  <a:srgbClr val="002060"/>
                </a:solidFill>
              </a:rPr>
              <a:t>Сучасні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методи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визначення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внутрішньоочного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тиску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Порушення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регуляції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внутрішньоочного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тиску</a:t>
            </a:r>
            <a:r>
              <a:rPr lang="ru-RU" dirty="0">
                <a:solidFill>
                  <a:srgbClr val="002060"/>
                </a:solidFill>
              </a:rPr>
              <a:t>. </a:t>
            </a: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685800" y="9906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Зміст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матеріалів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програми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906963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q"/>
            </a:pPr>
            <a:r>
              <a:rPr lang="ru-RU" sz="2600" dirty="0">
                <a:solidFill>
                  <a:srgbClr val="002060"/>
                </a:solidFill>
              </a:rPr>
              <a:t>Алгоритм </a:t>
            </a:r>
            <a:r>
              <a:rPr lang="ru-RU" sz="2600" dirty="0" err="1">
                <a:solidFill>
                  <a:srgbClr val="002060"/>
                </a:solidFill>
              </a:rPr>
              <a:t>надання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невідкладної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допомоги</a:t>
            </a:r>
            <a:r>
              <a:rPr lang="ru-RU" sz="2600" dirty="0">
                <a:solidFill>
                  <a:srgbClr val="002060"/>
                </a:solidFill>
              </a:rPr>
              <a:t> при </a:t>
            </a:r>
            <a:r>
              <a:rPr lang="ru-RU" sz="2600" dirty="0" err="1">
                <a:solidFill>
                  <a:srgbClr val="002060"/>
                </a:solidFill>
              </a:rPr>
              <a:t>гострому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нападі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глаукоми</a:t>
            </a:r>
            <a:r>
              <a:rPr lang="ru-RU" sz="2600" dirty="0">
                <a:solidFill>
                  <a:srgbClr val="002060"/>
                </a:solidFill>
              </a:rPr>
              <a:t>.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600" dirty="0" err="1">
                <a:solidFill>
                  <a:srgbClr val="002060"/>
                </a:solidFill>
              </a:rPr>
              <a:t>Алгоритми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діагностики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і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надання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невідкладної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допомоги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пацієнтам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</a:t>
            </a:r>
            <a:r>
              <a:rPr lang="ru-RU" sz="2600" dirty="0">
                <a:solidFill>
                  <a:srgbClr val="002060"/>
                </a:solidFill>
              </a:rPr>
              <a:t> травмами очей, </a:t>
            </a:r>
            <a:r>
              <a:rPr lang="ru-RU" sz="2600" dirty="0" err="1">
                <a:solidFill>
                  <a:srgbClr val="002060"/>
                </a:solidFill>
              </a:rPr>
              <a:t>орбіти</a:t>
            </a:r>
            <a:r>
              <a:rPr lang="ru-RU" sz="2600" dirty="0">
                <a:solidFill>
                  <a:srgbClr val="002060"/>
                </a:solidFill>
              </a:rPr>
              <a:t>, придаткового </a:t>
            </a:r>
            <a:r>
              <a:rPr lang="ru-RU" sz="2600" dirty="0" err="1">
                <a:solidFill>
                  <a:srgbClr val="002060"/>
                </a:solidFill>
              </a:rPr>
              <a:t>апарату</a:t>
            </a:r>
            <a:r>
              <a:rPr lang="ru-RU" sz="2600" dirty="0">
                <a:solidFill>
                  <a:srgbClr val="002060"/>
                </a:solidFill>
              </a:rPr>
              <a:t> ока.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600" dirty="0" err="1">
                <a:solidFill>
                  <a:srgbClr val="002060"/>
                </a:solidFill>
              </a:rPr>
              <a:t>Алгоритми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діагностики</a:t>
            </a:r>
            <a:r>
              <a:rPr lang="ru-RU" sz="2600" dirty="0">
                <a:solidFill>
                  <a:srgbClr val="002060"/>
                </a:solidFill>
              </a:rPr>
              <a:t> та </a:t>
            </a:r>
            <a:r>
              <a:rPr lang="ru-RU" sz="2600" dirty="0" err="1">
                <a:solidFill>
                  <a:srgbClr val="002060"/>
                </a:solidFill>
              </a:rPr>
              <a:t>надання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першої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допомоги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пацієнтам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запальними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захворюваннями</a:t>
            </a:r>
            <a:r>
              <a:rPr lang="ru-RU" sz="2600" dirty="0">
                <a:solidFill>
                  <a:srgbClr val="002060"/>
                </a:solidFill>
              </a:rPr>
              <a:t> органа </a:t>
            </a:r>
            <a:r>
              <a:rPr lang="ru-RU" sz="2600" dirty="0" err="1">
                <a:solidFill>
                  <a:srgbClr val="002060"/>
                </a:solidFill>
              </a:rPr>
              <a:t>зору</a:t>
            </a:r>
            <a:r>
              <a:rPr lang="ru-RU" sz="2600" dirty="0">
                <a:solidFill>
                  <a:srgbClr val="002060"/>
                </a:solidFill>
              </a:rPr>
              <a:t>, </a:t>
            </a:r>
            <a:r>
              <a:rPr lang="ru-RU" sz="2600" dirty="0" err="1">
                <a:solidFill>
                  <a:srgbClr val="002060"/>
                </a:solidFill>
              </a:rPr>
              <a:t>що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супроводжуються</a:t>
            </a:r>
            <a:r>
              <a:rPr lang="ru-RU" sz="2600" dirty="0">
                <a:solidFill>
                  <a:srgbClr val="002060"/>
                </a:solidFill>
              </a:rPr>
              <a:t> синдромом “</a:t>
            </a:r>
            <a:r>
              <a:rPr lang="ru-RU" sz="2600" dirty="0" err="1">
                <a:solidFill>
                  <a:srgbClr val="002060"/>
                </a:solidFill>
              </a:rPr>
              <a:t>Червоне</a:t>
            </a:r>
            <a:r>
              <a:rPr lang="ru-RU" sz="2600" dirty="0">
                <a:solidFill>
                  <a:srgbClr val="002060"/>
                </a:solidFill>
              </a:rPr>
              <a:t> око” </a:t>
            </a:r>
            <a:r>
              <a:rPr lang="ru-RU" sz="2600" dirty="0" err="1">
                <a:solidFill>
                  <a:srgbClr val="002060"/>
                </a:solidFill>
              </a:rPr>
              <a:t>покази</a:t>
            </a:r>
            <a:r>
              <a:rPr lang="ru-RU" sz="2600" dirty="0">
                <a:solidFill>
                  <a:srgbClr val="002060"/>
                </a:solidFill>
              </a:rPr>
              <a:t> для </a:t>
            </a:r>
            <a:r>
              <a:rPr lang="ru-RU" sz="2600" dirty="0" err="1">
                <a:solidFill>
                  <a:srgbClr val="002060"/>
                </a:solidFill>
              </a:rPr>
              <a:t>направлення</a:t>
            </a:r>
            <a:r>
              <a:rPr lang="ru-RU" sz="2600" dirty="0">
                <a:solidFill>
                  <a:srgbClr val="002060"/>
                </a:solidFill>
              </a:rPr>
              <a:t> на </a:t>
            </a:r>
            <a:r>
              <a:rPr lang="ru-RU" sz="2600" dirty="0" err="1">
                <a:solidFill>
                  <a:srgbClr val="002060"/>
                </a:solidFill>
              </a:rPr>
              <a:t>консультацію</a:t>
            </a:r>
            <a:r>
              <a:rPr lang="ru-RU" sz="2600" dirty="0">
                <a:solidFill>
                  <a:srgbClr val="002060"/>
                </a:solidFill>
              </a:rPr>
              <a:t> до офтальмолога.</a:t>
            </a:r>
          </a:p>
          <a:p>
            <a:pPr algn="just">
              <a:buFont typeface="Wingdings" pitchFamily="2" charset="2"/>
              <a:buChar char="q"/>
            </a:pPr>
            <a:r>
              <a:rPr lang="ru-RU" sz="2600" dirty="0" err="1">
                <a:solidFill>
                  <a:srgbClr val="002060"/>
                </a:solidFill>
              </a:rPr>
              <a:t>Алгоритми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діагностики</a:t>
            </a:r>
            <a:r>
              <a:rPr lang="ru-RU" sz="2600" dirty="0">
                <a:solidFill>
                  <a:srgbClr val="002060"/>
                </a:solidFill>
              </a:rPr>
              <a:t> та </a:t>
            </a:r>
            <a:r>
              <a:rPr lang="ru-RU" sz="2600" dirty="0" err="1">
                <a:solidFill>
                  <a:srgbClr val="002060"/>
                </a:solidFill>
              </a:rPr>
              <a:t>надання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першої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допомоги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пацієнтам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раптовою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втратою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зору</a:t>
            </a:r>
            <a:r>
              <a:rPr lang="ru-RU" sz="2600" dirty="0">
                <a:solidFill>
                  <a:srgbClr val="002060"/>
                </a:solidFill>
              </a:rPr>
              <a:t>, </a:t>
            </a:r>
            <a:r>
              <a:rPr lang="ru-RU" sz="2600" dirty="0" err="1">
                <a:solidFill>
                  <a:srgbClr val="002060"/>
                </a:solidFill>
              </a:rPr>
              <a:t>покази</a:t>
            </a:r>
            <a:r>
              <a:rPr lang="ru-RU" sz="2600" dirty="0">
                <a:solidFill>
                  <a:srgbClr val="002060"/>
                </a:solidFill>
              </a:rPr>
              <a:t> для </a:t>
            </a:r>
            <a:r>
              <a:rPr lang="ru-RU" sz="2600" dirty="0" err="1">
                <a:solidFill>
                  <a:srgbClr val="002060"/>
                </a:solidFill>
              </a:rPr>
              <a:t>направлення</a:t>
            </a:r>
            <a:r>
              <a:rPr lang="ru-RU" sz="2600" dirty="0">
                <a:solidFill>
                  <a:srgbClr val="002060"/>
                </a:solidFill>
              </a:rPr>
              <a:t> на </a:t>
            </a:r>
            <a:r>
              <a:rPr lang="ru-RU" sz="2600" dirty="0" err="1">
                <a:solidFill>
                  <a:srgbClr val="002060"/>
                </a:solidFill>
              </a:rPr>
              <a:t>консультацію</a:t>
            </a:r>
            <a:r>
              <a:rPr lang="ru-RU" sz="2600" dirty="0">
                <a:solidFill>
                  <a:srgbClr val="002060"/>
                </a:solidFill>
              </a:rPr>
              <a:t> до офтальмолога.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600" dirty="0" err="1">
                <a:solidFill>
                  <a:srgbClr val="002060"/>
                </a:solidFill>
              </a:rPr>
              <a:t>Диспансерне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спостереження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хворих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офтальмопатологією</a:t>
            </a:r>
            <a:r>
              <a:rPr lang="ru-RU" sz="2600" dirty="0">
                <a:solidFill>
                  <a:srgbClr val="002060"/>
                </a:solidFill>
              </a:rPr>
              <a:t>. </a:t>
            </a: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685800" y="9906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Перелік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практичних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умінь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228600" y="2286000"/>
            <a:ext cx="8686800" cy="2286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rgbClr val="002060"/>
                </a:solidFill>
              </a:rPr>
              <a:t>Рівень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освоєння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умінь</a:t>
            </a:r>
            <a:r>
              <a:rPr lang="ru-RU" sz="2000" b="1" dirty="0">
                <a:solidFill>
                  <a:srgbClr val="002060"/>
                </a:solidFill>
              </a:rPr>
              <a:t>:</a:t>
            </a:r>
          </a:p>
          <a:p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1 - </a:t>
            </a:r>
            <a:r>
              <a:rPr lang="ru-RU" sz="2000" dirty="0" err="1">
                <a:solidFill>
                  <a:srgbClr val="002060"/>
                </a:solidFill>
              </a:rPr>
              <a:t>мати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уявлення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професійно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орієнтуватися</a:t>
            </a:r>
            <a:r>
              <a:rPr lang="ru-RU" sz="2000" dirty="0">
                <a:solidFill>
                  <a:srgbClr val="002060"/>
                </a:solidFill>
              </a:rPr>
              <a:t>, знати </a:t>
            </a:r>
            <a:r>
              <a:rPr lang="ru-RU" sz="2000" dirty="0" err="1">
                <a:solidFill>
                  <a:srgbClr val="002060"/>
                </a:solidFill>
              </a:rPr>
              <a:t>показання</a:t>
            </a:r>
            <a:r>
              <a:rPr lang="ru-RU" sz="2000" dirty="0">
                <a:solidFill>
                  <a:srgbClr val="002060"/>
                </a:solidFill>
              </a:rPr>
              <a:t> до </a:t>
            </a:r>
            <a:r>
              <a:rPr lang="ru-RU" sz="2000" dirty="0" err="1">
                <a:solidFill>
                  <a:srgbClr val="002060"/>
                </a:solidFill>
              </a:rPr>
              <a:t>проведення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2 - знати, </a:t>
            </a:r>
            <a:r>
              <a:rPr lang="ru-RU" sz="2000" dirty="0" err="1">
                <a:solidFill>
                  <a:srgbClr val="002060"/>
                </a:solidFill>
              </a:rPr>
              <a:t>оцінити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прийняти</a:t>
            </a:r>
            <a:r>
              <a:rPr lang="ru-RU" sz="2000" dirty="0">
                <a:solidFill>
                  <a:srgbClr val="002060"/>
                </a:solidFill>
              </a:rPr>
              <a:t> участь</a:t>
            </a:r>
          </a:p>
          <a:p>
            <a:r>
              <a:rPr lang="ru-RU" sz="2000" dirty="0">
                <a:solidFill>
                  <a:srgbClr val="002060"/>
                </a:solidFill>
              </a:rPr>
              <a:t>3 - </a:t>
            </a:r>
            <a:r>
              <a:rPr lang="ru-RU" sz="2000" dirty="0" err="1">
                <a:solidFill>
                  <a:srgbClr val="002060"/>
                </a:solidFill>
              </a:rPr>
              <a:t>виконати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самостійно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dirty="0" err="1">
                <a:solidFill>
                  <a:srgbClr val="002060"/>
                </a:solidFill>
              </a:rPr>
              <a:t>Перелік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практичних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умінь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</a:rPr>
              <a:t>1. </a:t>
            </a:r>
            <a:r>
              <a:rPr lang="ru-RU" b="1" dirty="0" err="1">
                <a:solidFill>
                  <a:srgbClr val="002060"/>
                </a:solidFill>
              </a:rPr>
              <a:t>Клінічне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обстеження</a:t>
            </a:r>
            <a:r>
              <a:rPr lang="ru-RU" b="1" dirty="0">
                <a:solidFill>
                  <a:srgbClr val="002060"/>
                </a:solidFill>
              </a:rPr>
              <a:t> хворого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1.1 </a:t>
            </a:r>
            <a:r>
              <a:rPr lang="ru-RU" dirty="0" err="1">
                <a:solidFill>
                  <a:srgbClr val="002060"/>
                </a:solidFill>
              </a:rPr>
              <a:t>Повне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клінічне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обстеження</a:t>
            </a:r>
            <a:r>
              <a:rPr lang="ru-RU" dirty="0">
                <a:solidFill>
                  <a:srgbClr val="002060"/>
                </a:solidFill>
              </a:rPr>
              <a:t> хворого: анамнез, </a:t>
            </a:r>
            <a:r>
              <a:rPr lang="ru-RU" dirty="0" err="1">
                <a:solidFill>
                  <a:srgbClr val="002060"/>
                </a:solidFill>
              </a:rPr>
              <a:t>огляд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пальпація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1.2 </a:t>
            </a:r>
            <a:r>
              <a:rPr lang="ru-RU" dirty="0" err="1">
                <a:solidFill>
                  <a:srgbClr val="002060"/>
                </a:solidFill>
              </a:rPr>
              <a:t>Сформулювати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обгрунтувати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попередній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діагноз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1.3 </a:t>
            </a:r>
            <a:r>
              <a:rPr lang="ru-RU" dirty="0" err="1">
                <a:solidFill>
                  <a:srgbClr val="002060"/>
                </a:solidFill>
              </a:rPr>
              <a:t>Скласти</a:t>
            </a:r>
            <a:r>
              <a:rPr lang="ru-RU" dirty="0">
                <a:solidFill>
                  <a:srgbClr val="002060"/>
                </a:solidFill>
              </a:rPr>
              <a:t> план </a:t>
            </a:r>
            <a:r>
              <a:rPr lang="ru-RU" dirty="0" err="1">
                <a:solidFill>
                  <a:srgbClr val="002060"/>
                </a:solidFill>
              </a:rPr>
              <a:t>обстеження</a:t>
            </a:r>
            <a:r>
              <a:rPr lang="ru-RU" dirty="0">
                <a:solidFill>
                  <a:srgbClr val="002060"/>
                </a:solidFill>
              </a:rPr>
              <a:t> хворого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1.4 </a:t>
            </a:r>
            <a:r>
              <a:rPr lang="ru-RU" dirty="0" err="1">
                <a:solidFill>
                  <a:srgbClr val="002060"/>
                </a:solidFill>
              </a:rPr>
              <a:t>Скласти</a:t>
            </a:r>
            <a:r>
              <a:rPr lang="ru-RU" dirty="0">
                <a:solidFill>
                  <a:srgbClr val="002060"/>
                </a:solidFill>
              </a:rPr>
              <a:t> план </a:t>
            </a:r>
            <a:r>
              <a:rPr lang="ru-RU" dirty="0" err="1">
                <a:solidFill>
                  <a:srgbClr val="002060"/>
                </a:solidFill>
              </a:rPr>
              <a:t>лікування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урахуванням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попереднього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діагнозу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1.5 </a:t>
            </a:r>
            <a:r>
              <a:rPr lang="ru-RU" dirty="0" err="1">
                <a:solidFill>
                  <a:srgbClr val="002060"/>
                </a:solidFill>
              </a:rPr>
              <a:t>Сформулювати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повний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діагноз</a:t>
            </a:r>
            <a:r>
              <a:rPr lang="ru-RU" dirty="0">
                <a:solidFill>
                  <a:srgbClr val="002060"/>
                </a:solidFill>
              </a:rPr>
              <a:t>, провести </a:t>
            </a:r>
            <a:r>
              <a:rPr lang="ru-RU" dirty="0" err="1">
                <a:solidFill>
                  <a:srgbClr val="002060"/>
                </a:solidFill>
              </a:rPr>
              <a:t>необхідну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диференціальну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діагностику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</a:rPr>
              <a:t>2. </a:t>
            </a:r>
            <a:r>
              <a:rPr lang="ru-RU" b="1" dirty="0" err="1">
                <a:solidFill>
                  <a:srgbClr val="002060"/>
                </a:solidFill>
              </a:rPr>
              <a:t>Інструментальні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методи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дослідження</a:t>
            </a:r>
            <a:r>
              <a:rPr lang="ru-RU" b="1" dirty="0">
                <a:solidFill>
                  <a:srgbClr val="002060"/>
                </a:solidFill>
              </a:rPr>
              <a:t>.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2.1 </a:t>
            </a:r>
            <a:r>
              <a:rPr lang="ru-RU" dirty="0" err="1">
                <a:solidFill>
                  <a:srgbClr val="002060"/>
                </a:solidFill>
              </a:rPr>
              <a:t>Використання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опитувальників</a:t>
            </a:r>
            <a:r>
              <a:rPr lang="ru-RU" dirty="0">
                <a:solidFill>
                  <a:srgbClr val="002060"/>
                </a:solidFill>
              </a:rPr>
              <a:t> для </a:t>
            </a:r>
            <a:r>
              <a:rPr lang="ru-RU" dirty="0" err="1">
                <a:solidFill>
                  <a:srgbClr val="002060"/>
                </a:solidFill>
              </a:rPr>
              <a:t>скринінгу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найбільш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поширених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захворювань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2.2. </a:t>
            </a:r>
            <a:r>
              <a:rPr lang="ru-RU" dirty="0" err="1">
                <a:solidFill>
                  <a:srgbClr val="002060"/>
                </a:solidFill>
              </a:rPr>
              <a:t>Сітка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Амслера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2.3. </a:t>
            </a:r>
            <a:r>
              <a:rPr lang="ru-RU" dirty="0" err="1">
                <a:solidFill>
                  <a:srgbClr val="002060"/>
                </a:solidFill>
              </a:rPr>
              <a:t>Спеціальні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: </a:t>
            </a:r>
            <a:r>
              <a:rPr lang="ru-RU" dirty="0" err="1">
                <a:solidFill>
                  <a:srgbClr val="002060"/>
                </a:solidFill>
              </a:rPr>
              <a:t>комп'ютерна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периметрія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1-2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2.4. ОСТ (</a:t>
            </a:r>
            <a:r>
              <a:rPr lang="ru-RU" dirty="0">
                <a:solidFill>
                  <a:srgbClr val="00B050"/>
                </a:solidFill>
              </a:rPr>
              <a:t>1-2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2.5. УЗД ока (</a:t>
            </a:r>
            <a:r>
              <a:rPr lang="ru-RU" dirty="0">
                <a:solidFill>
                  <a:srgbClr val="00B050"/>
                </a:solidFill>
              </a:rPr>
              <a:t>1-2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10668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ru-RU" dirty="0" err="1">
                <a:solidFill>
                  <a:srgbClr val="002060"/>
                </a:solidFill>
              </a:rPr>
              <a:t>Перелік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практичних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умінь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</a:rPr>
              <a:t>3. </a:t>
            </a:r>
            <a:r>
              <a:rPr lang="ru-RU" b="1" dirty="0" err="1">
                <a:solidFill>
                  <a:srgbClr val="002060"/>
                </a:solidFill>
              </a:rPr>
              <a:t>Лікувальні</a:t>
            </a:r>
            <a:r>
              <a:rPr lang="ru-RU" b="1" dirty="0">
                <a:solidFill>
                  <a:srgbClr val="002060"/>
                </a:solidFill>
              </a:rPr>
              <a:t> та </a:t>
            </a:r>
            <a:r>
              <a:rPr lang="ru-RU" b="1" dirty="0" err="1">
                <a:solidFill>
                  <a:srgbClr val="002060"/>
                </a:solidFill>
              </a:rPr>
              <a:t>діагностичні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процедури</a:t>
            </a:r>
            <a:endParaRPr lang="ru-RU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3.1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гостроти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зору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3.2 </a:t>
            </a:r>
            <a:r>
              <a:rPr lang="ru-RU" dirty="0" err="1">
                <a:solidFill>
                  <a:srgbClr val="002060"/>
                </a:solidFill>
              </a:rPr>
              <a:t>Визначення</a:t>
            </a:r>
            <a:r>
              <a:rPr lang="ru-RU" dirty="0">
                <a:solidFill>
                  <a:srgbClr val="002060"/>
                </a:solidFill>
              </a:rPr>
              <a:t> виду </a:t>
            </a:r>
            <a:r>
              <a:rPr lang="ru-RU" dirty="0" err="1">
                <a:solidFill>
                  <a:srgbClr val="002060"/>
                </a:solidFill>
              </a:rPr>
              <a:t>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ступеня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рефракції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суб'єктивними</a:t>
            </a:r>
            <a:r>
              <a:rPr lang="ru-RU" dirty="0">
                <a:solidFill>
                  <a:srgbClr val="002060"/>
                </a:solidFill>
              </a:rPr>
              <a:t> методами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3.3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 поля </a:t>
            </a:r>
            <a:r>
              <a:rPr lang="ru-RU" dirty="0" err="1">
                <a:solidFill>
                  <a:srgbClr val="002060"/>
                </a:solidFill>
              </a:rPr>
              <a:t>зору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орієнтовним</a:t>
            </a:r>
            <a:r>
              <a:rPr lang="ru-RU" dirty="0">
                <a:solidFill>
                  <a:srgbClr val="002060"/>
                </a:solidFill>
              </a:rPr>
              <a:t> способом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3.4 Методика </a:t>
            </a:r>
            <a:r>
              <a:rPr lang="ru-RU" dirty="0" err="1">
                <a:solidFill>
                  <a:srgbClr val="002060"/>
                </a:solidFill>
              </a:rPr>
              <a:t>огляду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бічним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освітленням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переднього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відрізка</a:t>
            </a:r>
            <a:r>
              <a:rPr lang="ru-RU" dirty="0">
                <a:solidFill>
                  <a:srgbClr val="002060"/>
                </a:solidFill>
              </a:rPr>
              <a:t> ока (</a:t>
            </a:r>
            <a:r>
              <a:rPr lang="ru-RU" dirty="0">
                <a:solidFill>
                  <a:srgbClr val="00B050"/>
                </a:solidFill>
              </a:rPr>
              <a:t>1-2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3.5 Методика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світлі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проходить (</a:t>
            </a:r>
            <a:r>
              <a:rPr lang="ru-RU" dirty="0">
                <a:solidFill>
                  <a:srgbClr val="00B050"/>
                </a:solidFill>
              </a:rPr>
              <a:t>1-2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3.6 Методика </a:t>
            </a:r>
            <a:r>
              <a:rPr lang="ru-RU" dirty="0" err="1">
                <a:solidFill>
                  <a:srgbClr val="002060"/>
                </a:solidFill>
              </a:rPr>
              <a:t>дослідження</a:t>
            </a:r>
            <a:r>
              <a:rPr lang="ru-RU" dirty="0">
                <a:solidFill>
                  <a:srgbClr val="002060"/>
                </a:solidFill>
              </a:rPr>
              <a:t> очного дна (</a:t>
            </a:r>
            <a:r>
              <a:rPr lang="ru-RU" dirty="0" err="1">
                <a:solidFill>
                  <a:srgbClr val="002060"/>
                </a:solidFill>
              </a:rPr>
              <a:t>офтальмоскопія</a:t>
            </a:r>
            <a:r>
              <a:rPr lang="ru-RU" dirty="0">
                <a:solidFill>
                  <a:srgbClr val="002060"/>
                </a:solidFill>
              </a:rPr>
              <a:t>)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3.7 Методика </a:t>
            </a:r>
            <a:r>
              <a:rPr lang="ru-RU" dirty="0" err="1">
                <a:solidFill>
                  <a:srgbClr val="002060"/>
                </a:solidFill>
              </a:rPr>
              <a:t>визначення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внутрішньоочного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тиску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3.9 Перша </a:t>
            </a:r>
            <a:r>
              <a:rPr lang="ru-RU" dirty="0" err="1">
                <a:solidFill>
                  <a:srgbClr val="002060"/>
                </a:solidFill>
              </a:rPr>
              <a:t>лікарська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допомога</a:t>
            </a:r>
            <a:r>
              <a:rPr lang="ru-RU" dirty="0">
                <a:solidFill>
                  <a:srgbClr val="002060"/>
                </a:solidFill>
              </a:rPr>
              <a:t> при </a:t>
            </a:r>
            <a:r>
              <a:rPr lang="ru-RU" dirty="0" err="1">
                <a:solidFill>
                  <a:srgbClr val="002060"/>
                </a:solidFill>
              </a:rPr>
              <a:t>невідкладних</a:t>
            </a:r>
            <a:r>
              <a:rPr lang="ru-RU" dirty="0">
                <a:solidFill>
                  <a:srgbClr val="002060"/>
                </a:solidFill>
              </a:rPr>
              <a:t> станах:</a:t>
            </a:r>
          </a:p>
          <a:p>
            <a:pPr lvl="1">
              <a:buNone/>
            </a:pPr>
            <a:r>
              <a:rPr lang="ru-RU" dirty="0" err="1">
                <a:solidFill>
                  <a:srgbClr val="002060"/>
                </a:solidFill>
              </a:rPr>
              <a:t>Гострий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напад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глаукоми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 lvl="1">
              <a:buNone/>
            </a:pPr>
            <a:r>
              <a:rPr lang="ru-RU" dirty="0">
                <a:solidFill>
                  <a:srgbClr val="002060"/>
                </a:solidFill>
              </a:rPr>
              <a:t>Травма органа </a:t>
            </a:r>
            <a:r>
              <a:rPr lang="ru-RU" dirty="0" err="1">
                <a:solidFill>
                  <a:srgbClr val="002060"/>
                </a:solidFill>
              </a:rPr>
              <a:t>зору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 lvl="1">
              <a:buNone/>
            </a:pPr>
            <a:r>
              <a:rPr lang="ru-RU" dirty="0" err="1">
                <a:solidFill>
                  <a:srgbClr val="002060"/>
                </a:solidFill>
              </a:rPr>
              <a:t>Раптова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втрата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зору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 lvl="1">
              <a:buNone/>
            </a:pPr>
            <a:r>
              <a:rPr lang="ru-RU" dirty="0">
                <a:solidFill>
                  <a:srgbClr val="002060"/>
                </a:solidFill>
              </a:rPr>
              <a:t>Синдром </a:t>
            </a:r>
            <a:r>
              <a:rPr lang="ru-RU" dirty="0" err="1">
                <a:solidFill>
                  <a:srgbClr val="002060"/>
                </a:solidFill>
              </a:rPr>
              <a:t>червоне</a:t>
            </a:r>
            <a:r>
              <a:rPr lang="ru-RU" dirty="0">
                <a:solidFill>
                  <a:srgbClr val="002060"/>
                </a:solidFill>
              </a:rPr>
              <a:t> око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ru-RU" dirty="0" err="1">
                <a:solidFill>
                  <a:srgbClr val="002060"/>
                </a:solidFill>
              </a:rPr>
              <a:t>Перелік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практичних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умінь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</a:rPr>
              <a:t>4. </a:t>
            </a:r>
            <a:r>
              <a:rPr lang="ru-RU" sz="2000" b="1" dirty="0" err="1">
                <a:solidFill>
                  <a:srgbClr val="002060"/>
                </a:solidFill>
              </a:rPr>
              <a:t>Документація</a:t>
            </a:r>
            <a:r>
              <a:rPr lang="ru-RU" sz="2000" b="1" dirty="0">
                <a:solidFill>
                  <a:srgbClr val="002060"/>
                </a:solidFill>
              </a:rPr>
              <a:t>, </a:t>
            </a:r>
            <a:r>
              <a:rPr lang="ru-RU" sz="2000" b="1" dirty="0" err="1">
                <a:solidFill>
                  <a:srgbClr val="002060"/>
                </a:solidFill>
              </a:rPr>
              <a:t>організація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лікарської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справи</a:t>
            </a:r>
            <a:endParaRPr lang="ru-RU" sz="20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4.1 </a:t>
            </a:r>
            <a:r>
              <a:rPr lang="ru-RU" sz="2000" dirty="0" err="1">
                <a:solidFill>
                  <a:srgbClr val="002060"/>
                </a:solidFill>
              </a:rPr>
              <a:t>Заповнення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ведення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клінічної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історії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хвороби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виписки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історії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хвороби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направлення</a:t>
            </a:r>
            <a:r>
              <a:rPr lang="ru-RU" sz="2000" dirty="0">
                <a:solidFill>
                  <a:srgbClr val="002060"/>
                </a:solidFill>
              </a:rPr>
              <a:t> до </a:t>
            </a:r>
            <a:r>
              <a:rPr lang="ru-RU" sz="2000" dirty="0" err="1">
                <a:solidFill>
                  <a:srgbClr val="002060"/>
                </a:solidFill>
              </a:rPr>
              <a:t>лікаря-офтальмолога</a:t>
            </a:r>
            <a:r>
              <a:rPr lang="ru-RU" sz="2000" dirty="0">
                <a:solidFill>
                  <a:srgbClr val="002060"/>
                </a:solidFill>
              </a:rPr>
              <a:t> (</a:t>
            </a:r>
            <a:r>
              <a:rPr lang="ru-RU" sz="2000" dirty="0">
                <a:solidFill>
                  <a:srgbClr val="00B050"/>
                </a:solidFill>
              </a:rPr>
              <a:t>3</a:t>
            </a:r>
            <a:r>
              <a:rPr lang="ru-RU" sz="2000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4.2 </a:t>
            </a:r>
            <a:r>
              <a:rPr lang="ru-RU" sz="2000" dirty="0" err="1">
                <a:solidFill>
                  <a:srgbClr val="002060"/>
                </a:solidFill>
              </a:rPr>
              <a:t>Заповнення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ведення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медичної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документації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амбулаторної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картки</a:t>
            </a:r>
            <a:r>
              <a:rPr lang="ru-RU" sz="2000" dirty="0">
                <a:solidFill>
                  <a:srgbClr val="002060"/>
                </a:solidFill>
              </a:rPr>
              <a:t>; листка </a:t>
            </a:r>
            <a:r>
              <a:rPr lang="ru-RU" sz="2000" dirty="0" err="1">
                <a:solidFill>
                  <a:srgbClr val="002060"/>
                </a:solidFill>
              </a:rPr>
              <a:t>непрацездатності</a:t>
            </a:r>
            <a:r>
              <a:rPr lang="ru-RU" sz="2000" dirty="0">
                <a:solidFill>
                  <a:srgbClr val="002060"/>
                </a:solidFill>
              </a:rPr>
              <a:t>; </a:t>
            </a:r>
            <a:r>
              <a:rPr lang="ru-RU" sz="2000" dirty="0" err="1">
                <a:solidFill>
                  <a:srgbClr val="002060"/>
                </a:solidFill>
              </a:rPr>
              <a:t>направлення</a:t>
            </a:r>
            <a:r>
              <a:rPr lang="ru-RU" sz="2000" dirty="0">
                <a:solidFill>
                  <a:srgbClr val="002060"/>
                </a:solidFill>
              </a:rPr>
              <a:t> на </a:t>
            </a:r>
            <a:r>
              <a:rPr lang="ru-RU" sz="2000" dirty="0" err="1">
                <a:solidFill>
                  <a:srgbClr val="002060"/>
                </a:solidFill>
              </a:rPr>
              <a:t>госпіталізацію</a:t>
            </a:r>
            <a:r>
              <a:rPr lang="ru-RU" sz="2000" dirty="0">
                <a:solidFill>
                  <a:srgbClr val="002060"/>
                </a:solidFill>
              </a:rPr>
              <a:t>; </a:t>
            </a:r>
            <a:r>
              <a:rPr lang="ru-RU" sz="2000" dirty="0" err="1">
                <a:solidFill>
                  <a:srgbClr val="002060"/>
                </a:solidFill>
              </a:rPr>
              <a:t>санаторно-курортної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карти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інших</a:t>
            </a:r>
            <a:r>
              <a:rPr lang="ru-RU" sz="2000" dirty="0">
                <a:solidFill>
                  <a:srgbClr val="002060"/>
                </a:solidFill>
              </a:rPr>
              <a:t> (</a:t>
            </a:r>
            <a:r>
              <a:rPr lang="ru-RU" sz="2000" dirty="0">
                <a:solidFill>
                  <a:srgbClr val="00B050"/>
                </a:solidFill>
              </a:rPr>
              <a:t>2-3</a:t>
            </a:r>
            <a:r>
              <a:rPr lang="ru-RU" sz="2000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4.3 </a:t>
            </a:r>
            <a:r>
              <a:rPr lang="ru-RU" sz="2000" dirty="0" err="1">
                <a:solidFill>
                  <a:srgbClr val="002060"/>
                </a:solidFill>
              </a:rPr>
              <a:t>Медико-соціальна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експертиза</a:t>
            </a:r>
            <a:r>
              <a:rPr lang="ru-RU" sz="2000" dirty="0">
                <a:solidFill>
                  <a:srgbClr val="002060"/>
                </a:solidFill>
              </a:rPr>
              <a:t>: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- </a:t>
            </a:r>
            <a:r>
              <a:rPr lang="ru-RU" sz="2000" dirty="0" err="1">
                <a:solidFill>
                  <a:srgbClr val="002060"/>
                </a:solidFill>
              </a:rPr>
              <a:t>направлення</a:t>
            </a:r>
            <a:r>
              <a:rPr lang="ru-RU" sz="2000" dirty="0">
                <a:solidFill>
                  <a:srgbClr val="002060"/>
                </a:solidFill>
              </a:rPr>
              <a:t> на МСК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- </a:t>
            </a:r>
            <a:r>
              <a:rPr lang="ru-RU" sz="2000" dirty="0" err="1">
                <a:solidFill>
                  <a:srgbClr val="002060"/>
                </a:solidFill>
              </a:rPr>
              <a:t>винесення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обґрунтованого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рішення</a:t>
            </a:r>
            <a:r>
              <a:rPr lang="ru-RU" sz="2000" dirty="0">
                <a:solidFill>
                  <a:srgbClr val="002060"/>
                </a:solidFill>
              </a:rPr>
              <a:t> про стан </a:t>
            </a:r>
            <a:r>
              <a:rPr lang="ru-RU" sz="2000" dirty="0" err="1">
                <a:solidFill>
                  <a:srgbClr val="002060"/>
                </a:solidFill>
              </a:rPr>
              <a:t>працездатності</a:t>
            </a:r>
            <a:endParaRPr lang="ru-RU" sz="20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- участь в </a:t>
            </a:r>
            <a:r>
              <a:rPr lang="ru-RU" sz="2000" dirty="0" err="1">
                <a:solidFill>
                  <a:srgbClr val="002060"/>
                </a:solidFill>
              </a:rPr>
              <a:t>складанні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індивідуальної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програми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реабілітаційних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заходів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профілактики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інвалідності</a:t>
            </a:r>
            <a:r>
              <a:rPr lang="ru-RU" sz="2000" dirty="0">
                <a:solidFill>
                  <a:srgbClr val="002060"/>
                </a:solidFill>
              </a:rPr>
              <a:t> (</a:t>
            </a:r>
            <a:r>
              <a:rPr lang="ru-RU" sz="2000" dirty="0">
                <a:solidFill>
                  <a:srgbClr val="00B050"/>
                </a:solidFill>
              </a:rPr>
              <a:t>2-3</a:t>
            </a:r>
            <a:r>
              <a:rPr lang="ru-RU" sz="2000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4.4 </a:t>
            </a:r>
            <a:r>
              <a:rPr lang="ru-RU" sz="2000" dirty="0" err="1">
                <a:solidFill>
                  <a:srgbClr val="002060"/>
                </a:solidFill>
              </a:rPr>
              <a:t>Організація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диспансеризації</a:t>
            </a:r>
            <a:r>
              <a:rPr lang="ru-RU" sz="2000" dirty="0">
                <a:solidFill>
                  <a:srgbClr val="002060"/>
                </a:solidFill>
              </a:rPr>
              <a:t> на </a:t>
            </a:r>
            <a:r>
              <a:rPr lang="ru-RU" sz="2000" dirty="0" err="1">
                <a:solidFill>
                  <a:srgbClr val="002060"/>
                </a:solidFill>
              </a:rPr>
              <a:t>ділянці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аналіз</a:t>
            </a:r>
            <a:endParaRPr lang="ru-RU" sz="20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000" dirty="0" err="1">
                <a:solidFill>
                  <a:srgbClr val="002060"/>
                </a:solidFill>
              </a:rPr>
              <a:t>захворюваності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тимчасовою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втратою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працездатності</a:t>
            </a:r>
            <a:r>
              <a:rPr lang="ru-RU" sz="2000" dirty="0">
                <a:solidFill>
                  <a:srgbClr val="002060"/>
                </a:solidFill>
              </a:rPr>
              <a:t> (</a:t>
            </a:r>
            <a:r>
              <a:rPr lang="ru-RU" sz="2000" dirty="0">
                <a:solidFill>
                  <a:srgbClr val="00B050"/>
                </a:solidFill>
              </a:rPr>
              <a:t>1-2</a:t>
            </a:r>
            <a:r>
              <a:rPr lang="ru-RU" sz="2000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Процедура оцінювання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600" b="1" dirty="0" err="1">
                <a:solidFill>
                  <a:srgbClr val="002060"/>
                </a:solidFill>
              </a:rPr>
              <a:t>Підсумкова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атестація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включає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дві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частини</a:t>
            </a:r>
            <a:r>
              <a:rPr lang="ru-RU" sz="2600" b="1" dirty="0">
                <a:solidFill>
                  <a:srgbClr val="002060"/>
                </a:solidFill>
              </a:rPr>
              <a:t>:</a:t>
            </a:r>
          </a:p>
          <a:p>
            <a:pPr>
              <a:buNone/>
            </a:pPr>
            <a:r>
              <a:rPr lang="ru-RU" sz="2600" dirty="0">
                <a:solidFill>
                  <a:srgbClr val="002060"/>
                </a:solidFill>
              </a:rPr>
              <a:t>1-а </a:t>
            </a:r>
            <a:r>
              <a:rPr lang="ru-RU" sz="2600" dirty="0" err="1">
                <a:solidFill>
                  <a:srgbClr val="002060"/>
                </a:solidFill>
              </a:rPr>
              <a:t>частина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іспиту</a:t>
            </a:r>
            <a:r>
              <a:rPr lang="ru-RU" sz="2600" dirty="0">
                <a:solidFill>
                  <a:srgbClr val="002060"/>
                </a:solidFill>
              </a:rPr>
              <a:t>: </a:t>
            </a:r>
            <a:r>
              <a:rPr lang="ru-RU" sz="2600" dirty="0" err="1">
                <a:solidFill>
                  <a:srgbClr val="002060"/>
                </a:solidFill>
              </a:rPr>
              <a:t>Самостійний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розбір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клінічної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задачі</a:t>
            </a:r>
            <a:r>
              <a:rPr lang="ru-RU" sz="2600" dirty="0">
                <a:solidFill>
                  <a:srgbClr val="002060"/>
                </a:solidFill>
              </a:rPr>
              <a:t> (</a:t>
            </a:r>
            <a:r>
              <a:rPr lang="ru-RU" sz="2600" dirty="0" err="1">
                <a:solidFill>
                  <a:srgbClr val="002060"/>
                </a:solidFill>
              </a:rPr>
              <a:t>атестаційну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випробування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проміжної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атестації</a:t>
            </a:r>
            <a:r>
              <a:rPr lang="ru-RU" sz="2600" dirty="0">
                <a:solidFill>
                  <a:srgbClr val="002060"/>
                </a:solidFill>
              </a:rPr>
              <a:t>, </a:t>
            </a:r>
            <a:r>
              <a:rPr lang="ru-RU" sz="2600" dirty="0" err="1">
                <a:solidFill>
                  <a:srgbClr val="002060"/>
                </a:solidFill>
              </a:rPr>
              <a:t>що</a:t>
            </a:r>
            <a:r>
              <a:rPr lang="ru-RU" sz="2600" dirty="0">
                <a:solidFill>
                  <a:srgbClr val="002060"/>
                </a:solidFill>
              </a:rPr>
              <a:t> проводиться </a:t>
            </a:r>
            <a:r>
              <a:rPr lang="ru-RU" sz="2600" dirty="0" err="1">
                <a:solidFill>
                  <a:srgbClr val="002060"/>
                </a:solidFill>
              </a:rPr>
              <a:t>усно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використанням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телекомунікаційних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технологій</a:t>
            </a:r>
            <a:r>
              <a:rPr lang="ru-RU" sz="2600" dirty="0">
                <a:solidFill>
                  <a:srgbClr val="002060"/>
                </a:solidFill>
              </a:rPr>
              <a:t>).</a:t>
            </a:r>
            <a:endParaRPr lang="ru-RU" sz="26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600" dirty="0">
                <a:solidFill>
                  <a:srgbClr val="002060"/>
                </a:solidFill>
              </a:rPr>
              <a:t>2-а </a:t>
            </a:r>
            <a:r>
              <a:rPr lang="ru-RU" sz="2600" dirty="0" err="1">
                <a:solidFill>
                  <a:srgbClr val="002060"/>
                </a:solidFill>
              </a:rPr>
              <a:t>частина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іспиту</a:t>
            </a:r>
            <a:r>
              <a:rPr lang="ru-RU" sz="2600" dirty="0">
                <a:solidFill>
                  <a:srgbClr val="002060"/>
                </a:solidFill>
              </a:rPr>
              <a:t>: </a:t>
            </a:r>
            <a:r>
              <a:rPr lang="ru-RU" sz="2600" dirty="0" err="1">
                <a:solidFill>
                  <a:srgbClr val="002060"/>
                </a:solidFill>
              </a:rPr>
              <a:t>виконання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практико-орієнтованих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завдань</a:t>
            </a:r>
            <a:r>
              <a:rPr lang="ru-RU" sz="2600" dirty="0">
                <a:solidFill>
                  <a:srgbClr val="002060"/>
                </a:solidFill>
              </a:rPr>
              <a:t> (проводиться в </a:t>
            </a:r>
            <a:r>
              <a:rPr lang="ru-RU" sz="2600" dirty="0" err="1">
                <a:solidFill>
                  <a:srgbClr val="002060"/>
                </a:solidFill>
              </a:rPr>
              <a:t>симуляційному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ru-RU" sz="2600" dirty="0" err="1">
                <a:solidFill>
                  <a:srgbClr val="002060"/>
                </a:solidFill>
              </a:rPr>
              <a:t>центрі</a:t>
            </a:r>
            <a:r>
              <a:rPr lang="ru-RU" sz="2600" dirty="0">
                <a:solidFill>
                  <a:srgbClr val="002060"/>
                </a:solidFill>
              </a:rPr>
              <a:t>) </a:t>
            </a:r>
          </a:p>
          <a:p>
            <a:endParaRPr lang="ru-RU" dirty="0"/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14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Процедура оцінювання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066800"/>
            <a:ext cx="8534400" cy="5791200"/>
          </a:xfrm>
        </p:spPr>
        <p:txBody>
          <a:bodyPr>
            <a:noAutofit/>
          </a:bodyPr>
          <a:lstStyle/>
          <a:p>
            <a:pPr>
              <a:buFont typeface="Courier New" pitchFamily="49" charset="0"/>
              <a:buChar char="o"/>
            </a:pPr>
            <a:r>
              <a:rPr lang="ru-RU" sz="1400" b="1" dirty="0" err="1">
                <a:solidFill>
                  <a:srgbClr val="002060"/>
                </a:solidFill>
              </a:rPr>
              <a:t>Оцінка</a:t>
            </a:r>
            <a:r>
              <a:rPr lang="ru-RU" sz="1400" b="1" dirty="0">
                <a:solidFill>
                  <a:srgbClr val="002060"/>
                </a:solidFill>
              </a:rPr>
              <a:t> «</a:t>
            </a:r>
            <a:r>
              <a:rPr lang="ru-RU" sz="1400" b="1" dirty="0" err="1">
                <a:solidFill>
                  <a:srgbClr val="002060"/>
                </a:solidFill>
              </a:rPr>
              <a:t>відмінно</a:t>
            </a:r>
            <a:r>
              <a:rPr lang="ru-RU" sz="1400" dirty="0">
                <a:solidFill>
                  <a:srgbClr val="002060"/>
                </a:solidFill>
              </a:rPr>
              <a:t>» </a:t>
            </a:r>
            <a:r>
              <a:rPr lang="ru-RU" sz="1400" dirty="0" err="1">
                <a:solidFill>
                  <a:srgbClr val="002060"/>
                </a:solidFill>
              </a:rPr>
              <a:t>виставляється</a:t>
            </a:r>
            <a:r>
              <a:rPr lang="ru-RU" sz="1400" dirty="0">
                <a:solidFill>
                  <a:srgbClr val="002060"/>
                </a:solidFill>
              </a:rPr>
              <a:t> за </a:t>
            </a:r>
            <a:r>
              <a:rPr lang="ru-RU" sz="1400" dirty="0" err="1">
                <a:solidFill>
                  <a:srgbClr val="002060"/>
                </a:solidFill>
              </a:rPr>
              <a:t>відповідь</a:t>
            </a:r>
            <a:r>
              <a:rPr lang="ru-RU" sz="1400" dirty="0">
                <a:solidFill>
                  <a:srgbClr val="002060"/>
                </a:solidFill>
              </a:rPr>
              <a:t>, в </a:t>
            </a:r>
            <a:r>
              <a:rPr lang="ru-RU" sz="1400" dirty="0" err="1">
                <a:solidFill>
                  <a:srgbClr val="002060"/>
                </a:solidFill>
              </a:rPr>
              <a:t>якому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вміст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відповідає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темі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або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завданням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який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навчається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глибоко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міцно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засвоїв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навчальний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матеріал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послідовно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чітко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логічно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струнко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викладає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його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демонструє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власні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судження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роздуми</a:t>
            </a:r>
            <a:r>
              <a:rPr lang="ru-RU" sz="1400" dirty="0">
                <a:solidFill>
                  <a:srgbClr val="002060"/>
                </a:solidFill>
              </a:rPr>
              <a:t> на </a:t>
            </a:r>
            <a:r>
              <a:rPr lang="ru-RU" sz="1400" dirty="0" err="1">
                <a:solidFill>
                  <a:srgbClr val="002060"/>
                </a:solidFill>
              </a:rPr>
              <a:t>задану</a:t>
            </a:r>
            <a:r>
              <a:rPr lang="ru-RU" sz="1400" dirty="0">
                <a:solidFill>
                  <a:srgbClr val="002060"/>
                </a:solidFill>
              </a:rPr>
              <a:t> тему, </a:t>
            </a:r>
            <a:r>
              <a:rPr lang="ru-RU" sz="1400" dirty="0" err="1">
                <a:solidFill>
                  <a:srgbClr val="002060"/>
                </a:solidFill>
              </a:rPr>
              <a:t>робить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відповідні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висновки</a:t>
            </a:r>
            <a:r>
              <a:rPr lang="ru-RU" sz="1400" dirty="0">
                <a:solidFill>
                  <a:srgbClr val="002060"/>
                </a:solidFill>
              </a:rPr>
              <a:t>; </a:t>
            </a:r>
            <a:r>
              <a:rPr lang="ru-RU" sz="1400" dirty="0" err="1">
                <a:solidFill>
                  <a:srgbClr val="002060"/>
                </a:solidFill>
              </a:rPr>
              <a:t>вміє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тісно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пов'язувати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теорію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</a:t>
            </a:r>
            <a:r>
              <a:rPr lang="ru-RU" sz="1400" dirty="0">
                <a:solidFill>
                  <a:srgbClr val="002060"/>
                </a:solidFill>
              </a:rPr>
              <a:t> практикою, </a:t>
            </a:r>
            <a:r>
              <a:rPr lang="ru-RU" sz="1400" dirty="0" err="1">
                <a:solidFill>
                  <a:srgbClr val="002060"/>
                </a:solidFill>
              </a:rPr>
              <a:t>вільно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справляється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завданнями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питаннями</a:t>
            </a:r>
            <a:r>
              <a:rPr lang="ru-RU" sz="1400" dirty="0">
                <a:solidFill>
                  <a:srgbClr val="002060"/>
                </a:solidFill>
              </a:rPr>
              <a:t> та </a:t>
            </a:r>
            <a:r>
              <a:rPr lang="ru-RU" sz="1400" dirty="0" err="1">
                <a:solidFill>
                  <a:srgbClr val="002060"/>
                </a:solidFill>
              </a:rPr>
              <a:t>іншими</a:t>
            </a:r>
            <a:r>
              <a:rPr lang="ru-RU" sz="1400" dirty="0">
                <a:solidFill>
                  <a:srgbClr val="002060"/>
                </a:solidFill>
              </a:rPr>
              <a:t> видами </a:t>
            </a:r>
            <a:r>
              <a:rPr lang="ru-RU" sz="1400" dirty="0" err="1">
                <a:solidFill>
                  <a:srgbClr val="002060"/>
                </a:solidFill>
              </a:rPr>
              <a:t>застосування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знань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які</a:t>
            </a:r>
            <a:r>
              <a:rPr lang="ru-RU" sz="1400" dirty="0">
                <a:solidFill>
                  <a:srgbClr val="002060"/>
                </a:solidFill>
              </a:rPr>
              <a:t> не </a:t>
            </a:r>
            <a:r>
              <a:rPr lang="ru-RU" sz="1400" dirty="0" err="1">
                <a:solidFill>
                  <a:srgbClr val="002060"/>
                </a:solidFill>
              </a:rPr>
              <a:t>важко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відповісти</a:t>
            </a:r>
            <a:r>
              <a:rPr lang="ru-RU" sz="1400" dirty="0">
                <a:solidFill>
                  <a:srgbClr val="002060"/>
                </a:solidFill>
              </a:rPr>
              <a:t> при </a:t>
            </a:r>
            <a:r>
              <a:rPr lang="ru-RU" sz="1400" dirty="0" err="1">
                <a:solidFill>
                  <a:srgbClr val="002060"/>
                </a:solidFill>
              </a:rPr>
              <a:t>видозміні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завдань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призводить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матеріали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різних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наукових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джерел</a:t>
            </a:r>
            <a:r>
              <a:rPr lang="ru-RU" sz="1400" dirty="0">
                <a:solidFill>
                  <a:srgbClr val="002060"/>
                </a:solidFill>
              </a:rPr>
              <a:t>, правильно </a:t>
            </a:r>
            <a:r>
              <a:rPr lang="ru-RU" sz="1400" dirty="0" err="1">
                <a:solidFill>
                  <a:srgbClr val="002060"/>
                </a:solidFill>
              </a:rPr>
              <a:t>обгрунтовує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своє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рішення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володіє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різнобічними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навичками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прийомами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виконання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завдання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показує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належний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рівень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сформованості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компетенцій</a:t>
            </a:r>
            <a:r>
              <a:rPr lang="ru-RU" sz="1400" dirty="0">
                <a:solidFill>
                  <a:srgbClr val="002060"/>
                </a:solidFill>
              </a:rPr>
              <a:t>.</a:t>
            </a:r>
          </a:p>
          <a:p>
            <a:pPr>
              <a:buFont typeface="Courier New" pitchFamily="49" charset="0"/>
              <a:buChar char="o"/>
            </a:pPr>
            <a:r>
              <a:rPr lang="ru-RU" sz="1400" b="1" dirty="0" err="1">
                <a:solidFill>
                  <a:srgbClr val="002060"/>
                </a:solidFill>
              </a:rPr>
              <a:t>Оцінка</a:t>
            </a:r>
            <a:r>
              <a:rPr lang="ru-RU" sz="1400" b="1" dirty="0">
                <a:solidFill>
                  <a:srgbClr val="002060"/>
                </a:solidFill>
              </a:rPr>
              <a:t> «добре» </a:t>
            </a:r>
            <a:r>
              <a:rPr lang="ru-RU" sz="1400" dirty="0" err="1">
                <a:solidFill>
                  <a:srgbClr val="002060"/>
                </a:solidFill>
              </a:rPr>
              <a:t>виставляється</a:t>
            </a:r>
            <a:r>
              <a:rPr lang="ru-RU" sz="1400" dirty="0">
                <a:solidFill>
                  <a:srgbClr val="002060"/>
                </a:solidFill>
              </a:rPr>
              <a:t> студенту, </a:t>
            </a:r>
            <a:r>
              <a:rPr lang="ru-RU" sz="1400" dirty="0" err="1">
                <a:solidFill>
                  <a:srgbClr val="002060"/>
                </a:solidFill>
              </a:rPr>
              <a:t>якщо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його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відповідь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відповідає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розкриває</a:t>
            </a:r>
            <a:r>
              <a:rPr lang="ru-RU" sz="1400" dirty="0">
                <a:solidFill>
                  <a:srgbClr val="002060"/>
                </a:solidFill>
              </a:rPr>
              <a:t> тему </a:t>
            </a:r>
            <a:r>
              <a:rPr lang="ru-RU" sz="1400" dirty="0" err="1">
                <a:solidFill>
                  <a:srgbClr val="002060"/>
                </a:solidFill>
              </a:rPr>
              <a:t>або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завдання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який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навчається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показує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знання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навчального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матеріалу</a:t>
            </a:r>
            <a:r>
              <a:rPr lang="ru-RU" sz="1400" dirty="0">
                <a:solidFill>
                  <a:srgbClr val="002060"/>
                </a:solidFill>
              </a:rPr>
              <a:t>, грамотно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по </a:t>
            </a:r>
            <a:r>
              <a:rPr lang="ru-RU" sz="1400" dirty="0" err="1">
                <a:solidFill>
                  <a:srgbClr val="002060"/>
                </a:solidFill>
              </a:rPr>
              <a:t>суті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викладає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його</a:t>
            </a:r>
            <a:r>
              <a:rPr lang="ru-RU" sz="1400" dirty="0">
                <a:solidFill>
                  <a:srgbClr val="002060"/>
                </a:solidFill>
              </a:rPr>
              <a:t>, не </a:t>
            </a:r>
            <a:r>
              <a:rPr lang="ru-RU" sz="1400" dirty="0" err="1">
                <a:solidFill>
                  <a:srgbClr val="002060"/>
                </a:solidFill>
              </a:rPr>
              <a:t>допускаючи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суттєвих</a:t>
            </a:r>
            <a:r>
              <a:rPr lang="ru-RU" sz="1400" dirty="0">
                <a:solidFill>
                  <a:srgbClr val="002060"/>
                </a:solidFill>
              </a:rPr>
              <a:t> неточностей при </a:t>
            </a:r>
            <a:r>
              <a:rPr lang="ru-RU" sz="1400" dirty="0" err="1">
                <a:solidFill>
                  <a:srgbClr val="002060"/>
                </a:solidFill>
              </a:rPr>
              <a:t>виконанні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завдання</a:t>
            </a:r>
            <a:r>
              <a:rPr lang="ru-RU" sz="1400" dirty="0">
                <a:solidFill>
                  <a:srgbClr val="002060"/>
                </a:solidFill>
              </a:rPr>
              <a:t>, правильно </a:t>
            </a:r>
            <a:r>
              <a:rPr lang="ru-RU" sz="1400" dirty="0" err="1">
                <a:solidFill>
                  <a:srgbClr val="002060"/>
                </a:solidFill>
              </a:rPr>
              <a:t>застосовує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теоретичні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положення</a:t>
            </a:r>
            <a:r>
              <a:rPr lang="ru-RU" sz="1400" dirty="0">
                <a:solidFill>
                  <a:srgbClr val="002060"/>
                </a:solidFill>
              </a:rPr>
              <a:t> при </a:t>
            </a:r>
            <a:r>
              <a:rPr lang="ru-RU" sz="1400" dirty="0" err="1">
                <a:solidFill>
                  <a:srgbClr val="002060"/>
                </a:solidFill>
              </a:rPr>
              <a:t>виконання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завдання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володіє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необхідними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навичками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прийомами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його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виконання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проте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відчуває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невеликі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утруднення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при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формулюванні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власної</a:t>
            </a:r>
            <a:r>
              <a:rPr lang="ru-RU" sz="1400" dirty="0">
                <a:solidFill>
                  <a:srgbClr val="002060"/>
                </a:solidFill>
              </a:rPr>
              <a:t> думки, </a:t>
            </a:r>
            <a:r>
              <a:rPr lang="ru-RU" sz="1400" dirty="0" err="1">
                <a:solidFill>
                  <a:srgbClr val="002060"/>
                </a:solidFill>
              </a:rPr>
              <a:t>показує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належний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рівень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сформованості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компетенцій</a:t>
            </a:r>
            <a:r>
              <a:rPr lang="ru-RU" sz="1400" dirty="0">
                <a:solidFill>
                  <a:srgbClr val="002060"/>
                </a:solidFill>
              </a:rPr>
              <a:t>.</a:t>
            </a:r>
          </a:p>
          <a:p>
            <a:pPr>
              <a:buFont typeface="Courier New" pitchFamily="49" charset="0"/>
              <a:buChar char="o"/>
            </a:pPr>
            <a:r>
              <a:rPr lang="ru-RU" sz="1400" b="1" dirty="0" err="1">
                <a:solidFill>
                  <a:srgbClr val="002060"/>
                </a:solidFill>
              </a:rPr>
              <a:t>Оцінка</a:t>
            </a:r>
            <a:r>
              <a:rPr lang="ru-RU" sz="1400" b="1" dirty="0">
                <a:solidFill>
                  <a:srgbClr val="002060"/>
                </a:solidFill>
              </a:rPr>
              <a:t> «</a:t>
            </a:r>
            <a:r>
              <a:rPr lang="ru-RU" sz="1400" b="1" dirty="0" err="1">
                <a:solidFill>
                  <a:srgbClr val="002060"/>
                </a:solidFill>
              </a:rPr>
              <a:t>задовільно</a:t>
            </a:r>
            <a:r>
              <a:rPr lang="ru-RU" sz="1400" b="1" dirty="0">
                <a:solidFill>
                  <a:srgbClr val="002060"/>
                </a:solidFill>
              </a:rPr>
              <a:t>» </a:t>
            </a:r>
            <a:r>
              <a:rPr lang="ru-RU" sz="1400" dirty="0" err="1">
                <a:solidFill>
                  <a:srgbClr val="002060"/>
                </a:solidFill>
              </a:rPr>
              <a:t>виставляється</a:t>
            </a:r>
            <a:r>
              <a:rPr lang="ru-RU" sz="1400" dirty="0">
                <a:solidFill>
                  <a:srgbClr val="002060"/>
                </a:solidFill>
              </a:rPr>
              <a:t> студенту, </a:t>
            </a:r>
            <a:r>
              <a:rPr lang="ru-RU" sz="1400" dirty="0" err="1">
                <a:solidFill>
                  <a:srgbClr val="002060"/>
                </a:solidFill>
              </a:rPr>
              <a:t>якщо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відповідь</a:t>
            </a:r>
            <a:r>
              <a:rPr lang="ru-RU" sz="1400" dirty="0">
                <a:solidFill>
                  <a:srgbClr val="002060"/>
                </a:solidFill>
              </a:rPr>
              <a:t> в </a:t>
            </a:r>
            <a:r>
              <a:rPr lang="ru-RU" sz="1400" dirty="0" err="1">
                <a:solidFill>
                  <a:srgbClr val="002060"/>
                </a:solidFill>
              </a:rPr>
              <a:t>повній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мірі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розкриває</a:t>
            </a:r>
            <a:r>
              <a:rPr lang="ru-RU" sz="1400" dirty="0">
                <a:solidFill>
                  <a:srgbClr val="002060"/>
                </a:solidFill>
              </a:rPr>
              <a:t> тему / </a:t>
            </a:r>
            <a:r>
              <a:rPr lang="ru-RU" sz="1400" dirty="0" err="1">
                <a:solidFill>
                  <a:srgbClr val="002060"/>
                </a:solidFill>
              </a:rPr>
              <a:t>завдання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який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навчається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знання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тільки</a:t>
            </a:r>
            <a:r>
              <a:rPr lang="ru-RU" sz="1400" dirty="0">
                <a:solidFill>
                  <a:srgbClr val="002060"/>
                </a:solidFill>
              </a:rPr>
              <a:t> основного </a:t>
            </a:r>
            <a:r>
              <a:rPr lang="ru-RU" sz="1400" dirty="0" err="1">
                <a:solidFill>
                  <a:srgbClr val="002060"/>
                </a:solidFill>
              </a:rPr>
              <a:t>матеріалу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але</a:t>
            </a:r>
            <a:r>
              <a:rPr lang="ru-RU" sz="1400" dirty="0">
                <a:solidFill>
                  <a:srgbClr val="002060"/>
                </a:solidFill>
              </a:rPr>
              <a:t> не </a:t>
            </a:r>
            <a:r>
              <a:rPr lang="ru-RU" sz="1400" dirty="0" err="1">
                <a:solidFill>
                  <a:srgbClr val="002060"/>
                </a:solidFill>
              </a:rPr>
              <a:t>засвоїв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його</a:t>
            </a:r>
            <a:r>
              <a:rPr lang="ru-RU" sz="1400" dirty="0">
                <a:solidFill>
                  <a:srgbClr val="002060"/>
                </a:solidFill>
              </a:rPr>
              <a:t> деталей, </a:t>
            </a:r>
            <a:r>
              <a:rPr lang="ru-RU" sz="1400" dirty="0" err="1">
                <a:solidFill>
                  <a:srgbClr val="002060"/>
                </a:solidFill>
              </a:rPr>
              <a:t>допускає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неточності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недостатньо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правильні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формулювання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порушення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логічної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послідовності</a:t>
            </a:r>
            <a:r>
              <a:rPr lang="ru-RU" sz="1400" dirty="0">
                <a:solidFill>
                  <a:srgbClr val="002060"/>
                </a:solidFill>
              </a:rPr>
              <a:t> у </a:t>
            </a:r>
            <a:r>
              <a:rPr lang="ru-RU" sz="1400" dirty="0" err="1">
                <a:solidFill>
                  <a:srgbClr val="002060"/>
                </a:solidFill>
              </a:rPr>
              <a:t>викладі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навчального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матеріалу</a:t>
            </a:r>
            <a:r>
              <a:rPr lang="ru-RU" sz="1400" dirty="0">
                <a:solidFill>
                  <a:srgbClr val="002060"/>
                </a:solidFill>
              </a:rPr>
              <a:t> за </a:t>
            </a:r>
            <a:r>
              <a:rPr lang="ru-RU" sz="1400" dirty="0" err="1">
                <a:solidFill>
                  <a:srgbClr val="002060"/>
                </a:solidFill>
              </a:rPr>
              <a:t>завданням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його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власні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судження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роздуми</a:t>
            </a:r>
            <a:r>
              <a:rPr lang="ru-RU" sz="1400" dirty="0">
                <a:solidFill>
                  <a:srgbClr val="002060"/>
                </a:solidFill>
              </a:rPr>
              <a:t> на </a:t>
            </a:r>
            <a:r>
              <a:rPr lang="ru-RU" sz="1400" dirty="0" err="1">
                <a:solidFill>
                  <a:srgbClr val="002060"/>
                </a:solidFill>
              </a:rPr>
              <a:t>задану</a:t>
            </a:r>
            <a:r>
              <a:rPr lang="ru-RU" sz="1400" dirty="0">
                <a:solidFill>
                  <a:srgbClr val="002060"/>
                </a:solidFill>
              </a:rPr>
              <a:t> тему </a:t>
            </a:r>
            <a:r>
              <a:rPr lang="ru-RU" sz="1400" dirty="0" err="1">
                <a:solidFill>
                  <a:srgbClr val="002060"/>
                </a:solidFill>
              </a:rPr>
              <a:t>носять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поверхневий</a:t>
            </a:r>
            <a:r>
              <a:rPr lang="ru-RU" sz="1400" dirty="0">
                <a:solidFill>
                  <a:srgbClr val="002060"/>
                </a:solidFill>
              </a:rPr>
              <a:t> характер.</a:t>
            </a:r>
          </a:p>
          <a:p>
            <a:pPr>
              <a:buFont typeface="Courier New" pitchFamily="49" charset="0"/>
              <a:buChar char="o"/>
            </a:pPr>
            <a:r>
              <a:rPr lang="ru-RU" sz="1400" b="1" dirty="0" err="1">
                <a:solidFill>
                  <a:srgbClr val="002060"/>
                </a:solidFill>
              </a:rPr>
              <a:t>Оцінка</a:t>
            </a:r>
            <a:r>
              <a:rPr lang="ru-RU" sz="1400" b="1" dirty="0">
                <a:solidFill>
                  <a:srgbClr val="002060"/>
                </a:solidFill>
              </a:rPr>
              <a:t> «</a:t>
            </a:r>
            <a:r>
              <a:rPr lang="ru-RU" sz="1400" b="1" dirty="0" err="1">
                <a:solidFill>
                  <a:srgbClr val="002060"/>
                </a:solidFill>
              </a:rPr>
              <a:t>незадовільно</a:t>
            </a:r>
            <a:r>
              <a:rPr lang="ru-RU" sz="1400" b="1" dirty="0">
                <a:solidFill>
                  <a:srgbClr val="002060"/>
                </a:solidFill>
              </a:rPr>
              <a:t>» </a:t>
            </a:r>
            <a:r>
              <a:rPr lang="ru-RU" sz="1400" dirty="0" err="1">
                <a:solidFill>
                  <a:srgbClr val="002060"/>
                </a:solidFill>
              </a:rPr>
              <a:t>виставляється</a:t>
            </a:r>
            <a:r>
              <a:rPr lang="ru-RU" sz="1400" dirty="0">
                <a:solidFill>
                  <a:srgbClr val="002060"/>
                </a:solidFill>
              </a:rPr>
              <a:t> студенту, </a:t>
            </a:r>
            <a:r>
              <a:rPr lang="ru-RU" sz="1400" dirty="0" err="1">
                <a:solidFill>
                  <a:srgbClr val="002060"/>
                </a:solidFill>
              </a:rPr>
              <a:t>якщо</a:t>
            </a:r>
            <a:r>
              <a:rPr lang="ru-RU" sz="1400" dirty="0">
                <a:solidFill>
                  <a:srgbClr val="002060"/>
                </a:solidFill>
              </a:rPr>
              <a:t> не </a:t>
            </a:r>
            <a:r>
              <a:rPr lang="ru-RU" sz="1400" dirty="0" err="1">
                <a:solidFill>
                  <a:srgbClr val="002060"/>
                </a:solidFill>
              </a:rPr>
              <a:t>розкрита</a:t>
            </a:r>
            <a:r>
              <a:rPr lang="ru-RU" sz="1400" dirty="0">
                <a:solidFill>
                  <a:srgbClr val="002060"/>
                </a:solidFill>
              </a:rPr>
              <a:t> тема, </a:t>
            </a:r>
            <a:r>
              <a:rPr lang="ru-RU" sz="1400" dirty="0" err="1">
                <a:solidFill>
                  <a:srgbClr val="002060"/>
                </a:solidFill>
              </a:rPr>
              <a:t>зміст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відповіді</a:t>
            </a:r>
            <a:r>
              <a:rPr lang="ru-RU" sz="1400" dirty="0">
                <a:solidFill>
                  <a:srgbClr val="002060"/>
                </a:solidFill>
              </a:rPr>
              <a:t> не </a:t>
            </a:r>
            <a:r>
              <a:rPr lang="ru-RU" sz="1400" dirty="0" err="1">
                <a:solidFill>
                  <a:srgbClr val="002060"/>
                </a:solidFill>
              </a:rPr>
              <a:t>відповідає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темі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який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навчається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не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володіє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знаннями</a:t>
            </a:r>
            <a:r>
              <a:rPr lang="ru-RU" sz="1400" dirty="0">
                <a:solidFill>
                  <a:srgbClr val="002060"/>
                </a:solidFill>
              </a:rPr>
              <a:t> по </a:t>
            </a:r>
            <a:r>
              <a:rPr lang="ru-RU" sz="1400" dirty="0" err="1">
                <a:solidFill>
                  <a:srgbClr val="002060"/>
                </a:solidFill>
              </a:rPr>
              <a:t>значної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частини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навчального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матеріалу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і</a:t>
            </a:r>
            <a:r>
              <a:rPr lang="ru-RU" sz="1400" dirty="0">
                <a:solidFill>
                  <a:srgbClr val="002060"/>
                </a:solidFill>
              </a:rPr>
              <a:t> не </a:t>
            </a:r>
            <a:r>
              <a:rPr lang="ru-RU" sz="1400" dirty="0" err="1">
                <a:solidFill>
                  <a:srgbClr val="002060"/>
                </a:solidFill>
              </a:rPr>
              <a:t>може</a:t>
            </a:r>
            <a:r>
              <a:rPr lang="ru-RU" sz="1400" dirty="0">
                <a:solidFill>
                  <a:srgbClr val="002060"/>
                </a:solidFill>
              </a:rPr>
              <a:t> грамотно </a:t>
            </a:r>
            <a:r>
              <a:rPr lang="ru-RU" sz="1400" dirty="0" err="1">
                <a:solidFill>
                  <a:srgbClr val="002060"/>
                </a:solidFill>
              </a:rPr>
              <a:t>викласти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відповідь</a:t>
            </a:r>
            <a:r>
              <a:rPr lang="ru-RU" sz="1400" dirty="0">
                <a:solidFill>
                  <a:srgbClr val="002060"/>
                </a:solidFill>
              </a:rPr>
              <a:t> на </a:t>
            </a:r>
            <a:r>
              <a:rPr lang="ru-RU" sz="1400" dirty="0" err="1">
                <a:solidFill>
                  <a:srgbClr val="002060"/>
                </a:solidFill>
              </a:rPr>
              <a:t>поставлене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завдання</a:t>
            </a:r>
            <a:r>
              <a:rPr lang="ru-RU" sz="1400" dirty="0">
                <a:solidFill>
                  <a:srgbClr val="002060"/>
                </a:solidFill>
              </a:rPr>
              <a:t>, не </a:t>
            </a:r>
            <a:r>
              <a:rPr lang="ru-RU" sz="1400" dirty="0" err="1">
                <a:solidFill>
                  <a:srgbClr val="002060"/>
                </a:solidFill>
              </a:rPr>
              <a:t>висловлює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своєї</a:t>
            </a:r>
            <a:r>
              <a:rPr lang="ru-RU" sz="1400" dirty="0">
                <a:solidFill>
                  <a:srgbClr val="002060"/>
                </a:solidFill>
              </a:rPr>
              <a:t> думки </a:t>
            </a:r>
            <a:r>
              <a:rPr lang="ru-RU" sz="1400" dirty="0" err="1">
                <a:solidFill>
                  <a:srgbClr val="002060"/>
                </a:solidFill>
              </a:rPr>
              <a:t>з</a:t>
            </a:r>
            <a:r>
              <a:rPr lang="ru-RU" sz="1400" dirty="0">
                <a:solidFill>
                  <a:srgbClr val="002060"/>
                </a:solidFill>
              </a:rPr>
              <a:t> теми, </a:t>
            </a:r>
            <a:r>
              <a:rPr lang="ru-RU" sz="1400" dirty="0" err="1">
                <a:solidFill>
                  <a:srgbClr val="002060"/>
                </a:solidFill>
              </a:rPr>
              <a:t>допускає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суттєві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помилки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відповідь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збудована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непослідовно</a:t>
            </a:r>
            <a:r>
              <a:rPr lang="ru-RU" sz="1400" dirty="0">
                <a:solidFill>
                  <a:srgbClr val="002060"/>
                </a:solidFill>
              </a:rPr>
              <a:t>, </a:t>
            </a:r>
            <a:r>
              <a:rPr lang="ru-RU" sz="1400" dirty="0" err="1">
                <a:solidFill>
                  <a:srgbClr val="002060"/>
                </a:solidFill>
              </a:rPr>
              <a:t>неаргументовано</a:t>
            </a:r>
            <a:r>
              <a:rPr lang="ru-RU" sz="1400" dirty="0">
                <a:solidFill>
                  <a:srgbClr val="002060"/>
                </a:solidFill>
              </a:rPr>
              <a:t>.</a:t>
            </a:r>
          </a:p>
          <a:p>
            <a:endParaRPr lang="ru-RU" sz="1400" dirty="0"/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14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Процедура оцінювання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sz="2400" dirty="0" err="1">
                <a:solidFill>
                  <a:srgbClr val="002060"/>
                </a:solidFill>
              </a:rPr>
              <a:t>від</a:t>
            </a:r>
            <a:r>
              <a:rPr lang="ru-RU" sz="2400" dirty="0">
                <a:solidFill>
                  <a:srgbClr val="002060"/>
                </a:solidFill>
              </a:rPr>
              <a:t> 0 до 49,9% </a:t>
            </a:r>
            <a:r>
              <a:rPr lang="ru-RU" sz="2400" dirty="0" err="1">
                <a:solidFill>
                  <a:srgbClr val="002060"/>
                </a:solidFill>
              </a:rPr>
              <a:t>виконаних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завдань</a:t>
            </a:r>
            <a:r>
              <a:rPr lang="ru-RU" sz="2400" dirty="0">
                <a:solidFill>
                  <a:srgbClr val="002060"/>
                </a:solidFill>
              </a:rPr>
              <a:t> - </a:t>
            </a:r>
            <a:r>
              <a:rPr lang="ru-RU" sz="2400" b="1" dirty="0" err="1">
                <a:solidFill>
                  <a:srgbClr val="002060"/>
                </a:solidFill>
              </a:rPr>
              <a:t>незадовільно</a:t>
            </a:r>
            <a:r>
              <a:rPr lang="ru-RU" sz="2400" dirty="0">
                <a:solidFill>
                  <a:srgbClr val="002060"/>
                </a:solidFill>
              </a:rPr>
              <a:t>;</a:t>
            </a:r>
          </a:p>
          <a:p>
            <a:pPr>
              <a:buFont typeface="Courier New" pitchFamily="49" charset="0"/>
              <a:buChar char="o"/>
            </a:pPr>
            <a:r>
              <a:rPr lang="ru-RU" sz="2400" dirty="0" err="1">
                <a:solidFill>
                  <a:srgbClr val="002060"/>
                </a:solidFill>
              </a:rPr>
              <a:t>від</a:t>
            </a:r>
            <a:r>
              <a:rPr lang="ru-RU" sz="2400" dirty="0">
                <a:solidFill>
                  <a:srgbClr val="002060"/>
                </a:solidFill>
              </a:rPr>
              <a:t> 50 до 69,9% - </a:t>
            </a:r>
            <a:r>
              <a:rPr lang="ru-RU" sz="2400" b="1" dirty="0" err="1">
                <a:solidFill>
                  <a:srgbClr val="002060"/>
                </a:solidFill>
              </a:rPr>
              <a:t>задовільно</a:t>
            </a:r>
            <a:r>
              <a:rPr lang="ru-RU" sz="2400" dirty="0">
                <a:solidFill>
                  <a:srgbClr val="002060"/>
                </a:solidFill>
              </a:rPr>
              <a:t>;</a:t>
            </a:r>
          </a:p>
          <a:p>
            <a:pPr>
              <a:buFont typeface="Courier New" pitchFamily="49" charset="0"/>
              <a:buChar char="o"/>
            </a:pPr>
            <a:r>
              <a:rPr lang="ru-RU" sz="2400" dirty="0" err="1">
                <a:solidFill>
                  <a:srgbClr val="002060"/>
                </a:solidFill>
              </a:rPr>
              <a:t>від</a:t>
            </a:r>
            <a:r>
              <a:rPr lang="ru-RU" sz="2400" dirty="0">
                <a:solidFill>
                  <a:srgbClr val="002060"/>
                </a:solidFill>
              </a:rPr>
              <a:t> 70 до 89,9% - </a:t>
            </a:r>
            <a:r>
              <a:rPr lang="ru-RU" sz="2400" b="1" dirty="0">
                <a:solidFill>
                  <a:srgbClr val="002060"/>
                </a:solidFill>
              </a:rPr>
              <a:t>добре</a:t>
            </a:r>
            <a:r>
              <a:rPr lang="ru-RU" sz="2400" dirty="0">
                <a:solidFill>
                  <a:srgbClr val="002060"/>
                </a:solidFill>
              </a:rPr>
              <a:t>;</a:t>
            </a:r>
          </a:p>
          <a:p>
            <a:pPr>
              <a:buFont typeface="Courier New" pitchFamily="49" charset="0"/>
              <a:buChar char="o"/>
            </a:pPr>
            <a:r>
              <a:rPr lang="ru-RU" sz="2400" dirty="0" err="1">
                <a:solidFill>
                  <a:srgbClr val="002060"/>
                </a:solidFill>
              </a:rPr>
              <a:t>від</a:t>
            </a:r>
            <a:r>
              <a:rPr lang="ru-RU" sz="2400" dirty="0">
                <a:solidFill>
                  <a:srgbClr val="002060"/>
                </a:solidFill>
              </a:rPr>
              <a:t> 90 до 100% - </a:t>
            </a:r>
            <a:r>
              <a:rPr lang="ru-RU" sz="2400" b="1" dirty="0" err="1">
                <a:solidFill>
                  <a:srgbClr val="002060"/>
                </a:solidFill>
              </a:rPr>
              <a:t>відмінно</a:t>
            </a:r>
            <a:endParaRPr lang="ru-RU" sz="2400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219200" y="914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09600" y="4191000"/>
            <a:ext cx="82296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>
                <a:solidFill>
                  <a:srgbClr val="002060"/>
                </a:solidFill>
              </a:rPr>
              <a:t>Підсумкова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оцінка</a:t>
            </a:r>
            <a:r>
              <a:rPr lang="ru-RU" sz="2400" dirty="0">
                <a:solidFill>
                  <a:srgbClr val="002060"/>
                </a:solidFill>
              </a:rPr>
              <a:t> за </a:t>
            </a:r>
            <a:r>
              <a:rPr lang="ru-RU" sz="2400" dirty="0" err="1">
                <a:solidFill>
                  <a:srgbClr val="002060"/>
                </a:solidFill>
              </a:rPr>
              <a:t>іспит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виставляється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групою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викладачів</a:t>
            </a:r>
            <a:r>
              <a:rPr lang="ru-RU" sz="2400" dirty="0">
                <a:solidFill>
                  <a:srgbClr val="002060"/>
                </a:solidFill>
              </a:rPr>
              <a:t> в </a:t>
            </a:r>
            <a:r>
              <a:rPr lang="ru-RU" sz="2400" dirty="0" err="1">
                <a:solidFill>
                  <a:srgbClr val="002060"/>
                </a:solidFill>
              </a:rPr>
              <a:t>сукупності</a:t>
            </a:r>
            <a:r>
              <a:rPr lang="ru-RU" sz="2400" dirty="0">
                <a:solidFill>
                  <a:srgbClr val="002060"/>
                </a:solidFill>
              </a:rPr>
              <a:t> на </a:t>
            </a:r>
            <a:r>
              <a:rPr lang="ru-RU" sz="2400" dirty="0" err="1">
                <a:solidFill>
                  <a:srgbClr val="002060"/>
                </a:solidFill>
              </a:rPr>
              <a:t>основі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оцінювання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результатів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розбору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клінічної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задачі</a:t>
            </a:r>
            <a:r>
              <a:rPr lang="ru-RU" sz="2400" dirty="0">
                <a:solidFill>
                  <a:srgbClr val="002060"/>
                </a:solidFill>
              </a:rPr>
              <a:t> та </a:t>
            </a:r>
            <a:r>
              <a:rPr lang="ru-RU" sz="2400" dirty="0" err="1">
                <a:solidFill>
                  <a:srgbClr val="002060"/>
                </a:solidFill>
              </a:rPr>
              <a:t>виконання</a:t>
            </a:r>
            <a:r>
              <a:rPr lang="ru-RU" sz="2400" dirty="0">
                <a:solidFill>
                  <a:srgbClr val="002060"/>
                </a:solidFill>
              </a:rPr>
              <a:t> ними </a:t>
            </a:r>
            <a:r>
              <a:rPr lang="ru-RU" sz="2400" dirty="0" err="1">
                <a:solidFill>
                  <a:srgbClr val="002060"/>
                </a:solidFill>
              </a:rPr>
              <a:t>практико-орієнтованої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частини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іспиту</a:t>
            </a:r>
            <a:endParaRPr lang="ru-RU" sz="24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6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Заплановані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результати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навчання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14400"/>
            <a:ext cx="8915400" cy="5638800"/>
          </a:xfrm>
        </p:spPr>
        <p:txBody>
          <a:bodyPr>
            <a:normAutofit fontScale="40000" lnSpcReduction="20000"/>
          </a:bodyPr>
          <a:lstStyle/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В </a:t>
            </a:r>
            <a:r>
              <a:rPr lang="ru-RU" sz="3500" dirty="0" err="1">
                <a:solidFill>
                  <a:srgbClr val="002060"/>
                </a:solidFill>
              </a:rPr>
              <a:t>результаті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освоєння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програми</a:t>
            </a:r>
            <a:r>
              <a:rPr lang="ru-RU" sz="3500" dirty="0">
                <a:solidFill>
                  <a:srgbClr val="002060"/>
                </a:solidFill>
              </a:rPr>
              <a:t> у слухача </a:t>
            </a:r>
            <a:r>
              <a:rPr lang="ru-RU" sz="3500" dirty="0" err="1">
                <a:solidFill>
                  <a:srgbClr val="002060"/>
                </a:solidFill>
              </a:rPr>
              <a:t>повинні</a:t>
            </a:r>
            <a:r>
              <a:rPr lang="ru-RU" sz="3500" dirty="0">
                <a:solidFill>
                  <a:srgbClr val="002060"/>
                </a:solidFill>
              </a:rPr>
              <a:t> бути </a:t>
            </a:r>
            <a:r>
              <a:rPr lang="ru-RU" sz="3500" dirty="0" err="1">
                <a:solidFill>
                  <a:srgbClr val="002060"/>
                </a:solidFill>
              </a:rPr>
              <a:t>сформовані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універсальні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професійні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компетенції,а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саме</a:t>
            </a:r>
            <a:r>
              <a:rPr lang="ru-RU" sz="3500" dirty="0">
                <a:solidFill>
                  <a:srgbClr val="002060"/>
                </a:solidFill>
              </a:rPr>
              <a:t> 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абстрактного </a:t>
            </a:r>
            <a:r>
              <a:rPr lang="ru-RU" sz="3500" dirty="0" err="1">
                <a:solidFill>
                  <a:srgbClr val="002060"/>
                </a:solidFill>
              </a:rPr>
              <a:t>мислення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аналізу</a:t>
            </a:r>
            <a:r>
              <a:rPr lang="ru-RU" sz="3500" dirty="0">
                <a:solidFill>
                  <a:srgbClr val="002060"/>
                </a:solidFill>
              </a:rPr>
              <a:t>, синтезу </a:t>
            </a:r>
            <a:r>
              <a:rPr lang="ru-RU" sz="3500" dirty="0" err="1">
                <a:solidFill>
                  <a:srgbClr val="002060"/>
                </a:solidFill>
              </a:rPr>
              <a:t>інформації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отриманої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від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пацієнта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або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родичів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паціента</a:t>
            </a:r>
            <a:r>
              <a:rPr lang="ru-RU" sz="3500" dirty="0">
                <a:solidFill>
                  <a:srgbClr val="002060"/>
                </a:solidFill>
              </a:rPr>
              <a:t> та </a:t>
            </a:r>
            <a:r>
              <a:rPr lang="ru-RU" sz="3500" dirty="0" err="1">
                <a:solidFill>
                  <a:srgbClr val="002060"/>
                </a:solidFill>
              </a:rPr>
              <a:t>вільне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володіння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наступними</a:t>
            </a:r>
            <a:r>
              <a:rPr lang="ru-RU" sz="3500" dirty="0">
                <a:solidFill>
                  <a:srgbClr val="002060"/>
                </a:solidFill>
              </a:rPr>
              <a:t> видами </a:t>
            </a:r>
            <a:r>
              <a:rPr lang="ru-RU" sz="3500" dirty="0" err="1">
                <a:solidFill>
                  <a:srgbClr val="002060"/>
                </a:solidFill>
              </a:rPr>
              <a:t>діяльності</a:t>
            </a:r>
            <a:r>
              <a:rPr lang="ru-RU" sz="3500" dirty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r>
              <a:rPr lang="ru-RU" sz="3500" b="1" dirty="0" err="1">
                <a:solidFill>
                  <a:srgbClr val="002060"/>
                </a:solidFill>
              </a:rPr>
              <a:t>Профілактична</a:t>
            </a:r>
            <a:r>
              <a:rPr lang="ru-RU" sz="3500" b="1" dirty="0">
                <a:solidFill>
                  <a:srgbClr val="002060"/>
                </a:solidFill>
              </a:rPr>
              <a:t> </a:t>
            </a:r>
            <a:r>
              <a:rPr lang="ru-RU" sz="3500" b="1" dirty="0" err="1">
                <a:solidFill>
                  <a:srgbClr val="002060"/>
                </a:solidFill>
              </a:rPr>
              <a:t>діяльність</a:t>
            </a:r>
            <a:r>
              <a:rPr lang="ru-RU" sz="3500" b="1" dirty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здійснення</a:t>
            </a:r>
            <a:r>
              <a:rPr lang="ru-RU" sz="3500" dirty="0">
                <a:solidFill>
                  <a:srgbClr val="002060"/>
                </a:solidFill>
              </a:rPr>
              <a:t> комплексу </a:t>
            </a:r>
            <a:r>
              <a:rPr lang="ru-RU" sz="3500" dirty="0" err="1">
                <a:solidFill>
                  <a:srgbClr val="002060"/>
                </a:solidFill>
              </a:rPr>
              <a:t>заходів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спрямованих</a:t>
            </a:r>
            <a:r>
              <a:rPr lang="ru-RU" sz="3500" dirty="0">
                <a:solidFill>
                  <a:srgbClr val="002060"/>
                </a:solidFill>
              </a:rPr>
              <a:t> на </a:t>
            </a:r>
            <a:r>
              <a:rPr lang="ru-RU" sz="3500" dirty="0" err="1">
                <a:solidFill>
                  <a:srgbClr val="002060"/>
                </a:solidFill>
              </a:rPr>
              <a:t>збереження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зміцнення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здоров'я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які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включають</a:t>
            </a:r>
            <a:r>
              <a:rPr lang="ru-RU" sz="3500" dirty="0">
                <a:solidFill>
                  <a:srgbClr val="002060"/>
                </a:solidFill>
              </a:rPr>
              <a:t> в себе </a:t>
            </a:r>
            <a:r>
              <a:rPr lang="ru-RU" sz="3500" dirty="0" err="1">
                <a:solidFill>
                  <a:srgbClr val="002060"/>
                </a:solidFill>
              </a:rPr>
              <a:t>формування</a:t>
            </a:r>
            <a:r>
              <a:rPr lang="ru-RU" sz="3500" dirty="0">
                <a:solidFill>
                  <a:srgbClr val="002060"/>
                </a:solidFill>
              </a:rPr>
              <a:t> здорового способу </a:t>
            </a:r>
            <a:r>
              <a:rPr lang="ru-RU" sz="3500" dirty="0" err="1">
                <a:solidFill>
                  <a:srgbClr val="002060"/>
                </a:solidFill>
              </a:rPr>
              <a:t>життя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попередження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виникнення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(</a:t>
            </a:r>
            <a:r>
              <a:rPr lang="ru-RU" sz="3500" dirty="0" err="1">
                <a:solidFill>
                  <a:srgbClr val="002060"/>
                </a:solidFill>
              </a:rPr>
              <a:t>або</a:t>
            </a:r>
            <a:r>
              <a:rPr lang="ru-RU" sz="3500" dirty="0">
                <a:solidFill>
                  <a:srgbClr val="002060"/>
                </a:solidFill>
              </a:rPr>
              <a:t>) </a:t>
            </a:r>
            <a:r>
              <a:rPr lang="ru-RU" sz="3500" dirty="0" err="1">
                <a:solidFill>
                  <a:srgbClr val="002060"/>
                </a:solidFill>
              </a:rPr>
              <a:t>розповсюдження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захворювань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їх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ранню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діагностику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виявлення</a:t>
            </a:r>
            <a:r>
              <a:rPr lang="ru-RU" sz="3500" dirty="0">
                <a:solidFill>
                  <a:srgbClr val="002060"/>
                </a:solidFill>
              </a:rPr>
              <a:t> причин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умов </a:t>
            </a:r>
            <a:r>
              <a:rPr lang="ru-RU" sz="3500" dirty="0" err="1">
                <a:solidFill>
                  <a:srgbClr val="002060"/>
                </a:solidFill>
              </a:rPr>
              <a:t>їх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виникнення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розвитку</a:t>
            </a:r>
            <a:r>
              <a:rPr lang="ru-RU" sz="3500" dirty="0">
                <a:solidFill>
                  <a:srgbClr val="002060"/>
                </a:solidFill>
              </a:rPr>
              <a:t>, а </a:t>
            </a:r>
            <a:r>
              <a:rPr lang="ru-RU" sz="3500" dirty="0" err="1">
                <a:solidFill>
                  <a:srgbClr val="002060"/>
                </a:solidFill>
              </a:rPr>
              <a:t>також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спрямованих</a:t>
            </a:r>
            <a:r>
              <a:rPr lang="ru-RU" sz="3500" dirty="0">
                <a:solidFill>
                  <a:srgbClr val="002060"/>
                </a:solidFill>
              </a:rPr>
              <a:t> на </a:t>
            </a:r>
            <a:r>
              <a:rPr lang="ru-RU" sz="3500" dirty="0" err="1">
                <a:solidFill>
                  <a:srgbClr val="002060"/>
                </a:solidFill>
              </a:rPr>
              <a:t>усунення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шкідливого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впливу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на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здоров'я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людини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факторів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середовища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його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проживання</a:t>
            </a:r>
            <a:r>
              <a:rPr lang="ru-RU" sz="3500" dirty="0">
                <a:solidFill>
                  <a:srgbClr val="002060"/>
                </a:solidFill>
              </a:rPr>
              <a:t>;</a:t>
            </a:r>
          </a:p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проведення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профілактичних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медичних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оглядів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диспансеризації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здійснення</a:t>
            </a:r>
            <a:r>
              <a:rPr lang="ru-RU" sz="3500" dirty="0">
                <a:solidFill>
                  <a:srgbClr val="002060"/>
                </a:solidFill>
              </a:rPr>
              <a:t> диспансерного </a:t>
            </a:r>
            <a:r>
              <a:rPr lang="ru-RU" sz="3500" dirty="0" err="1">
                <a:solidFill>
                  <a:srgbClr val="002060"/>
                </a:solidFill>
              </a:rPr>
              <a:t>спостереження</a:t>
            </a:r>
            <a:r>
              <a:rPr lang="ru-RU" sz="3500" dirty="0">
                <a:solidFill>
                  <a:srgbClr val="002060"/>
                </a:solidFill>
              </a:rPr>
              <a:t> за </a:t>
            </a:r>
            <a:r>
              <a:rPr lang="ru-RU" sz="3500" dirty="0" err="1">
                <a:solidFill>
                  <a:srgbClr val="002060"/>
                </a:solidFill>
              </a:rPr>
              <a:t>здоровими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хронічними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хворими</a:t>
            </a:r>
            <a:r>
              <a:rPr lang="ru-RU" sz="3500" dirty="0">
                <a:solidFill>
                  <a:srgbClr val="002060"/>
                </a:solidFill>
              </a:rPr>
              <a:t>;</a:t>
            </a:r>
          </a:p>
          <a:p>
            <a:pPr algn="just">
              <a:buNone/>
            </a:pPr>
            <a:r>
              <a:rPr lang="ru-RU" sz="3500" b="1" dirty="0" err="1">
                <a:solidFill>
                  <a:srgbClr val="002060"/>
                </a:solidFill>
              </a:rPr>
              <a:t>Діагностична</a:t>
            </a:r>
            <a:r>
              <a:rPr lang="ru-RU" sz="3500" b="1" dirty="0">
                <a:solidFill>
                  <a:srgbClr val="002060"/>
                </a:solidFill>
              </a:rPr>
              <a:t> </a:t>
            </a:r>
            <a:r>
              <a:rPr lang="ru-RU" sz="3500" b="1" dirty="0" err="1">
                <a:solidFill>
                  <a:srgbClr val="002060"/>
                </a:solidFill>
              </a:rPr>
              <a:t>діяльність</a:t>
            </a:r>
            <a:r>
              <a:rPr lang="ru-RU" sz="3500" b="1" dirty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визначення</a:t>
            </a:r>
            <a:r>
              <a:rPr lang="ru-RU" sz="3500" dirty="0">
                <a:solidFill>
                  <a:srgbClr val="002060"/>
                </a:solidFill>
              </a:rPr>
              <a:t> у </a:t>
            </a:r>
            <a:r>
              <a:rPr lang="ru-RU" sz="3500" dirty="0" err="1">
                <a:solidFill>
                  <a:srgbClr val="002060"/>
                </a:solidFill>
              </a:rPr>
              <a:t>пацієнтів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патологічних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станів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симптомів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синдромів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захворювань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нозологічних</a:t>
            </a:r>
            <a:r>
              <a:rPr lang="ru-RU" sz="3500" dirty="0">
                <a:solidFill>
                  <a:srgbClr val="002060"/>
                </a:solidFill>
              </a:rPr>
              <a:t> форм </a:t>
            </a:r>
            <a:r>
              <a:rPr lang="ru-RU" sz="3500" dirty="0" err="1">
                <a:solidFill>
                  <a:srgbClr val="002060"/>
                </a:solidFill>
              </a:rPr>
              <a:t>відповідно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Міжнародної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статистичною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класифікацією</a:t>
            </a:r>
            <a:r>
              <a:rPr lang="ru-RU" sz="3500" dirty="0">
                <a:solidFill>
                  <a:srgbClr val="002060"/>
                </a:solidFill>
              </a:rPr>
              <a:t> хвороб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проблем, </a:t>
            </a:r>
            <a:r>
              <a:rPr lang="ru-RU" sz="3500" dirty="0" err="1">
                <a:solidFill>
                  <a:srgbClr val="002060"/>
                </a:solidFill>
              </a:rPr>
              <a:t>пов'язаних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здоров'ям</a:t>
            </a:r>
            <a:r>
              <a:rPr lang="ru-RU" sz="3500" dirty="0">
                <a:solidFill>
                  <a:srgbClr val="002060"/>
                </a:solidFill>
              </a:rPr>
              <a:t>;</a:t>
            </a:r>
          </a:p>
          <a:p>
            <a:pPr algn="just">
              <a:buNone/>
            </a:pPr>
            <a:r>
              <a:rPr lang="ru-RU" sz="3500" b="1" dirty="0" err="1">
                <a:solidFill>
                  <a:srgbClr val="002060"/>
                </a:solidFill>
              </a:rPr>
              <a:t>Лікувальна</a:t>
            </a:r>
            <a:r>
              <a:rPr lang="ru-RU" sz="3500" b="1" dirty="0">
                <a:solidFill>
                  <a:srgbClr val="002060"/>
                </a:solidFill>
              </a:rPr>
              <a:t> </a:t>
            </a:r>
            <a:r>
              <a:rPr lang="ru-RU" sz="3500" b="1" dirty="0" err="1">
                <a:solidFill>
                  <a:srgbClr val="002060"/>
                </a:solidFill>
              </a:rPr>
              <a:t>діяльність</a:t>
            </a:r>
            <a:r>
              <a:rPr lang="ru-RU" sz="3500" b="1" dirty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ведення</a:t>
            </a:r>
            <a:r>
              <a:rPr lang="ru-RU" sz="3500" dirty="0">
                <a:solidFill>
                  <a:srgbClr val="002060"/>
                </a:solidFill>
              </a:rPr>
              <a:t> та </a:t>
            </a:r>
            <a:r>
              <a:rPr lang="ru-RU" sz="3500" dirty="0" err="1">
                <a:solidFill>
                  <a:srgbClr val="002060"/>
                </a:solidFill>
              </a:rPr>
              <a:t>лікування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пацієнтів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захворюваннями</a:t>
            </a:r>
            <a:r>
              <a:rPr lang="ru-RU" sz="3500" dirty="0">
                <a:solidFill>
                  <a:srgbClr val="002060"/>
                </a:solidFill>
              </a:rPr>
              <a:t> очей та придаткового </a:t>
            </a:r>
            <a:r>
              <a:rPr lang="ru-RU" sz="3500" dirty="0" err="1">
                <a:solidFill>
                  <a:srgbClr val="002060"/>
                </a:solidFill>
              </a:rPr>
              <a:t>апарату</a:t>
            </a:r>
            <a:r>
              <a:rPr lang="ru-RU" sz="3500" dirty="0">
                <a:solidFill>
                  <a:srgbClr val="002060"/>
                </a:solidFill>
              </a:rPr>
              <a:t> ока, </a:t>
            </a:r>
            <a:r>
              <a:rPr lang="ru-RU" sz="3500" dirty="0" err="1">
                <a:solidFill>
                  <a:srgbClr val="002060"/>
                </a:solidFill>
              </a:rPr>
              <a:t>які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потребують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надання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медичної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допомоги</a:t>
            </a:r>
            <a:r>
              <a:rPr lang="ru-RU" sz="3500" dirty="0">
                <a:solidFill>
                  <a:srgbClr val="002060"/>
                </a:solidFill>
              </a:rPr>
              <a:t> в рамках </a:t>
            </a:r>
            <a:r>
              <a:rPr lang="ru-RU" sz="3500" dirty="0" err="1">
                <a:solidFill>
                  <a:srgbClr val="002060"/>
                </a:solidFill>
              </a:rPr>
              <a:t>загальної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лікарської</a:t>
            </a:r>
            <a:r>
              <a:rPr lang="ru-RU" sz="3500" dirty="0">
                <a:solidFill>
                  <a:srgbClr val="002060"/>
                </a:solidFill>
              </a:rPr>
              <a:t> практики (</a:t>
            </a:r>
            <a:r>
              <a:rPr lang="ru-RU" sz="3500" dirty="0" err="1">
                <a:solidFill>
                  <a:srgbClr val="002060"/>
                </a:solidFill>
              </a:rPr>
              <a:t>сімейної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медицини</a:t>
            </a:r>
            <a:r>
              <a:rPr lang="ru-RU" sz="3500" dirty="0">
                <a:solidFill>
                  <a:srgbClr val="002060"/>
                </a:solidFill>
              </a:rPr>
              <a:t>);</a:t>
            </a:r>
          </a:p>
          <a:p>
            <a:pPr algn="just">
              <a:buNone/>
            </a:pPr>
            <a:r>
              <a:rPr lang="ru-RU" sz="3500" b="1" dirty="0" err="1">
                <a:solidFill>
                  <a:srgbClr val="002060"/>
                </a:solidFill>
              </a:rPr>
              <a:t>Реабілітаційна</a:t>
            </a:r>
            <a:r>
              <a:rPr lang="ru-RU" sz="3500" b="1" dirty="0">
                <a:solidFill>
                  <a:srgbClr val="002060"/>
                </a:solidFill>
              </a:rPr>
              <a:t> </a:t>
            </a:r>
            <a:r>
              <a:rPr lang="ru-RU" sz="3500" b="1" dirty="0" err="1">
                <a:solidFill>
                  <a:srgbClr val="002060"/>
                </a:solidFill>
              </a:rPr>
              <a:t>діяльність</a:t>
            </a:r>
            <a:r>
              <a:rPr lang="ru-RU" sz="3500" b="1" dirty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застосування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природних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лікувальних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факторів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лікарської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немедикаментозної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терапії</a:t>
            </a:r>
            <a:r>
              <a:rPr lang="ru-RU" sz="3500" dirty="0">
                <a:solidFill>
                  <a:srgbClr val="002060"/>
                </a:solidFill>
              </a:rPr>
              <a:t> та </a:t>
            </a:r>
            <a:r>
              <a:rPr lang="ru-RU" sz="3500" dirty="0" err="1">
                <a:solidFill>
                  <a:srgbClr val="002060"/>
                </a:solidFill>
              </a:rPr>
              <a:t>інших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методів</a:t>
            </a:r>
            <a:r>
              <a:rPr lang="ru-RU" sz="3500" dirty="0">
                <a:solidFill>
                  <a:srgbClr val="002060"/>
                </a:solidFill>
              </a:rPr>
              <a:t> у </a:t>
            </a:r>
            <a:r>
              <a:rPr lang="ru-RU" sz="3500" dirty="0" err="1">
                <a:solidFill>
                  <a:srgbClr val="002060"/>
                </a:solidFill>
              </a:rPr>
              <a:t>пацієнтів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які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потребують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медичної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реабілітації</a:t>
            </a:r>
            <a:r>
              <a:rPr lang="ru-RU" sz="3500" dirty="0">
                <a:solidFill>
                  <a:srgbClr val="002060"/>
                </a:solidFill>
              </a:rPr>
              <a:t> та санаторно-курортного </a:t>
            </a:r>
            <a:r>
              <a:rPr lang="ru-RU" sz="3500" dirty="0" err="1">
                <a:solidFill>
                  <a:srgbClr val="002060"/>
                </a:solidFill>
              </a:rPr>
              <a:t>лікування</a:t>
            </a:r>
            <a:r>
              <a:rPr lang="ru-RU" sz="3500" dirty="0">
                <a:solidFill>
                  <a:srgbClr val="002060"/>
                </a:solidFill>
              </a:rPr>
              <a:t>;</a:t>
            </a:r>
          </a:p>
          <a:p>
            <a:pPr algn="just">
              <a:buNone/>
            </a:pPr>
            <a:r>
              <a:rPr lang="ru-RU" sz="3500" b="1" dirty="0" err="1">
                <a:solidFill>
                  <a:srgbClr val="002060"/>
                </a:solidFill>
              </a:rPr>
              <a:t>Психолого-педагогічна</a:t>
            </a:r>
            <a:r>
              <a:rPr lang="ru-RU" sz="3500" b="1" dirty="0">
                <a:solidFill>
                  <a:srgbClr val="002060"/>
                </a:solidFill>
              </a:rPr>
              <a:t> </a:t>
            </a:r>
            <a:r>
              <a:rPr lang="ru-RU" sz="3500" b="1" dirty="0" err="1">
                <a:solidFill>
                  <a:srgbClr val="002060"/>
                </a:solidFill>
              </a:rPr>
              <a:t>діяльність</a:t>
            </a:r>
            <a:r>
              <a:rPr lang="ru-RU" sz="3500" b="1" dirty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формування</a:t>
            </a:r>
            <a:r>
              <a:rPr lang="ru-RU" sz="3500" dirty="0">
                <a:solidFill>
                  <a:srgbClr val="002060"/>
                </a:solidFill>
              </a:rPr>
              <a:t> у </a:t>
            </a:r>
            <a:r>
              <a:rPr lang="ru-RU" sz="3500" dirty="0" err="1">
                <a:solidFill>
                  <a:srgbClr val="002060"/>
                </a:solidFill>
              </a:rPr>
              <a:t>населення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пацієнтів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членів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їх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сімей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мотивації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спрямованої</a:t>
            </a:r>
            <a:r>
              <a:rPr lang="ru-RU" sz="3500" dirty="0">
                <a:solidFill>
                  <a:srgbClr val="002060"/>
                </a:solidFill>
              </a:rPr>
              <a:t> на </a:t>
            </a:r>
            <a:r>
              <a:rPr lang="ru-RU" sz="3500" dirty="0" err="1">
                <a:solidFill>
                  <a:srgbClr val="002060"/>
                </a:solidFill>
              </a:rPr>
              <a:t>збереження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зміцнення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свого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здоров'я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здоров'я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оточуючих</a:t>
            </a:r>
            <a:r>
              <a:rPr lang="ru-RU" sz="3500" dirty="0">
                <a:solidFill>
                  <a:srgbClr val="002060"/>
                </a:solidFill>
              </a:rPr>
              <a:t>;</a:t>
            </a:r>
          </a:p>
          <a:p>
            <a:pPr algn="just">
              <a:buNone/>
            </a:pPr>
            <a:r>
              <a:rPr lang="ru-RU" sz="3500" b="1" dirty="0" err="1">
                <a:solidFill>
                  <a:srgbClr val="002060"/>
                </a:solidFill>
              </a:rPr>
              <a:t>Організаційно-управлінська</a:t>
            </a:r>
            <a:r>
              <a:rPr lang="ru-RU" sz="3500" b="1" dirty="0">
                <a:solidFill>
                  <a:srgbClr val="002060"/>
                </a:solidFill>
              </a:rPr>
              <a:t> </a:t>
            </a:r>
            <a:r>
              <a:rPr lang="ru-RU" sz="3500" b="1" dirty="0" err="1">
                <a:solidFill>
                  <a:srgbClr val="002060"/>
                </a:solidFill>
              </a:rPr>
              <a:t>діяльність</a:t>
            </a:r>
            <a:r>
              <a:rPr lang="ru-RU" sz="3500" b="1" dirty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r>
              <a:rPr lang="ru-RU" sz="3500" dirty="0">
                <a:solidFill>
                  <a:srgbClr val="002060"/>
                </a:solidFill>
              </a:rPr>
              <a:t>- </a:t>
            </a:r>
            <a:r>
              <a:rPr lang="ru-RU" sz="3500" dirty="0" err="1">
                <a:solidFill>
                  <a:srgbClr val="002060"/>
                </a:solidFill>
              </a:rPr>
              <a:t>готовність</a:t>
            </a:r>
            <a:r>
              <a:rPr lang="ru-RU" sz="3500" dirty="0">
                <a:solidFill>
                  <a:srgbClr val="002060"/>
                </a:solidFill>
              </a:rPr>
              <a:t> до </a:t>
            </a:r>
            <a:r>
              <a:rPr lang="ru-RU" sz="3500" dirty="0" err="1">
                <a:solidFill>
                  <a:srgbClr val="002060"/>
                </a:solidFill>
              </a:rPr>
              <a:t>застосування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основних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принципів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організації</a:t>
            </a:r>
            <a:r>
              <a:rPr lang="ru-RU" sz="3500" dirty="0">
                <a:solidFill>
                  <a:srgbClr val="002060"/>
                </a:solidFill>
              </a:rPr>
              <a:t> та </a:t>
            </a:r>
            <a:r>
              <a:rPr lang="ru-RU" sz="3500" dirty="0" err="1">
                <a:solidFill>
                  <a:srgbClr val="002060"/>
                </a:solidFill>
              </a:rPr>
              <a:t>управління</a:t>
            </a:r>
            <a:r>
              <a:rPr lang="ru-RU" sz="3500" dirty="0">
                <a:solidFill>
                  <a:srgbClr val="002060"/>
                </a:solidFill>
              </a:rPr>
              <a:t> в </a:t>
            </a:r>
            <a:r>
              <a:rPr lang="ru-RU" sz="3500" dirty="0" err="1">
                <a:solidFill>
                  <a:srgbClr val="002060"/>
                </a:solidFill>
              </a:rPr>
              <a:t>сфері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охорони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здоров'я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громадян</a:t>
            </a:r>
            <a:r>
              <a:rPr lang="ru-RU" sz="3500" dirty="0">
                <a:solidFill>
                  <a:srgbClr val="002060"/>
                </a:solidFill>
              </a:rPr>
              <a:t>, </a:t>
            </a:r>
            <a:r>
              <a:rPr lang="ru-RU" sz="3500" dirty="0" err="1">
                <a:solidFill>
                  <a:srgbClr val="002060"/>
                </a:solidFill>
              </a:rPr>
              <a:t>в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медичних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організаціях</a:t>
            </a:r>
            <a:r>
              <a:rPr lang="ru-RU" sz="3500" dirty="0">
                <a:solidFill>
                  <a:srgbClr val="002060"/>
                </a:solidFill>
              </a:rPr>
              <a:t> та </a:t>
            </a:r>
            <a:r>
              <a:rPr lang="ru-RU" sz="3500" dirty="0" err="1">
                <a:solidFill>
                  <a:srgbClr val="002060"/>
                </a:solidFill>
              </a:rPr>
              <a:t>їх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структурних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підрозділах</a:t>
            </a:r>
            <a:endParaRPr lang="ru-RU" sz="3500" dirty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685800" y="762000"/>
            <a:ext cx="79248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295400" y="3886200"/>
            <a:ext cx="6553200" cy="19050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19400" y="2286000"/>
            <a:ext cx="3886200" cy="91440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ЧЕКАЄМО НА ВАС!</a:t>
            </a:r>
          </a:p>
        </p:txBody>
      </p:sp>
      <p:pic>
        <p:nvPicPr>
          <p:cNvPr id="1026" name="Picture 2" descr="Facebook — Выполните вход или зарегистрируйтес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4419600"/>
            <a:ext cx="457200" cy="4572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057400" y="4495800"/>
            <a:ext cx="5181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Кафедра </a:t>
            </a:r>
            <a:r>
              <a:rPr lang="ru-RU" b="1" dirty="0" err="1">
                <a:solidFill>
                  <a:srgbClr val="002060"/>
                </a:solidFill>
              </a:rPr>
              <a:t>очних</a:t>
            </a:r>
            <a:r>
              <a:rPr lang="ru-RU" b="1" dirty="0">
                <a:solidFill>
                  <a:srgbClr val="002060"/>
                </a:solidFill>
              </a:rPr>
              <a:t> хвороб ВНМУ </a:t>
            </a:r>
            <a:r>
              <a:rPr lang="ru-RU" b="1" dirty="0" err="1">
                <a:solidFill>
                  <a:srgbClr val="002060"/>
                </a:solidFill>
              </a:rPr>
              <a:t>ім</a:t>
            </a:r>
            <a:r>
              <a:rPr lang="ru-RU" b="1" dirty="0">
                <a:solidFill>
                  <a:srgbClr val="002060"/>
                </a:solidFill>
              </a:rPr>
              <a:t>. М.І. Пирогова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219200" y="2057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219200" y="3200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Doc4r\Desktop\Votcup.com\Логотипи\Votc logo navi blu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5181600"/>
            <a:ext cx="527312" cy="4064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33600" y="5181600"/>
            <a:ext cx="12682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votcup.com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95600" y="3962400"/>
            <a:ext cx="2695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002060"/>
                </a:solidFill>
              </a:rPr>
              <a:t>Де нас ще можна знайти?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457200"/>
            <a:ext cx="4055871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4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1733</Words>
  <Application>Microsoft Office PowerPoint</Application>
  <PresentationFormat>Экран (4:3)</PresentationFormat>
  <Paragraphs>125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Office Theme</vt:lpstr>
      <vt:lpstr>Слайд 1</vt:lpstr>
      <vt:lpstr>Переваги курсу</vt:lpstr>
      <vt:lpstr>Слайд 3</vt:lpstr>
      <vt:lpstr>А ще!</vt:lpstr>
      <vt:lpstr>ЗАЦІКАВИЛИ?</vt:lpstr>
      <vt:lpstr>Мета освітньої програми</vt:lpstr>
      <vt:lpstr>Завдання навчання</vt:lpstr>
      <vt:lpstr>Завдання навчання</vt:lpstr>
      <vt:lpstr>Зміст матеріалів програми</vt:lpstr>
      <vt:lpstr>Зміст матеріалів програми</vt:lpstr>
      <vt:lpstr>Перелік практичних умінь</vt:lpstr>
      <vt:lpstr>Перелік практичних умінь</vt:lpstr>
      <vt:lpstr>Перелік практичних умінь</vt:lpstr>
      <vt:lpstr>Перелік практичних умінь</vt:lpstr>
      <vt:lpstr>Процедура оцінювання </vt:lpstr>
      <vt:lpstr>Процедура оцінювання </vt:lpstr>
      <vt:lpstr>Процедура оцінювання </vt:lpstr>
      <vt:lpstr>Заплановані результати навчання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Захворювання сітківки</dc:title>
  <dc:creator>Doc4r</dc:creator>
  <cp:lastModifiedBy>User</cp:lastModifiedBy>
  <cp:revision>47</cp:revision>
  <dcterms:created xsi:type="dcterms:W3CDTF">2020-12-16T10:08:12Z</dcterms:created>
  <dcterms:modified xsi:type="dcterms:W3CDTF">2020-12-21T12:52:07Z</dcterms:modified>
</cp:coreProperties>
</file>