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5" r:id="rId4"/>
    <p:sldId id="266" r:id="rId5"/>
    <p:sldId id="267" r:id="rId6"/>
    <p:sldId id="258" r:id="rId7"/>
    <p:sldId id="268" r:id="rId8"/>
    <p:sldId id="269" r:id="rId9"/>
    <p:sldId id="271" r:id="rId10"/>
    <p:sldId id="270" r:id="rId11"/>
    <p:sldId id="259" r:id="rId12"/>
    <p:sldId id="260" r:id="rId13"/>
    <p:sldId id="261" r:id="rId14"/>
    <p:sldId id="262" r:id="rId15"/>
    <p:sldId id="263" r:id="rId16"/>
    <p:sldId id="264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72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3A3"/>
    <a:srgbClr val="6600CC"/>
    <a:srgbClr val="C5D3FF"/>
    <a:srgbClr val="ACB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із теми 1 –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180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%D0%93%D1%80%D0%B0%D0%BD%D1%83%D0%BB%D0%BE%D1%86%D0%B8%D1%82%D0%B0%D1%80%D0%BD%D0%B8%D0%B9+%D0%BA%D0%BE%D0%BB%D0%BE%D0%BD%D1%96%D1%94%D1%81%D1%82%D0%B8%D0%BC%D1%83%D0%BB%D1%8E%D1%8E%D1%87%D0%B8%D0%B9+%D1%84%D0%B0%D0%BA%D1%82%D0%BE%D1%80&amp;sca_esv=9082424201a53a50&amp;sxsrf=ANbL-n47Bh-k-oP180_4mSG0l6maclB1NA%3A1771788147188&amp;ei=c1ebafGbC6qg1fIPoJrssAc&amp;biw=2000&amp;bih=913&amp;ved=2ahUKEwi_2q2I-u2SAxWEAhAIHY4eDJUQgK4QegQIARAB&amp;uact=5&amp;oq=G-CSF%3A++%D1%86%D0%B5&amp;gs_lp=Egxnd3Mtd2l6LXNlcnAiDEctQ1NGOiAg0YbQtTIEEAAYHjIIEAAYgAQYogQyBRAAGO8FMgUQABjvBTIFEAAY7wUyBRAAGO8FSN8cULgKWLgKcAJ4AJABAJgBT6ABT6oBATG4AQPIAQD4AQL4AQGYAgGgAleYAwCIBgGSBwExoAfvArIHATG4B1fCBwMyLTHIBwaACAE&amp;sclient=gws-wiz-serp&amp;mstk=AUtExfA52Am2mGTWkbwY_yJYNcg0qofTQj0FmVF9eOIrwx1Pf_kfps2GeTq3-wR8iUDKzIrbYo12ZZBxbGXeixMRlkhBRhuc2WupO2EL8IPhmRsc3RDwTALZ1wqyDk3Ua-BlHbhSR64_pHI_pmVSsAISKlxxMYhvBaKf9EOAZ3SDQYj3Xok&amp;csui=3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ience_illustration_s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11FF37-3922-AAD2-D387-97F63927B6C6}"/>
              </a:ext>
            </a:extLst>
          </p:cNvPr>
          <p:cNvSpPr txBox="1"/>
          <p:nvPr/>
        </p:nvSpPr>
        <p:spPr>
          <a:xfrm>
            <a:off x="722870" y="2749308"/>
            <a:ext cx="705570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Побічні дії лікарських засобів, що впливають на систему крові і кровотворення та  вітамінних препаратів </a:t>
            </a:r>
            <a:endParaRPr lang="uk-UA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22C30D-4EC4-2FDB-254B-6949F43431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51" y="71298"/>
            <a:ext cx="1109568" cy="11095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DB9033-20E4-4956-B483-558DBE799A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4879" y="288387"/>
            <a:ext cx="5194242" cy="10425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6F1A15-CA9B-2E99-8C8E-A8424ED639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3619" y="1522957"/>
            <a:ext cx="4090771" cy="4999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63CF03E-97BA-81FD-3AE6-7282628C6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6677" y="5653417"/>
            <a:ext cx="4048095" cy="4938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21567-1668-049F-E0B0-14C7B54C388E}"/>
              </a:ext>
            </a:extLst>
          </p:cNvPr>
          <p:cNvSpPr txBox="1"/>
          <p:nvPr/>
        </p:nvSpPr>
        <p:spPr>
          <a:xfrm>
            <a:off x="6274772" y="2169626"/>
            <a:ext cx="1707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Лекція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9A13E8-8A40-BB09-A6CA-B4EC267B6702}"/>
              </a:ext>
            </a:extLst>
          </p:cNvPr>
          <p:cNvSpPr txBox="1"/>
          <p:nvPr/>
        </p:nvSpPr>
        <p:spPr>
          <a:xfrm>
            <a:off x="1099751" y="679622"/>
            <a:ext cx="767354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таке гемостаз?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Гемостаз — це система підтримання балансу між:</a:t>
            </a:r>
          </a:p>
          <a:p>
            <a:pPr marL="1976438" indent="2603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кровотечею</a:t>
            </a: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76438" indent="2603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тромбозом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Складається з трьох компонентів:</a:t>
            </a:r>
          </a:p>
          <a:p>
            <a:pPr marL="1704975" indent="531813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Судинний</a:t>
            </a:r>
          </a:p>
          <a:p>
            <a:pPr marL="1704975" indent="531813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Тромбоцитарний</a:t>
            </a: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4975" indent="531813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Коагуляційний</a:t>
            </a: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4975" indent="531813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Фібриноліз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95D3DDDC-D8FA-A489-7B7F-985B1FF55E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027" t="12214" r="1891" b="5725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D59E755-68B3-37E9-9E56-F941CD1706BB}"/>
              </a:ext>
            </a:extLst>
          </p:cNvPr>
          <p:cNvSpPr txBox="1"/>
          <p:nvPr/>
        </p:nvSpPr>
        <p:spPr>
          <a:xfrm>
            <a:off x="803189" y="331743"/>
            <a:ext cx="75376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Клінічна</a:t>
            </a:r>
            <a:r>
              <a:rPr lang="ru-RU" dirty="0"/>
              <a:t> </a:t>
            </a:r>
            <a:r>
              <a:rPr lang="ru-RU" dirty="0" err="1"/>
              <a:t>класифікація</a:t>
            </a:r>
            <a:r>
              <a:rPr lang="ru-RU" dirty="0"/>
              <a:t> </a:t>
            </a:r>
            <a:r>
              <a:rPr lang="ru-RU" dirty="0" err="1"/>
              <a:t>засобів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впливають</a:t>
            </a:r>
            <a:r>
              <a:rPr lang="ru-RU" dirty="0"/>
              <a:t> на гемостаз</a:t>
            </a:r>
            <a:endParaRPr lang="uk-UA" dirty="0"/>
          </a:p>
        </p:txBody>
      </p:sp>
      <p:pic>
        <p:nvPicPr>
          <p:cNvPr id="5" name="Місце для вмісту 3">
            <a:extLst>
              <a:ext uri="{FF2B5EF4-FFF2-40B4-BE49-F238E27FC236}">
                <a16:creationId xmlns:a16="http://schemas.microsoft.com/office/drawing/2014/main" id="{7E7FCFC6-E4D2-490B-0562-EBE3FEB0F6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7" t="12214" r="1891" b="5725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88F489-9EC7-4F69-B025-B8783B10F7BC}"/>
              </a:ext>
            </a:extLst>
          </p:cNvPr>
          <p:cNvSpPr txBox="1"/>
          <p:nvPr/>
        </p:nvSpPr>
        <p:spPr>
          <a:xfrm>
            <a:off x="145193" y="131688"/>
            <a:ext cx="8998805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3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Клінічна</a:t>
            </a:r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класифікація</a:t>
            </a:r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засобів</a:t>
            </a:r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3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3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гемостаз</a:t>
            </a:r>
            <a:endParaRPr lang="uk-UA" sz="2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2D5DD8-9BC6-7610-0481-1AD70A4F3047}"/>
              </a:ext>
            </a:extLst>
          </p:cNvPr>
          <p:cNvSpPr txBox="1"/>
          <p:nvPr/>
        </p:nvSpPr>
        <p:spPr>
          <a:xfrm>
            <a:off x="358346" y="1188725"/>
            <a:ext cx="46584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🔹 </a:t>
            </a:r>
            <a:r>
              <a:rPr lang="uk-UA" b="1" dirty="0">
                <a:solidFill>
                  <a:srgbClr val="6600CC"/>
                </a:solidFill>
              </a:rPr>
              <a:t>Препарати вітаміну </a:t>
            </a:r>
            <a:r>
              <a:rPr lang="en-US" b="1" dirty="0">
                <a:solidFill>
                  <a:srgbClr val="6600CC"/>
                </a:solidFill>
              </a:rPr>
              <a:t>K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Фітоменадіон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Менадіон</a:t>
            </a:r>
            <a:r>
              <a:rPr lang="uk-UA" b="1" dirty="0"/>
              <a:t> (Вікасол)</a:t>
            </a:r>
            <a:endParaRPr lang="uk-UA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630D6B0-C390-FFB0-2C3E-EE3189980B52}"/>
              </a:ext>
            </a:extLst>
          </p:cNvPr>
          <p:cNvSpPr txBox="1"/>
          <p:nvPr/>
        </p:nvSpPr>
        <p:spPr>
          <a:xfrm>
            <a:off x="5887994" y="5501659"/>
            <a:ext cx="27370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🔹</a:t>
            </a:r>
            <a:r>
              <a:rPr lang="uk-UA" b="1" dirty="0">
                <a:solidFill>
                  <a:srgbClr val="6600CC"/>
                </a:solidFill>
              </a:rPr>
              <a:t>Препарати тромбіну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Тромбін людський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Фібриновий клей</a:t>
            </a:r>
            <a:endParaRPr lang="uk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49E00F-12A4-9DDE-7439-1048B0B3ABBA}"/>
              </a:ext>
            </a:extLst>
          </p:cNvPr>
          <p:cNvSpPr txBox="1"/>
          <p:nvPr/>
        </p:nvSpPr>
        <p:spPr>
          <a:xfrm>
            <a:off x="1461189" y="2289646"/>
            <a:ext cx="417349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6600CC"/>
                </a:solidFill>
              </a:rPr>
              <a:t>🔹 Концентрати факторів згортання</a:t>
            </a:r>
          </a:p>
          <a:p>
            <a:pPr>
              <a:buNone/>
            </a:pPr>
            <a:r>
              <a:rPr lang="uk-UA" b="1" dirty="0" err="1"/>
              <a:t>Однофакторні</a:t>
            </a:r>
            <a:r>
              <a:rPr lang="uk-UA" b="1" dirty="0"/>
              <a:t>: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Октанат</a:t>
            </a:r>
            <a:r>
              <a:rPr lang="uk-UA" b="1" dirty="0"/>
              <a:t>, </a:t>
            </a:r>
            <a:r>
              <a:rPr lang="uk-UA" b="1" dirty="0" err="1"/>
              <a:t>Коейт</a:t>
            </a:r>
            <a:r>
              <a:rPr lang="uk-UA" dirty="0"/>
              <a:t> (фактор </a:t>
            </a:r>
            <a:r>
              <a:rPr lang="en-US" dirty="0"/>
              <a:t>VIII)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Бенефікс</a:t>
            </a:r>
            <a:r>
              <a:rPr lang="uk-UA" dirty="0"/>
              <a:t> (фактор </a:t>
            </a:r>
            <a:r>
              <a:rPr lang="en-US" dirty="0"/>
              <a:t>IX)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Новосевен</a:t>
            </a:r>
            <a:r>
              <a:rPr lang="uk-UA" dirty="0"/>
              <a:t> (</a:t>
            </a:r>
            <a:r>
              <a:rPr lang="uk-UA" dirty="0" err="1"/>
              <a:t>рекомбінантний</a:t>
            </a:r>
            <a:r>
              <a:rPr lang="uk-UA" dirty="0"/>
              <a:t> </a:t>
            </a:r>
            <a:r>
              <a:rPr lang="en-US" dirty="0" err="1"/>
              <a:t>VIIa</a:t>
            </a:r>
            <a:r>
              <a:rPr lang="en-US" dirty="0"/>
              <a:t>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Фібригамін</a:t>
            </a:r>
            <a:r>
              <a:rPr lang="uk-UA" dirty="0"/>
              <a:t> (фактор </a:t>
            </a:r>
            <a:r>
              <a:rPr lang="en-US" dirty="0"/>
              <a:t>XIII)</a:t>
            </a:r>
          </a:p>
          <a:p>
            <a:pPr>
              <a:buNone/>
            </a:pPr>
            <a:r>
              <a:rPr lang="uk-UA" b="1" dirty="0"/>
              <a:t>Багатофакторні (</a:t>
            </a:r>
            <a:r>
              <a:rPr lang="en-US" b="1" dirty="0"/>
              <a:t>PCC):</a:t>
            </a:r>
            <a:endParaRPr lang="en-US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Октаплекс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Беріплекс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Протромбіновий</a:t>
            </a:r>
            <a:r>
              <a:rPr lang="uk-UA" b="1" dirty="0"/>
              <a:t> комплекс людини</a:t>
            </a:r>
            <a:endParaRPr lang="uk-UA" dirty="0"/>
          </a:p>
          <a:p>
            <a:pPr>
              <a:buNone/>
            </a:pPr>
            <a:r>
              <a:rPr lang="uk-UA" b="1" dirty="0"/>
              <a:t>Інші: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Свіжозаморожена плазма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Кріопреципітат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Фібриноген концентрат (</a:t>
            </a:r>
            <a:r>
              <a:rPr lang="uk-UA" b="1" dirty="0" err="1"/>
              <a:t>Ріастап</a:t>
            </a:r>
            <a:r>
              <a:rPr lang="uk-UA" b="1" dirty="0"/>
              <a:t>)</a:t>
            </a:r>
            <a:endParaRPr lang="uk-UA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9E6D05B-D91B-6240-DAB8-B74AF1116CC5}"/>
              </a:ext>
            </a:extLst>
          </p:cNvPr>
          <p:cNvSpPr txBox="1"/>
          <p:nvPr/>
        </p:nvSpPr>
        <p:spPr>
          <a:xfrm>
            <a:off x="645641" y="782931"/>
            <a:ext cx="21964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КОАГУЛЯНТИ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04A99DE-88C1-0704-E6C5-5CC3A9ABDC9F}"/>
              </a:ext>
            </a:extLst>
          </p:cNvPr>
          <p:cNvSpPr txBox="1"/>
          <p:nvPr/>
        </p:nvSpPr>
        <p:spPr>
          <a:xfrm>
            <a:off x="3256005" y="653844"/>
            <a:ext cx="2378676" cy="446276"/>
          </a:xfrm>
          <a:prstGeom prst="rect">
            <a:avLst/>
          </a:prstGeom>
          <a:solidFill>
            <a:srgbClr val="FFA3A3"/>
          </a:solidFill>
        </p:spPr>
        <p:txBody>
          <a:bodyPr wrap="square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Гемостатики</a:t>
            </a:r>
            <a:endParaRPr lang="uk-UA" sz="2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416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50A75E04-8BE4-370A-0CBA-3C32B6EFC4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A1795A-4C6C-4388-2006-7EC10997AF51}"/>
              </a:ext>
            </a:extLst>
          </p:cNvPr>
          <p:cNvSpPr txBox="1"/>
          <p:nvPr/>
        </p:nvSpPr>
        <p:spPr>
          <a:xfrm>
            <a:off x="463379" y="1067488"/>
            <a:ext cx="4658496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ІНГІБІТОРИ ФІБРИНОЛІЗУ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Транексамова</a:t>
            </a:r>
            <a:r>
              <a:rPr lang="ru-RU" b="1" dirty="0"/>
              <a:t> кислота (</a:t>
            </a:r>
            <a:r>
              <a:rPr lang="ru-RU" b="1" dirty="0" err="1"/>
              <a:t>Транексам</a:t>
            </a:r>
            <a:r>
              <a:rPr lang="ru-RU" b="1" dirty="0"/>
              <a:t>)</a:t>
            </a:r>
            <a:endParaRPr lang="ru-RU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Амінокапронова</a:t>
            </a:r>
            <a:r>
              <a:rPr lang="ru-RU" b="1" dirty="0"/>
              <a:t> кислота</a:t>
            </a:r>
            <a:endParaRPr lang="ru-RU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Апротинін</a:t>
            </a:r>
            <a:r>
              <a:rPr lang="ru-RU" b="1" dirty="0"/>
              <a:t> (</a:t>
            </a:r>
            <a:r>
              <a:rPr lang="ru-RU" b="1" dirty="0" err="1"/>
              <a:t>Контрикал</a:t>
            </a:r>
            <a:r>
              <a:rPr lang="ru-RU" b="1" dirty="0"/>
              <a:t>, Гордокс)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3AAB07-836F-6339-009D-1F5AEB1E6E8A}"/>
              </a:ext>
            </a:extLst>
          </p:cNvPr>
          <p:cNvSpPr txBox="1"/>
          <p:nvPr/>
        </p:nvSpPr>
        <p:spPr>
          <a:xfrm>
            <a:off x="2119184" y="2584774"/>
            <a:ext cx="46584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АНГІОПРОТЕКТОРИ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Етамзилат</a:t>
            </a:r>
            <a:r>
              <a:rPr lang="uk-UA" b="1" dirty="0"/>
              <a:t> (</a:t>
            </a:r>
            <a:r>
              <a:rPr lang="uk-UA" b="1" dirty="0" err="1"/>
              <a:t>Дицинон</a:t>
            </a:r>
            <a:r>
              <a:rPr lang="uk-UA" b="1" dirty="0"/>
              <a:t>)</a:t>
            </a:r>
            <a:endParaRPr lang="uk-UA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Аскорутин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CDD02F-2697-0045-CF0E-AE95B9D5C7EF}"/>
              </a:ext>
            </a:extLst>
          </p:cNvPr>
          <p:cNvSpPr txBox="1"/>
          <p:nvPr/>
        </p:nvSpPr>
        <p:spPr>
          <a:xfrm>
            <a:off x="3364128" y="3631490"/>
            <a:ext cx="4658496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АГРЕГАНТИ</a:t>
            </a:r>
          </a:p>
          <a:p>
            <a:pPr>
              <a:buNone/>
            </a:pPr>
            <a:r>
              <a:rPr lang="ru-RU" dirty="0"/>
              <a:t>(</a:t>
            </a:r>
            <a:r>
              <a:rPr lang="ru-RU" dirty="0" err="1"/>
              <a:t>обмежене</a:t>
            </a:r>
            <a:r>
              <a:rPr lang="ru-RU" dirty="0"/>
              <a:t> </a:t>
            </a:r>
            <a:r>
              <a:rPr lang="ru-RU" dirty="0" err="1"/>
              <a:t>системне</a:t>
            </a:r>
            <a:r>
              <a:rPr lang="ru-RU" dirty="0"/>
              <a:t> </a:t>
            </a:r>
            <a:r>
              <a:rPr lang="ru-RU" dirty="0" err="1"/>
              <a:t>застосування</a:t>
            </a:r>
            <a:r>
              <a:rPr lang="ru-RU" dirty="0"/>
              <a:t>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Кальцію</a:t>
            </a:r>
            <a:r>
              <a:rPr lang="ru-RU" b="1" dirty="0"/>
              <a:t> хлорид</a:t>
            </a:r>
            <a:endParaRPr lang="ru-RU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Кальцію</a:t>
            </a:r>
            <a:r>
              <a:rPr lang="ru-RU" b="1" dirty="0"/>
              <a:t> глюконат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3930C-A431-1E3E-98EF-76EE4F3FF15D}"/>
              </a:ext>
            </a:extLst>
          </p:cNvPr>
          <p:cNvSpPr txBox="1"/>
          <p:nvPr/>
        </p:nvSpPr>
        <p:spPr>
          <a:xfrm>
            <a:off x="4232189" y="5169548"/>
            <a:ext cx="46584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ПІДВИЩУЮТЬ В’ЯЗКІСТЬ КРОВІ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Декстрани</a:t>
            </a:r>
            <a:endParaRPr lang="ru-RU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ru-RU" b="1" dirty="0" err="1"/>
              <a:t>Желатинові</a:t>
            </a:r>
            <a:r>
              <a:rPr lang="ru-RU" b="1" dirty="0"/>
              <a:t> </a:t>
            </a:r>
            <a:r>
              <a:rPr lang="ru-RU" b="1" dirty="0" err="1"/>
              <a:t>плазмозамінники</a:t>
            </a:r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0F0167-61BB-4ED3-4147-605A99D778E7}"/>
              </a:ext>
            </a:extLst>
          </p:cNvPr>
          <p:cNvSpPr txBox="1"/>
          <p:nvPr/>
        </p:nvSpPr>
        <p:spPr>
          <a:xfrm>
            <a:off x="2934730" y="249668"/>
            <a:ext cx="2187145" cy="446276"/>
          </a:xfrm>
          <a:prstGeom prst="rect">
            <a:avLst/>
          </a:prstGeom>
          <a:solidFill>
            <a:srgbClr val="FFA3A3"/>
          </a:solidFill>
        </p:spPr>
        <p:txBody>
          <a:bodyPr wrap="square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Гемостатики</a:t>
            </a:r>
            <a:endParaRPr lang="uk-UA" sz="2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008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3E50C-7303-FCCF-473A-6EC92D49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DC72FB1-FE3C-DC2A-0B38-510735B88D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3290158"/>
            <a:ext cx="8229600" cy="1146047"/>
          </a:xfrm>
          <a:prstGeom prst="rect">
            <a:avLst/>
          </a:prstGeom>
        </p:spPr>
      </p:pic>
      <p:pic>
        <p:nvPicPr>
          <p:cNvPr id="5" name="Місце для вмісту 3">
            <a:extLst>
              <a:ext uri="{FF2B5EF4-FFF2-40B4-BE49-F238E27FC236}">
                <a16:creationId xmlns:a16="http://schemas.microsoft.com/office/drawing/2014/main" id="{327FE678-68A2-8292-75BB-5055A53C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4CC77B-8C66-4930-4D14-5672AEE67584}"/>
              </a:ext>
            </a:extLst>
          </p:cNvPr>
          <p:cNvSpPr txBox="1"/>
          <p:nvPr/>
        </p:nvSpPr>
        <p:spPr>
          <a:xfrm>
            <a:off x="2242752" y="125225"/>
            <a:ext cx="3812059" cy="446276"/>
          </a:xfrm>
          <a:prstGeom prst="rect">
            <a:avLst/>
          </a:prstGeom>
          <a:solidFill>
            <a:srgbClr val="ACB9FF"/>
          </a:solidFill>
        </p:spPr>
        <p:txBody>
          <a:bodyPr wrap="square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ІІ. АНТИТРОМБОТИЧНІ</a:t>
            </a:r>
            <a:endParaRPr lang="uk-UA" sz="23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A2297B-7384-8671-A6BB-6F88493D0800}"/>
              </a:ext>
            </a:extLst>
          </p:cNvPr>
          <p:cNvSpPr txBox="1"/>
          <p:nvPr/>
        </p:nvSpPr>
        <p:spPr>
          <a:xfrm>
            <a:off x="74142" y="724304"/>
            <a:ext cx="2959443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Антикоагулянти</a:t>
            </a:r>
          </a:p>
          <a:p>
            <a:r>
              <a:rPr lang="uk-UA" sz="2400" b="1" dirty="0"/>
              <a:t>🔹 </a:t>
            </a:r>
            <a:r>
              <a:rPr lang="uk-UA" sz="2400" b="1" u="sng" dirty="0"/>
              <a:t>Прямої дії</a:t>
            </a:r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/>
              <a:t>Нефракціонований гепарин</a:t>
            </a:r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/>
              <a:t>НМГ</a:t>
            </a:r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 err="1"/>
              <a:t>Фондапаринукс</a:t>
            </a:r>
            <a:endParaRPr lang="uk-UA" sz="2000" b="1" dirty="0"/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/>
              <a:t>Інгібітори тромбіну (</a:t>
            </a:r>
            <a:r>
              <a:rPr lang="uk-UA" sz="2000" b="1" dirty="0" err="1"/>
              <a:t>бівалірудин</a:t>
            </a:r>
            <a:r>
              <a:rPr lang="uk-UA" sz="2000" b="1" dirty="0"/>
              <a:t>)</a:t>
            </a:r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/>
              <a:t>Інгібітори </a:t>
            </a:r>
            <a:r>
              <a:rPr lang="en-US" sz="2000" b="1" dirty="0"/>
              <a:t>Xa (</a:t>
            </a:r>
            <a:r>
              <a:rPr lang="uk-UA" sz="2000" b="1" dirty="0" err="1"/>
              <a:t>ривароксабан</a:t>
            </a:r>
            <a:r>
              <a:rPr lang="uk-UA" sz="2000" b="1" dirty="0"/>
              <a:t>, </a:t>
            </a:r>
            <a:r>
              <a:rPr lang="uk-UA" sz="2000" b="1" dirty="0" err="1"/>
              <a:t>апіксабан</a:t>
            </a:r>
            <a:r>
              <a:rPr lang="uk-UA" sz="2000" b="1" dirty="0"/>
              <a:t>)</a:t>
            </a:r>
          </a:p>
          <a:p>
            <a:pPr marL="342900" indent="-257175">
              <a:spcBef>
                <a:spcPts val="600"/>
              </a:spcBef>
              <a:spcAft>
                <a:spcPts val="600"/>
              </a:spcAft>
            </a:pPr>
            <a:r>
              <a:rPr lang="uk-UA" sz="2000" b="1" dirty="0"/>
              <a:t>🔹 </a:t>
            </a:r>
            <a:r>
              <a:rPr lang="uk-UA" sz="2400" b="1" u="sng" dirty="0"/>
              <a:t>Непрямої дії</a:t>
            </a:r>
          </a:p>
          <a:p>
            <a:pPr marL="342900" indent="-257175">
              <a:buFont typeface="Arial" panose="020B0604020202020204" pitchFamily="34" charset="0"/>
              <a:buChar char="•"/>
            </a:pPr>
            <a:r>
              <a:rPr lang="uk-UA" sz="2000" b="1" dirty="0" err="1"/>
              <a:t>Варфарин</a:t>
            </a:r>
            <a:endParaRPr lang="uk-UA" sz="2000" b="1" dirty="0"/>
          </a:p>
          <a:p>
            <a:pPr marL="185738"/>
            <a:endParaRPr lang="uk-UA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82C53D-100F-A06D-2D7A-CAD2003CDF8B}"/>
              </a:ext>
            </a:extLst>
          </p:cNvPr>
          <p:cNvSpPr txBox="1"/>
          <p:nvPr/>
        </p:nvSpPr>
        <p:spPr>
          <a:xfrm>
            <a:off x="5931241" y="696726"/>
            <a:ext cx="308301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 err="1">
                <a:solidFill>
                  <a:srgbClr val="66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Антиагреганти</a:t>
            </a:r>
            <a:endParaRPr lang="uk-UA" sz="2400" b="1" dirty="0">
              <a:solidFill>
                <a:srgbClr val="66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b="1" dirty="0"/>
              <a:t>▪ </a:t>
            </a:r>
            <a:r>
              <a:rPr lang="uk-UA" sz="2400" b="1" u="sng" dirty="0"/>
              <a:t>Інгібітори </a:t>
            </a:r>
            <a:r>
              <a:rPr lang="en-US" sz="2400" b="1" u="sng" dirty="0"/>
              <a:t>COX-1</a:t>
            </a:r>
            <a:endParaRPr lang="en-US" sz="2000" b="1" u="sng" dirty="0"/>
          </a:p>
          <a:p>
            <a:r>
              <a:rPr lang="uk-UA" sz="2000" b="1" dirty="0"/>
              <a:t>Ацетилсаліцилова кислота</a:t>
            </a:r>
          </a:p>
          <a:p>
            <a:r>
              <a:rPr lang="uk-UA" sz="2000" b="1" dirty="0"/>
              <a:t>▪ </a:t>
            </a:r>
            <a:r>
              <a:rPr lang="uk-UA" sz="2400" b="1" u="sng" dirty="0"/>
              <a:t>Інгібітори </a:t>
            </a:r>
            <a:r>
              <a:rPr lang="en-US" sz="2400" b="1" u="sng" dirty="0"/>
              <a:t>P2Y12</a:t>
            </a:r>
            <a:endParaRPr lang="en-US" sz="2000" b="1" u="sng" dirty="0"/>
          </a:p>
          <a:p>
            <a:r>
              <a:rPr lang="uk-UA" sz="2000" b="1" dirty="0" err="1"/>
              <a:t>Клопідогрель</a:t>
            </a:r>
            <a:endParaRPr lang="uk-UA" sz="2000" b="1" dirty="0"/>
          </a:p>
          <a:p>
            <a:r>
              <a:rPr lang="uk-UA" sz="2000" b="1" dirty="0" err="1"/>
              <a:t>Тікагрелор</a:t>
            </a:r>
            <a:endParaRPr lang="uk-UA" sz="2000" b="1" dirty="0"/>
          </a:p>
          <a:p>
            <a:r>
              <a:rPr lang="uk-UA" sz="2000" b="1" dirty="0"/>
              <a:t>▪ </a:t>
            </a:r>
            <a:r>
              <a:rPr lang="uk-UA" sz="2400" b="1" u="sng" dirty="0"/>
              <a:t>Інгібітори </a:t>
            </a:r>
            <a:r>
              <a:rPr lang="en-US" sz="2400" b="1" u="sng" dirty="0"/>
              <a:t>GP IIb/IIIa</a:t>
            </a:r>
            <a:endParaRPr lang="en-US" sz="2000" b="1" u="sng" dirty="0"/>
          </a:p>
          <a:p>
            <a:r>
              <a:rPr lang="uk-UA" sz="2000" b="1" dirty="0" err="1"/>
              <a:t>Абциксимаб</a:t>
            </a:r>
            <a:endParaRPr lang="uk-UA" sz="20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F41794-3248-3007-8A74-86EE9C07E59D}"/>
              </a:ext>
            </a:extLst>
          </p:cNvPr>
          <p:cNvSpPr txBox="1"/>
          <p:nvPr/>
        </p:nvSpPr>
        <p:spPr>
          <a:xfrm>
            <a:off x="2758647" y="2062932"/>
            <a:ext cx="3101545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err="1">
                <a:solidFill>
                  <a:srgbClr val="66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Фібринолітики</a:t>
            </a:r>
            <a:endParaRPr lang="ru-RU" sz="2400" b="1" dirty="0">
              <a:solidFill>
                <a:srgbClr val="66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000" b="1" dirty="0"/>
              <a:t>🔹 </a:t>
            </a:r>
            <a:r>
              <a:rPr lang="uk-UA" sz="2400" b="1" u="sng" dirty="0" err="1"/>
              <a:t>Нефібрин</a:t>
            </a:r>
            <a:r>
              <a:rPr lang="uk-UA" sz="2400" b="1" u="sng" dirty="0"/>
              <a:t>-специфічні</a:t>
            </a:r>
            <a:r>
              <a:rPr lang="uk-UA" sz="2000" b="1" u="sng" dirty="0"/>
              <a:t> </a:t>
            </a:r>
            <a:r>
              <a:rPr lang="uk-UA" sz="1600" b="1" dirty="0"/>
              <a:t>(системної дії)</a:t>
            </a:r>
            <a:endParaRPr lang="uk-UA" sz="2000" b="1" dirty="0"/>
          </a:p>
          <a:p>
            <a:r>
              <a:rPr lang="uk-UA" sz="2000" b="1" dirty="0"/>
              <a:t>Активують циркулюючий </a:t>
            </a:r>
            <a:r>
              <a:rPr lang="uk-UA" sz="2000" b="1" dirty="0" err="1"/>
              <a:t>плазміноген</a:t>
            </a:r>
            <a:r>
              <a:rPr lang="uk-UA" sz="20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err="1"/>
              <a:t>Стрептокіназа</a:t>
            </a:r>
            <a:endParaRPr lang="uk-UA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err="1"/>
              <a:t>Урокіназа</a:t>
            </a:r>
            <a:endParaRPr lang="uk-UA" sz="2000" dirty="0"/>
          </a:p>
          <a:p>
            <a:r>
              <a:rPr lang="uk-UA" sz="2000" b="1" dirty="0"/>
              <a:t>🔹 </a:t>
            </a:r>
            <a:r>
              <a:rPr lang="uk-UA" sz="2400" b="1" u="sng" dirty="0"/>
              <a:t>Фібрин-специфічні</a:t>
            </a:r>
            <a:r>
              <a:rPr lang="uk-UA" sz="2000" b="1" dirty="0"/>
              <a:t> (селективні)</a:t>
            </a:r>
          </a:p>
          <a:p>
            <a:r>
              <a:rPr lang="uk-UA" sz="2000" dirty="0"/>
              <a:t>Переважно активують </a:t>
            </a:r>
            <a:r>
              <a:rPr lang="uk-UA" sz="2000" dirty="0" err="1"/>
              <a:t>плазміноген</a:t>
            </a:r>
            <a:r>
              <a:rPr lang="uk-UA" sz="2000" dirty="0"/>
              <a:t> у складі тромбу.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err="1"/>
              <a:t>Альтеплаза</a:t>
            </a:r>
            <a:r>
              <a:rPr lang="uk-UA" sz="2000" dirty="0"/>
              <a:t> (</a:t>
            </a:r>
            <a:r>
              <a:rPr lang="en-US" sz="2000" dirty="0" err="1"/>
              <a:t>rtPA</a:t>
            </a:r>
            <a:r>
              <a:rPr lang="en-US" sz="2000" dirty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 err="1"/>
              <a:t>Тенектеплаза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732117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66CCBB-9933-C8FF-0CDC-18BA6FE09E7A}"/>
              </a:ext>
            </a:extLst>
          </p:cNvPr>
          <p:cNvSpPr txBox="1"/>
          <p:nvPr/>
        </p:nvSpPr>
        <p:spPr>
          <a:xfrm>
            <a:off x="1859692" y="1149864"/>
            <a:ext cx="46584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🩸 </a:t>
            </a:r>
            <a:r>
              <a:rPr lang="ru-RU" b="1" dirty="0" err="1"/>
              <a:t>Критичні</a:t>
            </a:r>
            <a:r>
              <a:rPr lang="ru-RU" b="1" dirty="0"/>
              <a:t> </a:t>
            </a:r>
            <a:r>
              <a:rPr lang="ru-RU" b="1" dirty="0" err="1"/>
              <a:t>вибухи</a:t>
            </a:r>
            <a:r>
              <a:rPr lang="ru-RU" b="1" dirty="0"/>
              <a:t> в </a:t>
            </a:r>
            <a:r>
              <a:rPr lang="ru-RU" b="1" dirty="0" err="1"/>
              <a:t>системі</a:t>
            </a:r>
            <a:r>
              <a:rPr lang="ru-RU" b="1" dirty="0"/>
              <a:t> гемостазу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F795A47-4E02-AACD-3B3D-0047F6B31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929" y="961082"/>
            <a:ext cx="6547020" cy="43646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D9184956-477F-50FF-7EC0-DEB171F3A9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0B8CA6-9E6C-8119-E4EF-2927782F6F3F}"/>
              </a:ext>
            </a:extLst>
          </p:cNvPr>
          <p:cNvSpPr txBox="1"/>
          <p:nvPr/>
        </p:nvSpPr>
        <p:spPr>
          <a:xfrm>
            <a:off x="234777" y="66696"/>
            <a:ext cx="8482913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Wingdings" panose="05000000000000000000" pitchFamily="2" charset="2"/>
              <a:buChar char="M"/>
            </a:pPr>
            <a:r>
              <a:rPr lang="uk-UA" sz="2000" b="1" dirty="0"/>
              <a:t>БОМБА 1</a:t>
            </a:r>
          </a:p>
          <a:p>
            <a:pPr algn="ctr">
              <a:buNone/>
            </a:pPr>
            <a:r>
              <a:rPr lang="uk-UA" sz="2800" b="1" dirty="0">
                <a:solidFill>
                  <a:srgbClr val="6600CC"/>
                </a:solidFill>
              </a:rPr>
              <a:t>Імунний тромбоз на фоні </a:t>
            </a:r>
            <a:r>
              <a:rPr lang="uk-UA" sz="2800" b="1" dirty="0" err="1">
                <a:solidFill>
                  <a:srgbClr val="6600CC"/>
                </a:solidFill>
              </a:rPr>
              <a:t>антикоагуляції</a:t>
            </a:r>
            <a:endParaRPr lang="uk-UA" sz="2800" b="1" dirty="0">
              <a:solidFill>
                <a:srgbClr val="6600CC"/>
              </a:solidFill>
            </a:endParaRPr>
          </a:p>
          <a:p>
            <a:pPr algn="ctr">
              <a:buNone/>
            </a:pPr>
            <a:r>
              <a:rPr lang="uk-UA" sz="2000" b="1" dirty="0"/>
              <a:t>(Гепарин-індукована </a:t>
            </a:r>
            <a:r>
              <a:rPr lang="uk-UA" sz="2000" b="1" dirty="0" err="1"/>
              <a:t>тромбоцитопенія</a:t>
            </a:r>
            <a:r>
              <a:rPr lang="uk-UA" sz="2000" b="1" dirty="0"/>
              <a:t>, </a:t>
            </a:r>
            <a:r>
              <a:rPr lang="en-US" sz="2000" b="1" dirty="0"/>
              <a:t>HIT)</a:t>
            </a:r>
            <a:endParaRPr lang="en-US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EEAB92-653A-759F-061A-498208CA41CD}"/>
              </a:ext>
            </a:extLst>
          </p:cNvPr>
          <p:cNvSpPr txBox="1"/>
          <p:nvPr/>
        </p:nvSpPr>
        <p:spPr>
          <a:xfrm>
            <a:off x="333633" y="1272165"/>
            <a:ext cx="4151871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</a:rPr>
              <a:t>Парадокс </a:t>
            </a:r>
            <a:r>
              <a:rPr lang="uk-UA" sz="2000" b="1" dirty="0" err="1">
                <a:solidFill>
                  <a:srgbClr val="C00000"/>
                </a:solidFill>
              </a:rPr>
              <a:t>антикоагуляції</a:t>
            </a:r>
            <a:endParaRPr lang="uk-UA" sz="20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2000" b="1" dirty="0"/>
              <a:t>Гепарин — класичний антикоагулянт.</a:t>
            </a:r>
            <a:br>
              <a:rPr lang="uk-UA" sz="2000" b="1" dirty="0"/>
            </a:br>
            <a:r>
              <a:rPr lang="uk-UA" sz="2000" b="1" dirty="0"/>
              <a:t>Мета — запобігти тромбозу.</a:t>
            </a:r>
          </a:p>
          <a:p>
            <a:pPr>
              <a:buNone/>
            </a:pPr>
            <a:r>
              <a:rPr lang="uk-UA" sz="2000" b="1" dirty="0"/>
              <a:t>Але у частини пацієнтів він:</a:t>
            </a:r>
          </a:p>
          <a:p>
            <a:pPr>
              <a:buNone/>
            </a:pPr>
            <a:r>
              <a:rPr lang="uk-UA" sz="2000" b="1" dirty="0"/>
              <a:t>→ знижує кількість тромбоцитів</a:t>
            </a:r>
            <a:br>
              <a:rPr lang="uk-UA" sz="2000" b="1" dirty="0"/>
            </a:br>
            <a:r>
              <a:rPr lang="uk-UA" sz="2000" b="1" dirty="0"/>
              <a:t>→ активує тромбоцити</a:t>
            </a:r>
            <a:br>
              <a:rPr lang="uk-UA" sz="2000" b="1" dirty="0"/>
            </a:br>
            <a:r>
              <a:rPr lang="uk-UA" sz="2000" b="1" dirty="0"/>
              <a:t>→ провокує тромбоз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000" b="1" dirty="0">
                <a:solidFill>
                  <a:srgbClr val="6600CC"/>
                </a:solidFill>
              </a:rPr>
              <a:t>⚠ Це не кровотеча.</a:t>
            </a:r>
            <a:br>
              <a:rPr lang="uk-UA" sz="2000" b="1" dirty="0">
                <a:solidFill>
                  <a:srgbClr val="6600CC"/>
                </a:solidFill>
              </a:rPr>
            </a:br>
            <a:r>
              <a:rPr lang="uk-UA" sz="2000" b="1" dirty="0">
                <a:solidFill>
                  <a:srgbClr val="6600CC"/>
                </a:solidFill>
              </a:rPr>
              <a:t>Це імунний </a:t>
            </a:r>
            <a:r>
              <a:rPr lang="uk-UA" sz="2000" b="1" dirty="0" err="1">
                <a:solidFill>
                  <a:srgbClr val="6600CC"/>
                </a:solidFill>
              </a:rPr>
              <a:t>протромботичний</a:t>
            </a:r>
            <a:r>
              <a:rPr lang="uk-UA" sz="2000" b="1" dirty="0">
                <a:solidFill>
                  <a:srgbClr val="6600CC"/>
                </a:solidFill>
              </a:rPr>
              <a:t> стан.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6E53CB-37D2-BDC8-B55D-D1E93A70AA7A}"/>
              </a:ext>
            </a:extLst>
          </p:cNvPr>
          <p:cNvSpPr txBox="1"/>
          <p:nvPr/>
        </p:nvSpPr>
        <p:spPr>
          <a:xfrm>
            <a:off x="4572000" y="2895686"/>
            <a:ext cx="4658496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</a:rPr>
              <a:t>Що відбувається?</a:t>
            </a:r>
          </a:p>
          <a:p>
            <a:pPr marL="358775" indent="-358775">
              <a:buFont typeface="+mj-lt"/>
              <a:buAutoNum type="arabicPeriod"/>
            </a:pPr>
            <a:r>
              <a:rPr lang="uk-UA" sz="2000" b="1" dirty="0"/>
              <a:t>Гепарин зв’язується з </a:t>
            </a:r>
            <a:r>
              <a:rPr lang="en-US" sz="2000" b="1" dirty="0"/>
              <a:t>PF4 (platelet factor 4).</a:t>
            </a:r>
          </a:p>
          <a:p>
            <a:pPr marL="358775" indent="-358775">
              <a:buFont typeface="+mj-lt"/>
              <a:buAutoNum type="arabicPeriod"/>
            </a:pPr>
            <a:r>
              <a:rPr lang="uk-UA" sz="2000" b="1" dirty="0"/>
              <a:t>Утворюється імуногенний комплекс.</a:t>
            </a:r>
          </a:p>
          <a:p>
            <a:pPr marL="358775" indent="-358775">
              <a:buFont typeface="+mj-lt"/>
              <a:buAutoNum type="arabicPeriod"/>
            </a:pPr>
            <a:r>
              <a:rPr lang="uk-UA" sz="2000" b="1" dirty="0"/>
              <a:t>Формуються </a:t>
            </a:r>
            <a:r>
              <a:rPr lang="en-US" sz="2000" b="1" dirty="0"/>
              <a:t>IgG.</a:t>
            </a:r>
          </a:p>
          <a:p>
            <a:pPr marL="358775" indent="-358775">
              <a:buFont typeface="+mj-lt"/>
              <a:buAutoNum type="arabicPeriod"/>
            </a:pPr>
            <a:r>
              <a:rPr lang="en-US" sz="2000" b="1" dirty="0"/>
              <a:t>IgG </a:t>
            </a:r>
            <a:r>
              <a:rPr lang="uk-UA" sz="2000" b="1" dirty="0"/>
              <a:t>активують </a:t>
            </a:r>
            <a:r>
              <a:rPr lang="en-US" sz="2000" b="1" dirty="0"/>
              <a:t>Fc-</a:t>
            </a:r>
            <a:r>
              <a:rPr lang="uk-UA" sz="2000" b="1" dirty="0"/>
              <a:t>рецептори тромбоцитів.</a:t>
            </a:r>
          </a:p>
          <a:p>
            <a:pPr marL="358775" indent="-358775">
              <a:buFont typeface="+mj-lt"/>
              <a:buAutoNum type="arabicPeriod"/>
            </a:pPr>
            <a:r>
              <a:rPr lang="uk-UA" sz="2000" b="1" dirty="0"/>
              <a:t>Масивна активація тромбоцитів.</a:t>
            </a:r>
          </a:p>
          <a:p>
            <a:pPr marL="358775" indent="-358775">
              <a:buFont typeface="+mj-lt"/>
              <a:buAutoNum type="arabicPeriod"/>
            </a:pPr>
            <a:r>
              <a:rPr lang="uk-UA" sz="2000" b="1" dirty="0"/>
              <a:t>Тромбоз на фоні </a:t>
            </a:r>
            <a:r>
              <a:rPr lang="uk-UA" sz="2000" b="1" dirty="0" err="1"/>
              <a:t>тромбоцитопенії</a:t>
            </a:r>
            <a:r>
              <a:rPr lang="uk-UA" sz="2000" b="1" dirty="0"/>
              <a:t>.</a:t>
            </a:r>
          </a:p>
          <a:p>
            <a:pPr marL="358775" indent="-358775">
              <a:spcBef>
                <a:spcPts val="600"/>
              </a:spcBef>
              <a:buNone/>
            </a:pPr>
            <a:r>
              <a:rPr lang="uk-UA" sz="2000" b="1" dirty="0">
                <a:solidFill>
                  <a:srgbClr val="6600CC"/>
                </a:solidFill>
              </a:rPr>
              <a:t>⚠ Це не дефіцит тромбоцитів.</a:t>
            </a:r>
            <a:br>
              <a:rPr lang="uk-UA" sz="2000" b="1" dirty="0">
                <a:solidFill>
                  <a:srgbClr val="6600CC"/>
                </a:solidFill>
              </a:rPr>
            </a:br>
            <a:r>
              <a:rPr lang="uk-UA" sz="2000" b="1" dirty="0">
                <a:solidFill>
                  <a:srgbClr val="6600CC"/>
                </a:solidFill>
              </a:rPr>
              <a:t>Це їх патологічна активація.</a:t>
            </a:r>
          </a:p>
        </p:txBody>
      </p:sp>
    </p:spTree>
    <p:extLst>
      <p:ext uri="{BB962C8B-B14F-4D97-AF65-F5344CB8AC3E}">
        <p14:creationId xmlns:p14="http://schemas.microsoft.com/office/powerpoint/2010/main" val="958701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C14F489-1B18-E690-CAA0-4EA7B0D583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CEAA8B8-0507-C200-DDEE-5976101D94D5}"/>
              </a:ext>
            </a:extLst>
          </p:cNvPr>
          <p:cNvSpPr txBox="1"/>
          <p:nvPr/>
        </p:nvSpPr>
        <p:spPr>
          <a:xfrm>
            <a:off x="207747" y="250227"/>
            <a:ext cx="4658496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6600CC"/>
                </a:solidFill>
              </a:rPr>
              <a:t>Клінічні маркери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Зниження тромбоцитів &gt;50%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5–10 день терапії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Новий тромбоз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Некроз у місці ін'єкції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Парадоксальна ТЕЛА</a:t>
            </a:r>
          </a:p>
          <a:p>
            <a:pPr marL="185738" indent="-185738"/>
            <a:r>
              <a:rPr lang="uk-UA" sz="2000" b="1" dirty="0"/>
              <a:t>Шкала 4</a:t>
            </a:r>
            <a:r>
              <a:rPr lang="en-US" sz="2000" b="1" dirty="0"/>
              <a:t>T — </a:t>
            </a:r>
            <a:r>
              <a:rPr lang="uk-UA" sz="2000" b="1" dirty="0"/>
              <a:t>інструмент оцінки ймовірності.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EBF5DE-57BF-3503-D9E7-37A425FE6315}"/>
              </a:ext>
            </a:extLst>
          </p:cNvPr>
          <p:cNvSpPr txBox="1"/>
          <p:nvPr/>
        </p:nvSpPr>
        <p:spPr>
          <a:xfrm>
            <a:off x="5172849" y="265896"/>
            <a:ext cx="3716296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</a:rPr>
              <a:t>Чому це «критичний вибух»?</a:t>
            </a:r>
          </a:p>
          <a:p>
            <a:pPr marL="185738" indent="173038">
              <a:buNone/>
            </a:pPr>
            <a:r>
              <a:rPr lang="uk-UA" sz="2000" b="1" dirty="0"/>
              <a:t>Бо: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Препарат із профілактичною 		метою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Запускає імунний тромбоз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Діагноз часто запізнюється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Помилки лікування — фатальні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37BB716-1727-67D3-6FD9-BC8927F9EA6B}"/>
              </a:ext>
            </a:extLst>
          </p:cNvPr>
          <p:cNvSpPr txBox="1"/>
          <p:nvPr/>
        </p:nvSpPr>
        <p:spPr>
          <a:xfrm>
            <a:off x="254855" y="2866328"/>
            <a:ext cx="4500178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🩸 </a:t>
            </a:r>
            <a:r>
              <a:rPr lang="uk-UA" sz="2000" b="1" dirty="0">
                <a:solidFill>
                  <a:srgbClr val="C00000"/>
                </a:solidFill>
              </a:rPr>
              <a:t>Шкала 4</a:t>
            </a:r>
            <a:r>
              <a:rPr lang="en-US" sz="2000" b="1" dirty="0">
                <a:solidFill>
                  <a:srgbClr val="C00000"/>
                </a:solidFill>
              </a:rPr>
              <a:t>T — </a:t>
            </a:r>
            <a:r>
              <a:rPr lang="uk-UA" sz="2000" b="1" dirty="0">
                <a:solidFill>
                  <a:srgbClr val="C00000"/>
                </a:solidFill>
              </a:rPr>
              <a:t>оцінка ймовірності </a:t>
            </a:r>
            <a:r>
              <a:rPr lang="en-US" sz="2000" b="1" dirty="0">
                <a:solidFill>
                  <a:srgbClr val="C00000"/>
                </a:solidFill>
              </a:rPr>
              <a:t>HIT</a:t>
            </a:r>
          </a:p>
          <a:p>
            <a:pPr>
              <a:buNone/>
            </a:pPr>
            <a:r>
              <a:rPr lang="en-US" b="1" dirty="0"/>
              <a:t>4 </a:t>
            </a:r>
            <a:r>
              <a:rPr lang="uk-UA" b="1" dirty="0"/>
              <a:t>параметри (0–2 бали кожен):</a:t>
            </a:r>
            <a:endParaRPr lang="uk-UA" dirty="0"/>
          </a:p>
          <a:p>
            <a:pPr>
              <a:buNone/>
            </a:pPr>
            <a:r>
              <a:rPr lang="uk-UA" b="1" dirty="0"/>
              <a:t>1️⃣ </a:t>
            </a:r>
            <a:r>
              <a:rPr lang="en-US" b="1" dirty="0"/>
              <a:t>Thrombocytopenia</a:t>
            </a:r>
            <a:br>
              <a:rPr lang="en-US" dirty="0"/>
            </a:br>
            <a:r>
              <a:rPr lang="en-US" dirty="0"/>
              <a:t>↓ </a:t>
            </a:r>
            <a:r>
              <a:rPr lang="uk-UA" dirty="0"/>
              <a:t>тромбоцитів &gt;50% → 2 бали</a:t>
            </a:r>
          </a:p>
          <a:p>
            <a:pPr>
              <a:buNone/>
            </a:pPr>
            <a:r>
              <a:rPr lang="uk-UA" b="1" dirty="0"/>
              <a:t>2️⃣ </a:t>
            </a:r>
            <a:r>
              <a:rPr lang="en-US" b="1" dirty="0"/>
              <a:t>Timing</a:t>
            </a:r>
            <a:br>
              <a:rPr lang="en-US" dirty="0"/>
            </a:br>
            <a:r>
              <a:rPr lang="en-US" dirty="0"/>
              <a:t>5–10 </a:t>
            </a:r>
            <a:r>
              <a:rPr lang="uk-UA" dirty="0"/>
              <a:t>день терапії гепарином → 2 бали</a:t>
            </a:r>
          </a:p>
          <a:p>
            <a:pPr>
              <a:buNone/>
            </a:pPr>
            <a:r>
              <a:rPr lang="uk-UA" b="1" dirty="0"/>
              <a:t>3️⃣ </a:t>
            </a:r>
            <a:r>
              <a:rPr lang="en-US" b="1" dirty="0"/>
              <a:t>Thrombosis</a:t>
            </a:r>
            <a:br>
              <a:rPr lang="en-US" dirty="0"/>
            </a:br>
            <a:r>
              <a:rPr lang="uk-UA" dirty="0"/>
              <a:t>Новий тромбоз або некроз → 2 бали</a:t>
            </a:r>
          </a:p>
          <a:p>
            <a:pPr>
              <a:buNone/>
            </a:pPr>
            <a:r>
              <a:rPr lang="uk-UA" b="1" dirty="0"/>
              <a:t>4️⃣ </a:t>
            </a:r>
            <a:r>
              <a:rPr lang="en-US" b="1" dirty="0" err="1"/>
              <a:t>oTher</a:t>
            </a:r>
            <a:r>
              <a:rPr lang="en-US" b="1" dirty="0"/>
              <a:t> causes</a:t>
            </a:r>
            <a:br>
              <a:rPr lang="en-US" dirty="0"/>
            </a:br>
            <a:r>
              <a:rPr lang="uk-UA" dirty="0"/>
              <a:t>Немає інших очевидних причин → 2 бали</a:t>
            </a:r>
          </a:p>
          <a:p>
            <a:pPr>
              <a:buNone/>
            </a:pPr>
            <a:r>
              <a:rPr lang="uk-UA" b="1" dirty="0"/>
              <a:t>🔢 Інтерпретація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0–3</a:t>
            </a:r>
            <a:r>
              <a:rPr lang="uk-UA" dirty="0"/>
              <a:t> → низька ймовірність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4–5</a:t>
            </a:r>
            <a:r>
              <a:rPr lang="uk-UA" dirty="0"/>
              <a:t> → проміжна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6–8</a:t>
            </a:r>
            <a:r>
              <a:rPr lang="uk-UA" dirty="0"/>
              <a:t> → висока (діяти негайно!)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82D639-1FAF-ED35-20A5-AA720E41B4C6}"/>
              </a:ext>
            </a:extLst>
          </p:cNvPr>
          <p:cNvSpPr txBox="1"/>
          <p:nvPr/>
        </p:nvSpPr>
        <p:spPr>
          <a:xfrm>
            <a:off x="4802141" y="3383183"/>
            <a:ext cx="408892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b="1" dirty="0">
                <a:solidFill>
                  <a:srgbClr val="C00000"/>
                </a:solidFill>
              </a:rPr>
              <a:t>Клінічне значення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b="1" dirty="0"/>
              <a:t>При низькій ймовірності </a:t>
            </a:r>
            <a:r>
              <a:rPr lang="en-US" b="1" dirty="0"/>
              <a:t>HIT </a:t>
            </a:r>
            <a:r>
              <a:rPr lang="uk-UA" b="1" dirty="0"/>
              <a:t>практично виключається.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b="1" dirty="0"/>
              <a:t>При середній/високій → негайна відміна гепарину + альтернативний антикоагулянт.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b="1" dirty="0"/>
              <a:t>Лабораторне підтвердження (</a:t>
            </a:r>
            <a:r>
              <a:rPr lang="en-US" b="1" dirty="0"/>
              <a:t>PF4-</a:t>
            </a:r>
            <a:r>
              <a:rPr lang="uk-UA" b="1" dirty="0"/>
              <a:t>антитіла) — другий крок, але лікування не чекає результату.</a:t>
            </a:r>
          </a:p>
        </p:txBody>
      </p:sp>
    </p:spTree>
    <p:extLst>
      <p:ext uri="{BB962C8B-B14F-4D97-AF65-F5344CB8AC3E}">
        <p14:creationId xmlns:p14="http://schemas.microsoft.com/office/powerpoint/2010/main" val="1095615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65BBCB-3504-DF6F-37A9-77415D8DD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9FC372-5EAF-CC7D-2233-C794B6ABE9A8}"/>
              </a:ext>
            </a:extLst>
          </p:cNvPr>
          <p:cNvSpPr txBox="1"/>
          <p:nvPr/>
        </p:nvSpPr>
        <p:spPr>
          <a:xfrm>
            <a:off x="358348" y="604834"/>
            <a:ext cx="32498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b="1" dirty="0">
                <a:solidFill>
                  <a:srgbClr val="C00000"/>
                </a:solidFill>
              </a:rPr>
              <a:t>Критична </a:t>
            </a:r>
            <a:r>
              <a:rPr lang="ru-RU" sz="2400" b="1" dirty="0" err="1">
                <a:solidFill>
                  <a:srgbClr val="C00000"/>
                </a:solidFill>
              </a:rPr>
              <a:t>помилка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/>
              <a:t>❌ </a:t>
            </a:r>
            <a:r>
              <a:rPr lang="ru-RU" sz="2000" b="1" dirty="0" err="1"/>
              <a:t>Продовжити</a:t>
            </a:r>
            <a:r>
              <a:rPr lang="ru-RU" sz="2000" b="1" dirty="0"/>
              <a:t> гепарин</a:t>
            </a:r>
            <a:br>
              <a:rPr lang="ru-RU" sz="2000" b="1" dirty="0"/>
            </a:br>
            <a:r>
              <a:rPr lang="ru-RU" sz="2000" b="1" dirty="0"/>
              <a:t>❌ </a:t>
            </a:r>
            <a:r>
              <a:rPr lang="ru-RU" sz="2000" b="1" dirty="0" err="1"/>
              <a:t>Перелити</a:t>
            </a:r>
            <a:r>
              <a:rPr lang="ru-RU" sz="2000" b="1" dirty="0"/>
              <a:t> </a:t>
            </a:r>
            <a:r>
              <a:rPr lang="ru-RU" sz="2000" b="1" dirty="0" err="1"/>
              <a:t>тромбоцити</a:t>
            </a:r>
            <a:br>
              <a:rPr lang="ru-RU" sz="2000" b="1" dirty="0"/>
            </a:br>
            <a:r>
              <a:rPr lang="ru-RU" sz="2000" b="1" dirty="0"/>
              <a:t>❌ Перейти </a:t>
            </a:r>
            <a:r>
              <a:rPr lang="ru-RU" sz="2000" b="1" dirty="0" err="1"/>
              <a:t>одразу</a:t>
            </a:r>
            <a:r>
              <a:rPr lang="ru-RU" sz="2000" b="1" dirty="0"/>
              <a:t> на в	варфарин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 err="1"/>
              <a:t>Це</a:t>
            </a:r>
            <a:r>
              <a:rPr lang="ru-RU" sz="2000" b="1" dirty="0"/>
              <a:t> </a:t>
            </a:r>
            <a:r>
              <a:rPr lang="ru-RU" sz="2000" b="1" dirty="0" err="1"/>
              <a:t>посилює</a:t>
            </a:r>
            <a:r>
              <a:rPr lang="ru-RU" sz="2000" b="1" dirty="0"/>
              <a:t> тромбоз.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EF719C-2883-2F0A-5E79-FC36D2279BCB}"/>
              </a:ext>
            </a:extLst>
          </p:cNvPr>
          <p:cNvSpPr txBox="1"/>
          <p:nvPr/>
        </p:nvSpPr>
        <p:spPr>
          <a:xfrm>
            <a:off x="4324865" y="1598250"/>
            <a:ext cx="4460787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</a:rPr>
              <a:t>Правильна тактика</a:t>
            </a:r>
          </a:p>
          <a:p>
            <a:pPr>
              <a:buNone/>
            </a:pPr>
            <a:r>
              <a:rPr lang="uk-UA" dirty="0"/>
              <a:t>✔ </a:t>
            </a:r>
            <a:r>
              <a:rPr lang="uk-UA" sz="2000" b="1" dirty="0"/>
              <a:t>Негайно відмінити гепарин</a:t>
            </a:r>
            <a:br>
              <a:rPr lang="uk-UA" sz="2000" b="1" dirty="0"/>
            </a:br>
            <a:r>
              <a:rPr lang="uk-UA" sz="2000" b="1" dirty="0"/>
              <a:t>✔ Почати альтернативний антикоагулянт: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 err="1"/>
              <a:t>Аргатробан</a:t>
            </a:r>
            <a:endParaRPr lang="uk-UA" sz="20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 err="1"/>
              <a:t>Бівалірудин</a:t>
            </a:r>
            <a:endParaRPr lang="uk-UA" sz="20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 err="1"/>
              <a:t>Фондапаринукс</a:t>
            </a:r>
            <a:endParaRPr lang="uk-UA" sz="2000" b="1" dirty="0"/>
          </a:p>
          <a:p>
            <a:pPr>
              <a:buNone/>
            </a:pPr>
            <a:r>
              <a:rPr lang="uk-UA" sz="2000" b="1" dirty="0"/>
              <a:t>✔ </a:t>
            </a:r>
            <a:r>
              <a:rPr lang="uk-UA" sz="2000" b="1" dirty="0" err="1"/>
              <a:t>Варфарин</a:t>
            </a:r>
            <a:r>
              <a:rPr lang="uk-UA" sz="2000" b="1" dirty="0"/>
              <a:t> — лише після нормалізації тромбоцитів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535BAF-5C19-2C7B-2FB8-373939DB07DE}"/>
              </a:ext>
            </a:extLst>
          </p:cNvPr>
          <p:cNvSpPr txBox="1"/>
          <p:nvPr/>
        </p:nvSpPr>
        <p:spPr>
          <a:xfrm>
            <a:off x="207747" y="4570415"/>
            <a:ext cx="8728505" cy="800219"/>
          </a:xfrm>
          <a:prstGeom prst="rect">
            <a:avLst/>
          </a:prstGeom>
          <a:solidFill>
            <a:srgbClr val="C5D3FF"/>
          </a:solidFill>
        </p:spPr>
        <p:txBody>
          <a:bodyPr wrap="square">
            <a:spAutoFit/>
          </a:bodyPr>
          <a:lstStyle/>
          <a:p>
            <a:pPr marL="342900" indent="-342900">
              <a:buClr>
                <a:srgbClr val="C00000"/>
              </a:buClr>
              <a:buSzPct val="120000"/>
              <a:buFont typeface="Wingdings" panose="05000000000000000000" pitchFamily="2" charset="2"/>
              <a:buChar char=""/>
            </a:pPr>
            <a:r>
              <a:rPr lang="ru-RU" sz="2300" b="1" dirty="0"/>
              <a:t>HIT — </a:t>
            </a:r>
            <a:r>
              <a:rPr lang="ru-RU" sz="2300" b="1" dirty="0" err="1"/>
              <a:t>це</a:t>
            </a:r>
            <a:r>
              <a:rPr lang="ru-RU" sz="2300" b="1" dirty="0"/>
              <a:t> приклад того, як </a:t>
            </a:r>
            <a:r>
              <a:rPr lang="ru-RU" sz="2300" b="1" dirty="0" err="1"/>
              <a:t>фармакологія</a:t>
            </a:r>
            <a:r>
              <a:rPr lang="ru-RU" sz="2300" b="1" dirty="0"/>
              <a:t> </a:t>
            </a:r>
            <a:r>
              <a:rPr lang="ru-RU" sz="2300" b="1" dirty="0" err="1"/>
              <a:t>змінює</a:t>
            </a:r>
            <a:r>
              <a:rPr lang="ru-RU" sz="2300" b="1" dirty="0"/>
              <a:t> вектор </a:t>
            </a:r>
            <a:r>
              <a:rPr lang="ru-RU" sz="2300" b="1" dirty="0" err="1"/>
              <a:t>ризику</a:t>
            </a:r>
            <a:r>
              <a:rPr lang="ru-RU" sz="2300" b="1" dirty="0"/>
              <a:t>.</a:t>
            </a:r>
            <a:br>
              <a:rPr lang="ru-RU" sz="2300" b="1" dirty="0"/>
            </a:br>
            <a:r>
              <a:rPr lang="ru-RU" sz="2300" b="1" dirty="0" err="1"/>
              <a:t>Антикоагуляція</a:t>
            </a:r>
            <a:r>
              <a:rPr lang="ru-RU" sz="2300" b="1" dirty="0"/>
              <a:t> переходить у </a:t>
            </a:r>
            <a:r>
              <a:rPr lang="ru-RU" sz="2300" b="1" dirty="0" err="1"/>
              <a:t>протромботичний</a:t>
            </a:r>
            <a:r>
              <a:rPr lang="ru-RU" sz="2300" b="1" dirty="0"/>
              <a:t> стан.</a:t>
            </a:r>
            <a:endParaRPr lang="uk-UA" sz="2300" b="1" dirty="0"/>
          </a:p>
        </p:txBody>
      </p:sp>
    </p:spTree>
    <p:extLst>
      <p:ext uri="{BB962C8B-B14F-4D97-AF65-F5344CB8AC3E}">
        <p14:creationId xmlns:p14="http://schemas.microsoft.com/office/powerpoint/2010/main" val="2462442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7BCC0FC-5E4D-C5DD-6D74-E70A2BC7C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A85BA2-A84D-2CEF-58A6-D9D149D3F80A}"/>
              </a:ext>
            </a:extLst>
          </p:cNvPr>
          <p:cNvSpPr txBox="1"/>
          <p:nvPr/>
        </p:nvSpPr>
        <p:spPr>
          <a:xfrm>
            <a:off x="234777" y="0"/>
            <a:ext cx="8482913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Wingdings" panose="05000000000000000000" pitchFamily="2" charset="2"/>
              <a:buChar char="M"/>
            </a:pPr>
            <a:r>
              <a:rPr lang="uk-UA" sz="2000" b="1" dirty="0"/>
              <a:t>БОМБА 2</a:t>
            </a:r>
          </a:p>
          <a:p>
            <a:r>
              <a:rPr lang="ru-RU" sz="2800" b="1" dirty="0">
                <a:solidFill>
                  <a:srgbClr val="6600CC"/>
                </a:solidFill>
              </a:rPr>
              <a:t>Початок </a:t>
            </a:r>
            <a:r>
              <a:rPr lang="ru-RU" sz="2800" b="1" dirty="0" err="1">
                <a:solidFill>
                  <a:srgbClr val="6600CC"/>
                </a:solidFill>
              </a:rPr>
              <a:t>терапії</a:t>
            </a:r>
            <a:r>
              <a:rPr lang="ru-RU" sz="2800" b="1" dirty="0">
                <a:solidFill>
                  <a:srgbClr val="6600CC"/>
                </a:solidFill>
              </a:rPr>
              <a:t>, </a:t>
            </a:r>
            <a:r>
              <a:rPr lang="ru-RU" sz="2800" b="1" dirty="0" err="1">
                <a:solidFill>
                  <a:srgbClr val="6600CC"/>
                </a:solidFill>
              </a:rPr>
              <a:t>який</a:t>
            </a:r>
            <a:r>
              <a:rPr lang="ru-RU" sz="2800" b="1" dirty="0">
                <a:solidFill>
                  <a:srgbClr val="6600CC"/>
                </a:solidFill>
              </a:rPr>
              <a:t> </a:t>
            </a:r>
            <a:r>
              <a:rPr lang="ru-RU" sz="2800" b="1" dirty="0" err="1">
                <a:solidFill>
                  <a:srgbClr val="6600CC"/>
                </a:solidFill>
              </a:rPr>
              <a:t>небезпечніший</a:t>
            </a:r>
            <a:r>
              <a:rPr lang="ru-RU" sz="2800" b="1" dirty="0">
                <a:solidFill>
                  <a:srgbClr val="6600CC"/>
                </a:solidFill>
              </a:rPr>
              <a:t> за хворобу</a:t>
            </a:r>
          </a:p>
          <a:p>
            <a:pPr algn="ctr"/>
            <a:r>
              <a:rPr lang="ru-RU" b="1" dirty="0"/>
              <a:t>(</a:t>
            </a:r>
            <a:r>
              <a:rPr lang="ru-RU" b="1" dirty="0" err="1"/>
              <a:t>Рання</a:t>
            </a:r>
            <a:r>
              <a:rPr lang="ru-RU" b="1" dirty="0"/>
              <a:t> </a:t>
            </a:r>
            <a:r>
              <a:rPr lang="ru-RU" b="1" dirty="0" err="1"/>
              <a:t>гіперкоагуляція</a:t>
            </a:r>
            <a:r>
              <a:rPr lang="ru-RU" b="1" dirty="0"/>
              <a:t> на </a:t>
            </a:r>
            <a:r>
              <a:rPr lang="ru-RU" b="1" dirty="0" err="1"/>
              <a:t>варфарині</a:t>
            </a:r>
            <a:r>
              <a:rPr lang="ru-RU" b="1" dirty="0"/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999E59-B6A9-818D-9DA3-EE070E65FBDA}"/>
              </a:ext>
            </a:extLst>
          </p:cNvPr>
          <p:cNvSpPr txBox="1"/>
          <p:nvPr/>
        </p:nvSpPr>
        <p:spPr>
          <a:xfrm>
            <a:off x="611659" y="1138773"/>
            <a:ext cx="829756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</a:rPr>
              <a:t>Клінічний сигнал</a:t>
            </a:r>
          </a:p>
          <a:p>
            <a:pPr>
              <a:buNone/>
            </a:pPr>
            <a:r>
              <a:rPr lang="uk-UA" b="1" dirty="0"/>
              <a:t>Пацієнт із тромбозом глибоких вен нижньої кінцівки (ТГВ).</a:t>
            </a:r>
          </a:p>
          <a:p>
            <a:pPr>
              <a:buNone/>
            </a:pPr>
            <a:r>
              <a:rPr lang="uk-UA" b="1" dirty="0"/>
              <a:t>Розпочато терапію </a:t>
            </a:r>
            <a:r>
              <a:rPr lang="uk-UA" b="1" dirty="0" err="1"/>
              <a:t>варфарином</a:t>
            </a:r>
            <a:r>
              <a:rPr lang="uk-UA" b="1" dirty="0"/>
              <a:t>. На 3-й день лікування з’являється: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болючий, щільний, </a:t>
            </a:r>
            <a:r>
              <a:rPr lang="uk-UA" b="1" dirty="0" err="1"/>
              <a:t>еритематозний</a:t>
            </a:r>
            <a:r>
              <a:rPr lang="uk-UA" b="1" dirty="0"/>
              <a:t> інфільтрат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локалізація — стегно</a:t>
            </a:r>
          </a:p>
          <a:p>
            <a:pPr>
              <a:buNone/>
            </a:pPr>
            <a:r>
              <a:rPr lang="uk-UA" b="1" dirty="0"/>
              <a:t>Через 24 години: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ділянка темніє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формується некроз шкіри</a:t>
            </a:r>
          </a:p>
          <a:p>
            <a:pPr>
              <a:buNone/>
            </a:pPr>
            <a:r>
              <a:rPr lang="uk-UA" b="1" dirty="0"/>
              <a:t>При цьому:</a:t>
            </a:r>
          </a:p>
          <a:p>
            <a:pPr>
              <a:buNone/>
            </a:pPr>
            <a:r>
              <a:rPr lang="uk-UA" b="1" dirty="0"/>
              <a:t>Міжнародне нормалізоване відношення (МНВ</a:t>
            </a:r>
            <a:r>
              <a:rPr lang="en-US" b="1" dirty="0"/>
              <a:t>) </a:t>
            </a:r>
            <a:r>
              <a:rPr lang="uk-UA" b="1" dirty="0"/>
              <a:t>у межах 1,3–1,6 (</a:t>
            </a:r>
            <a:r>
              <a:rPr lang="uk-UA" b="1" dirty="0" err="1"/>
              <a:t>субтерапевтичний</a:t>
            </a:r>
            <a:r>
              <a:rPr lang="uk-UA" b="1" dirty="0"/>
              <a:t> рівень).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C6D0B4-3EF7-B3E8-8818-9A9779C0576C}"/>
              </a:ext>
            </a:extLst>
          </p:cNvPr>
          <p:cNvSpPr txBox="1"/>
          <p:nvPr/>
        </p:nvSpPr>
        <p:spPr>
          <a:xfrm>
            <a:off x="611658" y="4333233"/>
            <a:ext cx="8106031" cy="2277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🔎 </a:t>
            </a:r>
            <a:r>
              <a:rPr lang="ru-RU" b="1" dirty="0" err="1">
                <a:solidFill>
                  <a:srgbClr val="C00000"/>
                </a:solidFill>
              </a:rPr>
              <a:t>Питання</a:t>
            </a:r>
            <a:r>
              <a:rPr lang="ru-RU" b="1" dirty="0">
                <a:solidFill>
                  <a:srgbClr val="C00000"/>
                </a:solidFill>
              </a:rPr>
              <a:t>, яке </a:t>
            </a:r>
            <a:r>
              <a:rPr lang="ru-RU" b="1" dirty="0" err="1">
                <a:solidFill>
                  <a:srgbClr val="C00000"/>
                </a:solidFill>
              </a:rPr>
              <a:t>виникає</a:t>
            </a:r>
            <a:r>
              <a:rPr lang="ru-RU" b="1" dirty="0">
                <a:solidFill>
                  <a:srgbClr val="C00000"/>
                </a:solidFill>
              </a:rPr>
              <a:t>:</a:t>
            </a:r>
          </a:p>
          <a:p>
            <a:pPr>
              <a:lnSpc>
                <a:spcPts val="2500"/>
              </a:lnSpc>
              <a:buNone/>
            </a:pPr>
            <a:r>
              <a:rPr lang="ru-RU" sz="1900" b="1" dirty="0" err="1"/>
              <a:t>Чому</a:t>
            </a:r>
            <a:r>
              <a:rPr lang="ru-RU" sz="1900" b="1" dirty="0"/>
              <a:t> некроз </a:t>
            </a:r>
            <a:r>
              <a:rPr lang="ru-RU" sz="1900" b="1" dirty="0" err="1"/>
              <a:t>виник</a:t>
            </a:r>
            <a:r>
              <a:rPr lang="ru-RU" sz="1900" b="1" dirty="0"/>
              <a:t> у </a:t>
            </a:r>
            <a:r>
              <a:rPr lang="ru-RU" sz="1900" b="1" dirty="0" err="1"/>
              <a:t>період</a:t>
            </a:r>
            <a:r>
              <a:rPr lang="ru-RU" sz="1900" b="1" dirty="0"/>
              <a:t>, коли </a:t>
            </a:r>
            <a:r>
              <a:rPr lang="ru-RU" sz="1900" b="1" dirty="0" err="1"/>
              <a:t>антикоагулянтний</a:t>
            </a:r>
            <a:r>
              <a:rPr lang="ru-RU" sz="1900" b="1" dirty="0"/>
              <a:t> </a:t>
            </a:r>
            <a:r>
              <a:rPr lang="ru-RU" sz="1900" b="1" dirty="0" err="1"/>
              <a:t>ефект</a:t>
            </a:r>
            <a:r>
              <a:rPr lang="ru-RU" sz="1900" b="1" dirty="0"/>
              <a:t> </a:t>
            </a:r>
            <a:r>
              <a:rPr lang="ru-RU" sz="1900" b="1" dirty="0" err="1"/>
              <a:t>ще</a:t>
            </a:r>
            <a:r>
              <a:rPr lang="ru-RU" sz="1900" b="1" dirty="0"/>
              <a:t> не </a:t>
            </a:r>
            <a:r>
              <a:rPr lang="ru-RU" sz="1900" b="1" dirty="0" err="1"/>
              <a:t>досягнутий</a:t>
            </a:r>
            <a:r>
              <a:rPr lang="ru-RU" sz="1900" b="1" dirty="0"/>
              <a:t>?</a:t>
            </a:r>
          </a:p>
          <a:p>
            <a:pPr>
              <a:lnSpc>
                <a:spcPts val="2500"/>
              </a:lnSpc>
              <a:buNone/>
            </a:pPr>
            <a:r>
              <a:rPr lang="ru-RU" sz="1900" b="1" dirty="0"/>
              <a:t>Варфарин </a:t>
            </a:r>
            <a:r>
              <a:rPr lang="ru-RU" sz="1900" b="1" dirty="0" err="1"/>
              <a:t>призначений</a:t>
            </a:r>
            <a:r>
              <a:rPr lang="ru-RU" sz="1900" b="1" dirty="0"/>
              <a:t> для </a:t>
            </a:r>
            <a:r>
              <a:rPr lang="ru-RU" sz="1900" b="1" dirty="0" err="1"/>
              <a:t>профілактики</a:t>
            </a:r>
            <a:r>
              <a:rPr lang="ru-RU" sz="1900" b="1" dirty="0"/>
              <a:t> тромбозу. Але </a:t>
            </a:r>
            <a:r>
              <a:rPr lang="ru-RU" sz="1900" b="1" dirty="0" err="1"/>
              <a:t>саме</a:t>
            </a:r>
            <a:r>
              <a:rPr lang="ru-RU" sz="1900" b="1" dirty="0"/>
              <a:t> на початку </a:t>
            </a:r>
            <a:r>
              <a:rPr lang="ru-RU" sz="1900" b="1" dirty="0" err="1"/>
              <a:t>терапії</a:t>
            </a:r>
            <a:r>
              <a:rPr lang="ru-RU" sz="1900" b="1" dirty="0"/>
              <a:t> </a:t>
            </a:r>
            <a:r>
              <a:rPr lang="ru-RU" sz="1900" b="1" dirty="0" err="1"/>
              <a:t>він</a:t>
            </a:r>
            <a:r>
              <a:rPr lang="ru-RU" sz="1900" b="1" dirty="0"/>
              <a:t> </a:t>
            </a:r>
            <a:r>
              <a:rPr lang="ru-RU" sz="1900" b="1" dirty="0" err="1"/>
              <a:t>може</a:t>
            </a:r>
            <a:r>
              <a:rPr lang="ru-RU" sz="1900" b="1" dirty="0"/>
              <a:t> </a:t>
            </a:r>
            <a:r>
              <a:rPr lang="ru-RU" sz="1900" b="1" dirty="0" err="1"/>
              <a:t>створювати</a:t>
            </a:r>
            <a:r>
              <a:rPr lang="ru-RU" sz="1900" b="1" dirty="0"/>
              <a:t> </a:t>
            </a:r>
            <a:r>
              <a:rPr lang="ru-RU" sz="1900" b="1" dirty="0" err="1"/>
              <a:t>тимчасовий</a:t>
            </a:r>
            <a:r>
              <a:rPr lang="ru-RU" sz="1900" b="1" dirty="0"/>
              <a:t> </a:t>
            </a:r>
            <a:r>
              <a:rPr lang="ru-RU" sz="1900" b="1" dirty="0" err="1"/>
              <a:t>протромботичний</a:t>
            </a:r>
            <a:r>
              <a:rPr lang="ru-RU" sz="1900" b="1" dirty="0"/>
              <a:t> стан.</a:t>
            </a:r>
          </a:p>
          <a:p>
            <a:pPr>
              <a:lnSpc>
                <a:spcPts val="2500"/>
              </a:lnSpc>
              <a:buNone/>
            </a:pPr>
            <a:r>
              <a:rPr lang="ru-RU" sz="1900" b="1" dirty="0" err="1"/>
              <a:t>Щоб</a:t>
            </a:r>
            <a:r>
              <a:rPr lang="ru-RU" sz="1900" b="1" dirty="0"/>
              <a:t> </a:t>
            </a:r>
            <a:r>
              <a:rPr lang="ru-RU" sz="1900" b="1" dirty="0" err="1"/>
              <a:t>зрозуміти</a:t>
            </a:r>
            <a:r>
              <a:rPr lang="ru-RU" sz="1900" b="1" dirty="0"/>
              <a:t> </a:t>
            </a:r>
            <a:r>
              <a:rPr lang="ru-RU" sz="1900" b="1" dirty="0" err="1"/>
              <a:t>це</a:t>
            </a:r>
            <a:r>
              <a:rPr lang="ru-RU" sz="1900" b="1" dirty="0"/>
              <a:t>, </a:t>
            </a:r>
            <a:r>
              <a:rPr lang="ru-RU" sz="1900" b="1" dirty="0" err="1"/>
              <a:t>потрібно</a:t>
            </a:r>
            <a:r>
              <a:rPr lang="ru-RU" sz="1900" b="1" dirty="0"/>
              <a:t> </a:t>
            </a:r>
            <a:r>
              <a:rPr lang="ru-RU" sz="1900" b="1" dirty="0" err="1"/>
              <a:t>згадати</a:t>
            </a:r>
            <a:r>
              <a:rPr lang="ru-RU" sz="1900" b="1" dirty="0"/>
              <a:t>, на </a:t>
            </a:r>
            <a:r>
              <a:rPr lang="ru-RU" sz="1900" b="1" dirty="0" err="1"/>
              <a:t>які</a:t>
            </a:r>
            <a:r>
              <a:rPr lang="ru-RU" sz="1900" b="1" dirty="0"/>
              <a:t> </a:t>
            </a:r>
            <a:r>
              <a:rPr lang="ru-RU" sz="1900" b="1" dirty="0" err="1"/>
              <a:t>білки</a:t>
            </a:r>
            <a:r>
              <a:rPr lang="ru-RU" sz="1900" b="1" dirty="0"/>
              <a:t> </a:t>
            </a:r>
            <a:r>
              <a:rPr lang="ru-RU" sz="1900" b="1" dirty="0" err="1"/>
              <a:t>він</a:t>
            </a:r>
            <a:r>
              <a:rPr lang="ru-RU" sz="1900" b="1" dirty="0"/>
              <a:t> </a:t>
            </a:r>
            <a:r>
              <a:rPr lang="ru-RU" sz="1900" b="1" dirty="0" err="1"/>
              <a:t>впливає</a:t>
            </a:r>
            <a:r>
              <a:rPr lang="ru-RU" sz="1900" b="1" dirty="0"/>
              <a:t> в першу </a:t>
            </a:r>
            <a:r>
              <a:rPr lang="ru-RU" sz="1900" b="1" dirty="0" err="1"/>
              <a:t>чергу</a:t>
            </a:r>
            <a:r>
              <a:rPr lang="ru-RU" sz="19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6842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62FE82-BB6A-C5C5-5590-D31FE937F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53146E-AB8B-4259-3708-DAC558AFD9EC}"/>
              </a:ext>
            </a:extLst>
          </p:cNvPr>
          <p:cNvSpPr txBox="1"/>
          <p:nvPr/>
        </p:nvSpPr>
        <p:spPr>
          <a:xfrm>
            <a:off x="220263" y="77558"/>
            <a:ext cx="5857718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400" b="1" dirty="0">
                <a:solidFill>
                  <a:srgbClr val="6600CC"/>
                </a:solidFill>
              </a:rPr>
              <a:t>Механізм «вибуху»</a:t>
            </a:r>
          </a:p>
          <a:p>
            <a:pPr>
              <a:buNone/>
            </a:pPr>
            <a:r>
              <a:rPr lang="uk-UA" sz="2000" b="1" dirty="0" err="1"/>
              <a:t>Варфарин</a:t>
            </a:r>
            <a:r>
              <a:rPr lang="uk-UA" sz="2000" b="1" dirty="0"/>
              <a:t> блокує синтез вітамін-</a:t>
            </a:r>
            <a:r>
              <a:rPr lang="en-US" sz="2000" b="1" dirty="0"/>
              <a:t>K-</a:t>
            </a:r>
            <a:r>
              <a:rPr lang="uk-UA" sz="2000" b="1" dirty="0"/>
              <a:t>залежних білків: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Фактори </a:t>
            </a:r>
            <a:r>
              <a:rPr lang="en-US" sz="2000" b="1" dirty="0"/>
              <a:t>II, VII, IX, X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Білки </a:t>
            </a:r>
            <a:r>
              <a:rPr lang="en-US" sz="2000" b="1" dirty="0"/>
              <a:t>C </a:t>
            </a:r>
            <a:r>
              <a:rPr lang="uk-UA" sz="2000" b="1" dirty="0"/>
              <a:t>і </a:t>
            </a:r>
            <a:r>
              <a:rPr lang="en-US" sz="2000" b="1" dirty="0"/>
              <a:t>S (</a:t>
            </a:r>
            <a:r>
              <a:rPr lang="uk-UA" sz="2000" b="1" dirty="0"/>
              <a:t>природні антикоагулянти)</a:t>
            </a:r>
          </a:p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</a:rPr>
              <a:t>⚠ Проблема:</a:t>
            </a:r>
          </a:p>
          <a:p>
            <a:pPr marL="358775">
              <a:buNone/>
            </a:pPr>
            <a:r>
              <a:rPr lang="uk-UA" sz="2000" b="1" dirty="0"/>
              <a:t>Білок </a:t>
            </a:r>
            <a:r>
              <a:rPr lang="en-US" sz="2000" b="1" dirty="0"/>
              <a:t>C </a:t>
            </a:r>
            <a:r>
              <a:rPr lang="uk-UA" sz="2000" b="1" dirty="0"/>
              <a:t>має коротший </a:t>
            </a:r>
            <a:r>
              <a:rPr lang="en-US" sz="2000" b="1" dirty="0"/>
              <a:t>T½ (~8 </a:t>
            </a:r>
            <a:r>
              <a:rPr lang="uk-UA" sz="2000" b="1" dirty="0"/>
              <a:t>год)</a:t>
            </a:r>
            <a:br>
              <a:rPr lang="uk-UA" sz="2000" b="1" dirty="0"/>
            </a:br>
            <a:r>
              <a:rPr lang="uk-UA" sz="2000" b="1" dirty="0"/>
              <a:t>Фактори згортання — довший</a:t>
            </a:r>
          </a:p>
          <a:p>
            <a:pPr marL="358775">
              <a:buNone/>
            </a:pPr>
            <a:r>
              <a:rPr lang="uk-UA" sz="2000" b="1" dirty="0"/>
              <a:t>→ Спочатку падає білок </a:t>
            </a:r>
            <a:r>
              <a:rPr lang="en-US" sz="2000" b="1" dirty="0"/>
              <a:t>C</a:t>
            </a:r>
            <a:br>
              <a:rPr lang="en-US" sz="2000" b="1" dirty="0"/>
            </a:br>
            <a:r>
              <a:rPr lang="en-US" sz="2000" b="1" dirty="0"/>
              <a:t>→ </a:t>
            </a:r>
            <a:r>
              <a:rPr lang="uk-UA" sz="2000" b="1" dirty="0"/>
              <a:t>Тимчасовий </a:t>
            </a:r>
            <a:r>
              <a:rPr lang="uk-UA" sz="2000" b="1" dirty="0" err="1"/>
              <a:t>протромботичний</a:t>
            </a:r>
            <a:r>
              <a:rPr lang="uk-UA" sz="2000" b="1" dirty="0"/>
              <a:t> стан</a:t>
            </a:r>
            <a:br>
              <a:rPr lang="uk-UA" sz="2000" b="1" dirty="0"/>
            </a:br>
            <a:r>
              <a:rPr lang="uk-UA" sz="2000" b="1" dirty="0"/>
              <a:t>→ </a:t>
            </a:r>
            <a:r>
              <a:rPr lang="uk-UA" sz="2000" b="1" dirty="0" err="1"/>
              <a:t>Мікротромбози</a:t>
            </a:r>
            <a:br>
              <a:rPr lang="uk-UA" sz="2000" b="1" dirty="0"/>
            </a:br>
            <a:r>
              <a:rPr lang="uk-UA" sz="2000" b="1" dirty="0"/>
              <a:t>→ Некроз шкіри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867E97-061D-457C-94A7-5039387F83D3}"/>
              </a:ext>
            </a:extLst>
          </p:cNvPr>
          <p:cNvSpPr txBox="1"/>
          <p:nvPr/>
        </p:nvSpPr>
        <p:spPr>
          <a:xfrm>
            <a:off x="3509319" y="3333886"/>
            <a:ext cx="526397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💥 </a:t>
            </a:r>
            <a:r>
              <a:rPr lang="uk-UA" sz="2400" b="1" dirty="0">
                <a:solidFill>
                  <a:srgbClr val="6600CC"/>
                </a:solidFill>
              </a:rPr>
              <a:t>Що саме «вибухає»?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Дефіцит білка </a:t>
            </a:r>
            <a:r>
              <a:rPr lang="en-US" sz="2000" b="1" dirty="0"/>
              <a:t>C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Особливо у пацієнтів з 	вродженим дефіцитом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 err="1"/>
              <a:t>Мікросудинний</a:t>
            </a:r>
            <a:r>
              <a:rPr lang="uk-UA" sz="2000" b="1" dirty="0"/>
              <a:t> тромбоз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Жирова тканина → </a:t>
            </a:r>
            <a:r>
              <a:rPr lang="uk-UA" sz="2000" b="1" dirty="0" err="1"/>
              <a:t>найвразливіша</a:t>
            </a:r>
            <a:endParaRPr lang="uk-UA" sz="2000" b="1" dirty="0"/>
          </a:p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</a:rPr>
              <a:t>Типові зони: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sz="2000" b="1" dirty="0"/>
              <a:t>молочні залози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sz="2000" b="1" dirty="0"/>
              <a:t>стегна</a:t>
            </a:r>
          </a:p>
          <a:p>
            <a:pPr indent="185738">
              <a:buFont typeface="Arial" panose="020B0604020202020204" pitchFamily="34" charset="0"/>
              <a:buChar char="•"/>
            </a:pPr>
            <a:r>
              <a:rPr lang="uk-UA" sz="2000" b="1" dirty="0"/>
              <a:t>сідниці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BDEA02-9E74-9D5B-713A-25C8C6FCAF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298A11-BB7F-976B-871A-A0887818EDF6}"/>
              </a:ext>
            </a:extLst>
          </p:cNvPr>
          <p:cNvSpPr txBox="1"/>
          <p:nvPr/>
        </p:nvSpPr>
        <p:spPr>
          <a:xfrm>
            <a:off x="274320" y="414745"/>
            <a:ext cx="429768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C00000"/>
                </a:solidFill>
              </a:rPr>
              <a:t>⚠ Критична </a:t>
            </a:r>
            <a:r>
              <a:rPr lang="ru-RU" sz="2400" b="1" dirty="0" err="1">
                <a:solidFill>
                  <a:srgbClr val="C00000"/>
                </a:solidFill>
              </a:rPr>
              <a:t>помилка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sz="2000" b="1" dirty="0"/>
              <a:t>❌ </a:t>
            </a:r>
            <a:r>
              <a:rPr lang="ru-RU" sz="2000" b="1" dirty="0" err="1"/>
              <a:t>Почати</a:t>
            </a:r>
            <a:r>
              <a:rPr lang="ru-RU" sz="2000" b="1" dirty="0"/>
              <a:t> варфарин без 	</a:t>
            </a:r>
            <a:r>
              <a:rPr lang="ru-RU" sz="2000" b="1" dirty="0" err="1"/>
              <a:t>гепаринового</a:t>
            </a:r>
            <a:r>
              <a:rPr lang="ru-RU" sz="2000" b="1" dirty="0"/>
              <a:t> </a:t>
            </a:r>
            <a:r>
              <a:rPr lang="ru-RU" sz="2000" b="1" dirty="0" err="1"/>
              <a:t>прикриття</a:t>
            </a:r>
            <a:br>
              <a:rPr lang="ru-RU" sz="2000" b="1" dirty="0"/>
            </a:br>
            <a:r>
              <a:rPr lang="ru-RU" sz="2000" b="1" dirty="0"/>
              <a:t>❌ </a:t>
            </a:r>
            <a:r>
              <a:rPr lang="ru-RU" sz="2000" b="1" dirty="0" err="1"/>
              <a:t>Дати</a:t>
            </a:r>
            <a:r>
              <a:rPr lang="ru-RU" sz="2000" b="1" dirty="0"/>
              <a:t> </a:t>
            </a:r>
            <a:r>
              <a:rPr lang="ru-RU" sz="2000" b="1" dirty="0" err="1"/>
              <a:t>високу</a:t>
            </a:r>
            <a:r>
              <a:rPr lang="ru-RU" sz="2000" b="1" dirty="0"/>
              <a:t> 	</a:t>
            </a:r>
            <a:r>
              <a:rPr lang="ru-RU" sz="2000" b="1" dirty="0" err="1"/>
              <a:t>навантажувальну</a:t>
            </a:r>
            <a:r>
              <a:rPr lang="ru-RU" sz="2000" b="1" dirty="0"/>
              <a:t> 	дозу</a:t>
            </a:r>
            <a:br>
              <a:rPr lang="ru-RU" sz="2000" b="1" dirty="0"/>
            </a:br>
            <a:r>
              <a:rPr lang="ru-RU" sz="2000" b="1" dirty="0"/>
              <a:t>❌ </a:t>
            </a:r>
            <a:r>
              <a:rPr lang="ru-RU" sz="2000" b="1" dirty="0" err="1"/>
              <a:t>Ігнорувати</a:t>
            </a:r>
            <a:r>
              <a:rPr lang="ru-RU" sz="2000" b="1" dirty="0"/>
              <a:t> </a:t>
            </a:r>
            <a:r>
              <a:rPr lang="ru-RU" sz="2000" b="1" dirty="0" err="1"/>
              <a:t>ранні</a:t>
            </a:r>
            <a:r>
              <a:rPr lang="ru-RU" sz="2000" b="1" dirty="0"/>
              <a:t> </a:t>
            </a:r>
            <a:r>
              <a:rPr lang="ru-RU" sz="2000" b="1" dirty="0" err="1"/>
              <a:t>шкірні</a:t>
            </a:r>
            <a:r>
              <a:rPr lang="ru-RU" sz="2000" b="1" dirty="0"/>
              <a:t> 	</a:t>
            </a:r>
            <a:r>
              <a:rPr lang="ru-RU" sz="2000" b="1" dirty="0" err="1"/>
              <a:t>симптоми</a:t>
            </a:r>
            <a:endParaRPr lang="ru-RU" sz="2000" b="1" dirty="0"/>
          </a:p>
          <a:p>
            <a:pPr marL="358775">
              <a:buNone/>
            </a:pPr>
            <a:r>
              <a:rPr lang="ru-RU" sz="2400" b="1" dirty="0" err="1">
                <a:solidFill>
                  <a:srgbClr val="6600CC"/>
                </a:solidFill>
              </a:rPr>
              <a:t>Це</a:t>
            </a:r>
            <a:r>
              <a:rPr lang="ru-RU" sz="2400" b="1" dirty="0">
                <a:solidFill>
                  <a:srgbClr val="6600CC"/>
                </a:solidFill>
              </a:rPr>
              <a:t> не </a:t>
            </a:r>
            <a:r>
              <a:rPr lang="ru-RU" sz="2400" b="1" dirty="0" err="1">
                <a:solidFill>
                  <a:srgbClr val="6600CC"/>
                </a:solidFill>
              </a:rPr>
              <a:t>алергія</a:t>
            </a:r>
            <a:r>
              <a:rPr lang="ru-RU" sz="2400" b="1" dirty="0">
                <a:solidFill>
                  <a:srgbClr val="6600CC"/>
                </a:solidFill>
              </a:rPr>
              <a:t>.</a:t>
            </a:r>
            <a:br>
              <a:rPr lang="ru-RU" sz="2400" b="1" dirty="0">
                <a:solidFill>
                  <a:srgbClr val="6600CC"/>
                </a:solidFill>
              </a:rPr>
            </a:br>
            <a:r>
              <a:rPr lang="ru-RU" sz="2400" b="1" dirty="0" err="1">
                <a:solidFill>
                  <a:srgbClr val="6600CC"/>
                </a:solidFill>
              </a:rPr>
              <a:t>Це</a:t>
            </a:r>
            <a:r>
              <a:rPr lang="ru-RU" sz="2400" b="1" dirty="0">
                <a:solidFill>
                  <a:srgbClr val="6600CC"/>
                </a:solidFill>
              </a:rPr>
              <a:t> тромбоз.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54B213-7D58-52A6-F23F-1C5BE796A494}"/>
              </a:ext>
            </a:extLst>
          </p:cNvPr>
          <p:cNvSpPr txBox="1"/>
          <p:nvPr/>
        </p:nvSpPr>
        <p:spPr>
          <a:xfrm>
            <a:off x="1763312" y="3596781"/>
            <a:ext cx="4895744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🩺 </a:t>
            </a:r>
            <a:r>
              <a:rPr lang="uk-UA" sz="2400" b="1" dirty="0">
                <a:solidFill>
                  <a:srgbClr val="FF0000"/>
                </a:solidFill>
              </a:rPr>
              <a:t>Правильна тактика</a:t>
            </a:r>
          </a:p>
          <a:p>
            <a:pPr>
              <a:buNone/>
            </a:pPr>
            <a:r>
              <a:rPr lang="uk-UA" sz="2000" dirty="0"/>
              <a:t>✔ </a:t>
            </a:r>
            <a:r>
              <a:rPr lang="uk-UA" sz="2000" b="1" dirty="0"/>
              <a:t>Починати з гепарином (</a:t>
            </a:r>
            <a:r>
              <a:rPr lang="en-US" sz="2000" b="1" dirty="0"/>
              <a:t>bridging)</a:t>
            </a:r>
            <a:br>
              <a:rPr lang="en-US" sz="2000" b="1" dirty="0"/>
            </a:br>
            <a:r>
              <a:rPr lang="en-US" sz="2000" b="1" dirty="0"/>
              <a:t>✔ </a:t>
            </a:r>
            <a:r>
              <a:rPr lang="uk-UA" sz="2000" b="1" dirty="0"/>
              <a:t>Перекриття мінімум 5 днів</a:t>
            </a:r>
            <a:br>
              <a:rPr lang="uk-UA" sz="2000" b="1" dirty="0"/>
            </a:br>
            <a:r>
              <a:rPr lang="uk-UA" sz="2000" b="1" dirty="0"/>
              <a:t>✔ </a:t>
            </a:r>
            <a:r>
              <a:rPr lang="uk-UA" sz="2000" b="1" dirty="0" err="1"/>
              <a:t>Варфарин</a:t>
            </a:r>
            <a:r>
              <a:rPr lang="uk-UA" sz="2000" b="1" dirty="0"/>
              <a:t> тільки при стабільному МНВ</a:t>
            </a:r>
            <a:br>
              <a:rPr lang="en-US" sz="2000" b="1" dirty="0"/>
            </a:br>
            <a:r>
              <a:rPr lang="en-US" sz="2000" b="1" dirty="0"/>
              <a:t>✔ </a:t>
            </a:r>
            <a:r>
              <a:rPr lang="uk-UA" sz="2000" b="1" dirty="0"/>
              <a:t>При підозрі на некроз — негайно 	відмінити </a:t>
            </a:r>
            <a:r>
              <a:rPr lang="uk-UA" sz="2000" b="1" dirty="0" err="1"/>
              <a:t>варфарин</a:t>
            </a:r>
            <a:br>
              <a:rPr lang="uk-UA" sz="2000" b="1" dirty="0"/>
            </a:br>
            <a:r>
              <a:rPr lang="uk-UA" sz="2000" b="1" dirty="0"/>
              <a:t>✔ Ввести вітамін </a:t>
            </a:r>
            <a:r>
              <a:rPr lang="en-US" sz="2000" b="1" dirty="0"/>
              <a:t>K</a:t>
            </a:r>
            <a:br>
              <a:rPr lang="en-US" sz="2000" b="1" dirty="0"/>
            </a:br>
            <a:r>
              <a:rPr lang="en-US" sz="2000" b="1" dirty="0"/>
              <a:t>✔ </a:t>
            </a:r>
            <a:r>
              <a:rPr lang="uk-UA" sz="2000" b="1" dirty="0"/>
              <a:t>Перейти на альтернативну 	</a:t>
            </a:r>
            <a:r>
              <a:rPr lang="uk-UA" sz="2000" b="1" dirty="0" err="1"/>
              <a:t>антикоагуляцію</a:t>
            </a:r>
            <a:endParaRPr lang="uk-UA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FC5BB5-9DDB-27DC-D100-4F16E214290E}"/>
              </a:ext>
            </a:extLst>
          </p:cNvPr>
          <p:cNvSpPr txBox="1"/>
          <p:nvPr/>
        </p:nvSpPr>
        <p:spPr>
          <a:xfrm>
            <a:off x="4979774" y="401405"/>
            <a:ext cx="3889906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sz="2000" b="1" dirty="0">
                <a:solidFill>
                  <a:srgbClr val="6600CC"/>
                </a:solidFill>
              </a:rPr>
              <a:t>Чому це «критичний вибух»?</a:t>
            </a:r>
            <a:r>
              <a:rPr lang="uk-UA" b="1" dirty="0"/>
              <a:t>	</a:t>
            </a:r>
          </a:p>
          <a:p>
            <a:pPr>
              <a:buNone/>
            </a:pPr>
            <a:r>
              <a:rPr lang="uk-UA" b="1" dirty="0"/>
              <a:t>Бо: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Лікуємо тромбоз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Провокуємо тромбоз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Іноді не розпізнаємо його вчасно</a:t>
            </a:r>
          </a:p>
          <a:p>
            <a:pPr marL="358775" indent="-358775">
              <a:buNone/>
            </a:pPr>
            <a:r>
              <a:rPr lang="uk-UA" sz="2400" b="1" dirty="0" err="1"/>
              <a:t>Варфарин</a:t>
            </a:r>
            <a:r>
              <a:rPr lang="uk-UA" sz="2400" b="1" dirty="0"/>
              <a:t> не одразу антикоагулянт.</a:t>
            </a:r>
            <a:br>
              <a:rPr lang="uk-UA" sz="2400" b="1" dirty="0"/>
            </a:br>
            <a:r>
              <a:rPr lang="uk-UA" sz="2400" b="1" dirty="0"/>
              <a:t>Спочатку він може бути </a:t>
            </a:r>
            <a:r>
              <a:rPr lang="uk-UA" sz="2400" b="1" dirty="0" err="1"/>
              <a:t>протромботиком</a:t>
            </a:r>
            <a:r>
              <a:rPr lang="uk-UA" sz="2400" b="1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A26D68-73EA-EF92-59CC-13B3A0D46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graphicFrame>
        <p:nvGraphicFramePr>
          <p:cNvPr id="5" name="Таблиця 4">
            <a:extLst>
              <a:ext uri="{FF2B5EF4-FFF2-40B4-BE49-F238E27FC236}">
                <a16:creationId xmlns:a16="http://schemas.microsoft.com/office/drawing/2014/main" id="{6C77128A-36EB-5E16-5DA6-5A22EE3F4B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866965"/>
              </p:ext>
            </p:extLst>
          </p:nvPr>
        </p:nvGraphicFramePr>
        <p:xfrm>
          <a:off x="617838" y="628263"/>
          <a:ext cx="8186351" cy="374904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699951">
                  <a:extLst>
                    <a:ext uri="{9D8B030D-6E8A-4147-A177-3AD203B41FA5}">
                      <a16:colId xmlns:a16="http://schemas.microsoft.com/office/drawing/2014/main" val="301805694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260490648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9920252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b="1" dirty="0"/>
                        <a:t>Критерій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HIT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b="1"/>
                        <a:t>Варфариновий некроз</a:t>
                      </a:r>
                      <a:endParaRPr lang="uk-UA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650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dirty="0"/>
                        <a:t>Тип препарату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Гепарин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Варфарин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5338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dirty="0"/>
                        <a:t>Механізм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dirty="0"/>
                        <a:t>Імунний (антитіла до </a:t>
                      </a:r>
                      <a:r>
                        <a:rPr lang="en-US" dirty="0"/>
                        <a:t>PF4)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Фармакодинамічний (↓ білок </a:t>
                      </a:r>
                      <a:r>
                        <a:rPr lang="en-US"/>
                        <a:t>C)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3751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Час розвитку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5–10 день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3–5 день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0492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Рівень тромбоцитів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↓ &gt;50%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Зазвичай нормальні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7381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Тип ураження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dirty="0"/>
                        <a:t>Венозний/артеріальний тромбоз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Мікросудинний тромбоз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30371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Клініка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Тромбоз + тромбоцитопенія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Некроз шкіри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63086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Ключова помилка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/>
                        <a:t>Продовження гепарину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dirty="0"/>
                        <a:t>Відсутність </a:t>
                      </a:r>
                      <a:r>
                        <a:rPr lang="en-US" dirty="0"/>
                        <a:t>bridging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5622950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45DEA7C7-C387-6E82-179F-1850CFA2D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" y="228153"/>
            <a:ext cx="85953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1" i="0" u="none" strike="noStrike" cap="none" normalizeH="0" baseline="0" dirty="0">
                <a:ln>
                  <a:noFill/>
                </a:ln>
                <a:solidFill>
                  <a:srgbClr val="6600CC"/>
                </a:solidFill>
                <a:effectLst/>
                <a:latin typeface="Arial" panose="020B0604020202020204" pitchFamily="34" charset="0"/>
              </a:rPr>
              <a:t>🔴 ПОРІВНЯННЯ: HIT </a:t>
            </a:r>
            <a:r>
              <a:rPr kumimoji="0" lang="uk-UA" altLang="uk-UA" sz="2000" b="1" i="0" u="none" strike="noStrike" cap="none" normalizeH="0" baseline="0" dirty="0" err="1">
                <a:ln>
                  <a:noFill/>
                </a:ln>
                <a:solidFill>
                  <a:srgbClr val="6600CC"/>
                </a:solidFill>
                <a:effectLst/>
                <a:latin typeface="Arial" panose="020B0604020202020204" pitchFamily="34" charset="0"/>
              </a:rPr>
              <a:t>vs</a:t>
            </a:r>
            <a:r>
              <a:rPr kumimoji="0" lang="uk-UA" altLang="uk-UA" sz="2000" b="1" i="0" u="none" strike="noStrike" cap="none" normalizeH="0" baseline="0" dirty="0">
                <a:ln>
                  <a:noFill/>
                </a:ln>
                <a:solidFill>
                  <a:srgbClr val="6600CC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uk-UA" altLang="uk-UA" sz="2000" b="1" i="0" u="none" strike="noStrike" cap="none" normalizeH="0" baseline="0" dirty="0" err="1">
                <a:ln>
                  <a:noFill/>
                </a:ln>
                <a:solidFill>
                  <a:srgbClr val="6600CC"/>
                </a:solidFill>
                <a:effectLst/>
                <a:latin typeface="Arial" panose="020B0604020202020204" pitchFamily="34" charset="0"/>
              </a:rPr>
              <a:t>Варфариновий</a:t>
            </a:r>
            <a:r>
              <a:rPr kumimoji="0" lang="uk-UA" altLang="uk-UA" sz="2000" b="1" i="0" u="none" strike="noStrike" cap="none" normalizeH="0" baseline="0" dirty="0">
                <a:ln>
                  <a:noFill/>
                </a:ln>
                <a:solidFill>
                  <a:srgbClr val="6600CC"/>
                </a:solidFill>
                <a:effectLst/>
                <a:latin typeface="Arial" panose="020B0604020202020204" pitchFamily="34" charset="0"/>
              </a:rPr>
              <a:t> некроз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84F817-2249-2A5C-D7D9-F497A8D0F5C6}"/>
              </a:ext>
            </a:extLst>
          </p:cNvPr>
          <p:cNvSpPr txBox="1"/>
          <p:nvPr/>
        </p:nvSpPr>
        <p:spPr>
          <a:xfrm>
            <a:off x="892775" y="4526135"/>
            <a:ext cx="763647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🧠 </a:t>
            </a:r>
            <a:r>
              <a:rPr lang="uk-UA" sz="2400" b="1" dirty="0">
                <a:solidFill>
                  <a:srgbClr val="6600CC"/>
                </a:solidFill>
              </a:rPr>
              <a:t>Висновок</a:t>
            </a:r>
          </a:p>
          <a:p>
            <a:pPr>
              <a:buNone/>
            </a:pPr>
            <a:r>
              <a:rPr lang="uk-UA" b="1" dirty="0"/>
              <a:t>Обидва стани — не кровотечі.</a:t>
            </a:r>
            <a:br>
              <a:rPr lang="uk-UA" b="1" dirty="0"/>
            </a:br>
            <a:r>
              <a:rPr lang="uk-UA" b="1" dirty="0"/>
              <a:t>Обидва — </a:t>
            </a:r>
            <a:r>
              <a:rPr lang="uk-UA" b="1" dirty="0" err="1"/>
              <a:t>протромботичні</a:t>
            </a:r>
            <a:r>
              <a:rPr lang="uk-UA" b="1" dirty="0"/>
              <a:t>.</a:t>
            </a:r>
          </a:p>
          <a:p>
            <a:pPr>
              <a:buNone/>
            </a:pPr>
            <a:r>
              <a:rPr lang="uk-UA" b="1" dirty="0"/>
              <a:t>	Але: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HIT — </a:t>
            </a:r>
            <a:r>
              <a:rPr lang="uk-UA" b="1" dirty="0"/>
              <a:t>імунна активація тромбоцитів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Варфариновий</a:t>
            </a:r>
            <a:r>
              <a:rPr lang="uk-UA" b="1" dirty="0"/>
              <a:t> некроз — дефіцит природної </a:t>
            </a:r>
            <a:r>
              <a:rPr lang="uk-UA" b="1" dirty="0" err="1"/>
              <a:t>антикоагуляції</a:t>
            </a:r>
            <a:endParaRPr lang="uk-UA" b="1" dirty="0"/>
          </a:p>
          <a:p>
            <a:pPr>
              <a:buNone/>
            </a:pPr>
            <a:r>
              <a:rPr lang="uk-UA" b="1" dirty="0"/>
              <a:t>Два різні механізми. Один і той самий результат — тромбоз.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AC03E5-FB99-433C-CB57-8D9FF1080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E8BAC4-B113-4A96-AB5C-50562398CFD7}"/>
              </a:ext>
            </a:extLst>
          </p:cNvPr>
          <p:cNvSpPr txBox="1"/>
          <p:nvPr/>
        </p:nvSpPr>
        <p:spPr>
          <a:xfrm>
            <a:off x="376882" y="238538"/>
            <a:ext cx="817399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SzPct val="150000"/>
              <a:buFont typeface="Wingdings" panose="05000000000000000000" pitchFamily="2" charset="2"/>
              <a:buChar char="M"/>
            </a:pPr>
            <a:r>
              <a:rPr lang="ru-RU" sz="2000" b="1" dirty="0"/>
              <a:t>БОМБА 3</a:t>
            </a:r>
          </a:p>
          <a:p>
            <a:pPr>
              <a:buNone/>
            </a:pPr>
            <a:r>
              <a:rPr lang="ru-RU" sz="2800" b="1" dirty="0">
                <a:solidFill>
                  <a:srgbClr val="6600CC"/>
                </a:solidFill>
              </a:rPr>
              <a:t>Антикоагулянт без контролю — </a:t>
            </a:r>
            <a:r>
              <a:rPr lang="ru-RU" sz="2800" b="1" dirty="0" err="1">
                <a:solidFill>
                  <a:srgbClr val="6600CC"/>
                </a:solidFill>
              </a:rPr>
              <a:t>ризик</a:t>
            </a:r>
            <a:r>
              <a:rPr lang="ru-RU" sz="2800" b="1" dirty="0">
                <a:solidFill>
                  <a:srgbClr val="6600CC"/>
                </a:solidFill>
              </a:rPr>
              <a:t> без меж</a:t>
            </a:r>
          </a:p>
          <a:p>
            <a:pPr>
              <a:buNone/>
            </a:pPr>
            <a:r>
              <a:rPr lang="en-US" b="1" dirty="0"/>
              <a:t>Direct Oral Anticoagulants</a:t>
            </a:r>
            <a:r>
              <a:rPr lang="uk-UA" b="1" dirty="0"/>
              <a:t> (</a:t>
            </a:r>
            <a:r>
              <a:rPr lang="ru-RU" b="1" i="1" dirty="0"/>
              <a:t>DOAC) і </a:t>
            </a:r>
            <a:r>
              <a:rPr lang="ru-RU" b="1" i="1" dirty="0" err="1"/>
              <a:t>прихована</a:t>
            </a:r>
            <a:r>
              <a:rPr lang="ru-RU" b="1" i="1" dirty="0"/>
              <a:t> </a:t>
            </a:r>
            <a:r>
              <a:rPr lang="ru-RU" b="1" i="1" dirty="0" err="1"/>
              <a:t>кумуляція</a:t>
            </a:r>
            <a:endParaRPr lang="ru-RU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E297A2-0077-ED4E-3CED-A8E4BD494BF1}"/>
              </a:ext>
            </a:extLst>
          </p:cNvPr>
          <p:cNvSpPr txBox="1"/>
          <p:nvPr/>
        </p:nvSpPr>
        <p:spPr>
          <a:xfrm>
            <a:off x="475735" y="1388899"/>
            <a:ext cx="465849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🧩 </a:t>
            </a:r>
            <a:r>
              <a:rPr lang="uk-UA" sz="2000" b="1" dirty="0">
                <a:solidFill>
                  <a:srgbClr val="6600CC"/>
                </a:solidFill>
              </a:rPr>
              <a:t>Клінічний сигнал</a:t>
            </a:r>
          </a:p>
          <a:p>
            <a:pPr>
              <a:buNone/>
            </a:pPr>
            <a:r>
              <a:rPr lang="uk-UA" b="1" dirty="0"/>
              <a:t>Пацієнт 78 років.</a:t>
            </a:r>
            <a:br>
              <a:rPr lang="uk-UA" b="1" dirty="0"/>
            </a:br>
            <a:r>
              <a:rPr lang="uk-UA" b="1" dirty="0"/>
              <a:t>Фібриляція передсердь.</a:t>
            </a:r>
            <a:br>
              <a:rPr lang="uk-UA" b="1" dirty="0"/>
            </a:br>
            <a:r>
              <a:rPr lang="uk-UA" b="1" dirty="0"/>
              <a:t>Приймає </a:t>
            </a:r>
            <a:r>
              <a:rPr lang="uk-UA" b="1" dirty="0" err="1"/>
              <a:t>ривароксабан</a:t>
            </a:r>
            <a:r>
              <a:rPr lang="uk-UA" b="1" dirty="0"/>
              <a:t>.</a:t>
            </a:r>
          </a:p>
          <a:p>
            <a:pPr>
              <a:buNone/>
            </a:pPr>
            <a:r>
              <a:rPr lang="uk-UA" b="1" dirty="0"/>
              <a:t>	Через 4 місяці: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b="1" dirty="0"/>
              <a:t>слабкість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b="1" dirty="0"/>
              <a:t>запаморочення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b="1" dirty="0"/>
              <a:t>мелена</a:t>
            </a:r>
          </a:p>
          <a:p>
            <a:pPr>
              <a:buNone/>
            </a:pPr>
            <a:r>
              <a:rPr lang="uk-UA" b="1" dirty="0"/>
              <a:t>Гемоглобін ↓</a:t>
            </a:r>
            <a:br>
              <a:rPr lang="uk-UA" b="1" dirty="0"/>
            </a:br>
            <a:r>
              <a:rPr lang="uk-UA" b="1" dirty="0"/>
              <a:t>ШКФ — 32 мл/хв.</a:t>
            </a:r>
          </a:p>
          <a:p>
            <a:pPr>
              <a:buNone/>
            </a:pPr>
            <a:r>
              <a:rPr lang="uk-UA" b="1" dirty="0"/>
              <a:t>Моніторинг не проводився.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E5F8D7-D4C9-C4E3-866C-B3E021D0B0EC}"/>
              </a:ext>
            </a:extLst>
          </p:cNvPr>
          <p:cNvSpPr txBox="1"/>
          <p:nvPr/>
        </p:nvSpPr>
        <p:spPr>
          <a:xfrm>
            <a:off x="1841157" y="4938237"/>
            <a:ext cx="702852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🔎 </a:t>
            </a:r>
            <a:r>
              <a:rPr lang="ru-RU" sz="2000" b="1" dirty="0" err="1">
                <a:solidFill>
                  <a:srgbClr val="6600CC"/>
                </a:solidFill>
              </a:rPr>
              <a:t>Питання</a:t>
            </a:r>
            <a:endParaRPr lang="ru-RU" b="1" dirty="0">
              <a:solidFill>
                <a:srgbClr val="6600CC"/>
              </a:solidFill>
            </a:endParaRPr>
          </a:p>
          <a:p>
            <a:pPr>
              <a:buNone/>
            </a:pPr>
            <a:r>
              <a:rPr lang="ru-RU" sz="2400" b="1" dirty="0"/>
              <a:t>DOAC не </a:t>
            </a:r>
            <a:r>
              <a:rPr lang="ru-RU" sz="2400" b="1" dirty="0" err="1"/>
              <a:t>потребують</a:t>
            </a:r>
            <a:r>
              <a:rPr lang="ru-RU" sz="2400" b="1" dirty="0"/>
              <a:t> регулярного контролю МНВ.</a:t>
            </a:r>
            <a:br>
              <a:rPr lang="ru-RU" sz="2400" b="1" dirty="0"/>
            </a:br>
            <a:r>
              <a:rPr lang="ru-RU" sz="2400" b="1" dirty="0"/>
              <a:t>Але </a:t>
            </a:r>
            <a:r>
              <a:rPr lang="ru-RU" sz="2400" b="1" dirty="0" err="1"/>
              <a:t>чи</a:t>
            </a:r>
            <a:r>
              <a:rPr lang="ru-RU" sz="2400" b="1" dirty="0"/>
              <a:t> </a:t>
            </a:r>
            <a:r>
              <a:rPr lang="ru-RU" sz="2400" b="1" dirty="0" err="1"/>
              <a:t>означає</a:t>
            </a:r>
            <a:r>
              <a:rPr lang="ru-RU" sz="2400" b="1" dirty="0"/>
              <a:t> </a:t>
            </a:r>
            <a:r>
              <a:rPr lang="ru-RU" sz="2400" b="1" dirty="0" err="1"/>
              <a:t>це</a:t>
            </a:r>
            <a:r>
              <a:rPr lang="ru-RU" sz="2400" b="1" dirty="0"/>
              <a:t>, </a:t>
            </a:r>
            <a:r>
              <a:rPr lang="ru-RU" sz="2400" b="1" dirty="0" err="1"/>
              <a:t>що</a:t>
            </a:r>
            <a:r>
              <a:rPr lang="ru-RU" sz="2400" b="1" dirty="0"/>
              <a:t> вони не </a:t>
            </a:r>
            <a:r>
              <a:rPr lang="ru-RU" sz="2400" b="1" dirty="0" err="1"/>
              <a:t>потребують</a:t>
            </a:r>
            <a:r>
              <a:rPr lang="ru-RU" sz="2400" b="1" dirty="0"/>
              <a:t> контролю </a:t>
            </a:r>
            <a:r>
              <a:rPr lang="ru-RU" sz="2400" b="1" dirty="0" err="1"/>
              <a:t>взагалі</a:t>
            </a:r>
            <a:r>
              <a:rPr lang="ru-RU" sz="2400" b="1" dirty="0"/>
              <a:t>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B16227-4208-3175-16A2-D5BB0474A41A}"/>
              </a:ext>
            </a:extLst>
          </p:cNvPr>
          <p:cNvSpPr txBox="1"/>
          <p:nvPr/>
        </p:nvSpPr>
        <p:spPr>
          <a:xfrm>
            <a:off x="4300151" y="2000782"/>
            <a:ext cx="4843849" cy="1865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buNone/>
            </a:pPr>
            <a:r>
              <a:rPr lang="uk-UA" sz="2400" b="1" dirty="0">
                <a:solidFill>
                  <a:srgbClr val="C00000"/>
                </a:solidFill>
              </a:rPr>
              <a:t>⚠ Критичні помилки</a:t>
            </a:r>
          </a:p>
          <a:p>
            <a:pPr>
              <a:lnSpc>
                <a:spcPts val="2800"/>
              </a:lnSpc>
              <a:buNone/>
            </a:pPr>
            <a:r>
              <a:rPr lang="uk-UA" sz="2000" b="1" dirty="0"/>
              <a:t>❌ «Нові антикоагулянти безпечніші»</a:t>
            </a:r>
            <a:br>
              <a:rPr lang="uk-UA" sz="2000" b="1" dirty="0"/>
            </a:br>
            <a:r>
              <a:rPr lang="uk-UA" sz="2000" b="1" dirty="0"/>
              <a:t>❌ Відсутність контролю ШКФ</a:t>
            </a:r>
            <a:br>
              <a:rPr lang="uk-UA" sz="2000" b="1" dirty="0"/>
            </a:br>
            <a:r>
              <a:rPr lang="uk-UA" sz="2000" b="1" dirty="0"/>
              <a:t>❌ Ігнорування взаємодій (</a:t>
            </a:r>
            <a:r>
              <a:rPr lang="uk-UA" sz="2000" b="1" dirty="0" err="1"/>
              <a:t>амідарон</a:t>
            </a:r>
            <a:r>
              <a:rPr lang="uk-UA" sz="2000" b="1" dirty="0"/>
              <a:t>, 	</a:t>
            </a:r>
            <a:r>
              <a:rPr lang="uk-UA" sz="2000" b="1" dirty="0" err="1"/>
              <a:t>верапаміл</a:t>
            </a:r>
            <a:r>
              <a:rPr lang="uk-UA" sz="2000" b="1" dirty="0"/>
              <a:t>, НПЗП)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BA03AF-2E75-D42B-E5A3-870C706FB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245EFE-4071-D8FB-9457-814C046D1527}"/>
              </a:ext>
            </a:extLst>
          </p:cNvPr>
          <p:cNvSpPr txBox="1"/>
          <p:nvPr/>
        </p:nvSpPr>
        <p:spPr>
          <a:xfrm>
            <a:off x="376420" y="189669"/>
            <a:ext cx="4658496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</a:rPr>
              <a:t>🧬 </a:t>
            </a:r>
            <a:r>
              <a:rPr lang="uk-UA" sz="2400" b="1" dirty="0">
                <a:solidFill>
                  <a:srgbClr val="C00000"/>
                </a:solidFill>
              </a:rPr>
              <a:t>Механізм «тихого вибуху»</a:t>
            </a:r>
          </a:p>
          <a:p>
            <a:pPr>
              <a:buNone/>
            </a:pPr>
            <a:r>
              <a:rPr lang="en-US" b="1" dirty="0"/>
              <a:t>DOAC: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Дабігатран</a:t>
            </a:r>
            <a:r>
              <a:rPr lang="uk-UA" b="1" dirty="0"/>
              <a:t> — 80% ниркова елімінація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Ривароксабан</a:t>
            </a:r>
            <a:r>
              <a:rPr lang="uk-UA" b="1" dirty="0"/>
              <a:t> — ~35%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Апіксабан</a:t>
            </a:r>
            <a:r>
              <a:rPr lang="uk-UA" b="1" dirty="0"/>
              <a:t> — ~27%</a:t>
            </a:r>
          </a:p>
          <a:p>
            <a:pPr>
              <a:buNone/>
            </a:pPr>
            <a:r>
              <a:rPr lang="uk-UA" b="1" dirty="0"/>
              <a:t>↓ ШКФ</a:t>
            </a:r>
            <a:br>
              <a:rPr lang="uk-UA" b="1" dirty="0"/>
            </a:br>
            <a:r>
              <a:rPr lang="uk-UA" b="1" dirty="0"/>
              <a:t>→ накопичення препарату</a:t>
            </a:r>
            <a:br>
              <a:rPr lang="uk-UA" b="1" dirty="0"/>
            </a:br>
            <a:r>
              <a:rPr lang="uk-UA" b="1" dirty="0"/>
              <a:t>→ надмірна </a:t>
            </a:r>
            <a:r>
              <a:rPr lang="uk-UA" b="1" dirty="0" err="1"/>
              <a:t>антикоагуляція</a:t>
            </a:r>
            <a:br>
              <a:rPr lang="uk-UA" b="1" dirty="0"/>
            </a:br>
            <a:r>
              <a:rPr lang="uk-UA" b="1" dirty="0"/>
              <a:t>→ масивна кровотеча</a:t>
            </a:r>
          </a:p>
          <a:p>
            <a:pPr>
              <a:buNone/>
            </a:pPr>
            <a:r>
              <a:rPr lang="uk-UA" b="1" dirty="0"/>
              <a:t>⚠ Без лабораторного маркера </a:t>
            </a:r>
          </a:p>
          <a:p>
            <a:pPr>
              <a:buNone/>
            </a:pPr>
            <a:r>
              <a:rPr lang="uk-UA" b="1" dirty="0"/>
              <a:t>типу МНВ</a:t>
            </a:r>
            <a:r>
              <a:rPr lang="en-US" b="1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9B6CFD-8858-5329-E18C-C96E922ADC94}"/>
              </a:ext>
            </a:extLst>
          </p:cNvPr>
          <p:cNvSpPr txBox="1"/>
          <p:nvPr/>
        </p:nvSpPr>
        <p:spPr>
          <a:xfrm>
            <a:off x="274320" y="3682333"/>
            <a:ext cx="4658496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dirty="0"/>
              <a:t>💥</a:t>
            </a:r>
            <a:r>
              <a:rPr lang="uk-UA" sz="2400" b="1" dirty="0">
                <a:solidFill>
                  <a:srgbClr val="C00000"/>
                </a:solidFill>
              </a:rPr>
              <a:t>Чому це небезпечно?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Немає рутинного моніторингу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Пацієнт старшого віку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Поліпрагмазія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Ниркова дисфункція прогресує непомітно</a:t>
            </a:r>
          </a:p>
          <a:p>
            <a:pPr>
              <a:buNone/>
            </a:pPr>
            <a:r>
              <a:rPr lang="uk-UA" sz="2000" b="1" dirty="0" err="1"/>
              <a:t>Антикоагулянтний</a:t>
            </a:r>
            <a:r>
              <a:rPr lang="uk-UA" sz="2000" b="1" dirty="0"/>
              <a:t> ефект посилюється поступово.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70993F-FACC-38E7-3A57-F509326A4A6C}"/>
              </a:ext>
            </a:extLst>
          </p:cNvPr>
          <p:cNvSpPr txBox="1"/>
          <p:nvPr/>
        </p:nvSpPr>
        <p:spPr>
          <a:xfrm>
            <a:off x="4932815" y="3416603"/>
            <a:ext cx="421118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🩺 </a:t>
            </a:r>
            <a:r>
              <a:rPr lang="uk-UA" sz="2400" b="1" dirty="0">
                <a:solidFill>
                  <a:srgbClr val="6600CC"/>
                </a:solidFill>
              </a:rPr>
              <a:t>Правильний підхід</a:t>
            </a:r>
            <a:endParaRPr lang="uk-UA" b="1" dirty="0">
              <a:solidFill>
                <a:srgbClr val="6600CC"/>
              </a:solidFill>
            </a:endParaRPr>
          </a:p>
          <a:p>
            <a:pPr>
              <a:buNone/>
            </a:pPr>
            <a:r>
              <a:rPr lang="uk-UA" dirty="0"/>
              <a:t>✔ </a:t>
            </a:r>
            <a:r>
              <a:rPr lang="uk-UA" sz="2000" b="1" dirty="0"/>
              <a:t>Оцінка ШКФ перед 	призначенням</a:t>
            </a:r>
            <a:br>
              <a:rPr lang="uk-UA" sz="2000" b="1" dirty="0"/>
            </a:br>
            <a:r>
              <a:rPr lang="uk-UA" sz="2000" b="1" dirty="0"/>
              <a:t>✔ Контроль ниркової функції 	щонайменше 1–2 рази на рік</a:t>
            </a:r>
            <a:br>
              <a:rPr lang="uk-UA" sz="2000" b="1" dirty="0"/>
            </a:br>
            <a:r>
              <a:rPr lang="uk-UA" sz="2000" b="1" dirty="0"/>
              <a:t>✔ Корекція дози при ↓ ШКФ</a:t>
            </a:r>
            <a:br>
              <a:rPr lang="uk-UA" sz="2000" b="1" dirty="0"/>
            </a:br>
            <a:r>
              <a:rPr lang="uk-UA" sz="2000" b="1" dirty="0"/>
              <a:t>✔ Обережність у пацієнтів &gt;75 років</a:t>
            </a:r>
            <a:endParaRPr lang="uk-UA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268EEC-C5D7-E19F-50B2-2AA603FE7802}"/>
              </a:ext>
            </a:extLst>
          </p:cNvPr>
          <p:cNvSpPr txBox="1"/>
          <p:nvPr/>
        </p:nvSpPr>
        <p:spPr>
          <a:xfrm>
            <a:off x="4572000" y="217485"/>
            <a:ext cx="439978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sz="2000" b="1" dirty="0">
                <a:solidFill>
                  <a:srgbClr val="C00000"/>
                </a:solidFill>
              </a:rPr>
              <a:t>Чому це «критичний вибух»?</a:t>
            </a:r>
            <a:endParaRPr lang="uk-UA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b="1" dirty="0"/>
              <a:t>Бо: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Препарат позиціонується як 	«зручний»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Відсутній рутинний лабораторний 	маркер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Ризик накопичення зростає 	поступово</a:t>
            </a:r>
          </a:p>
          <a:p>
            <a:pPr>
              <a:buNone/>
            </a:pPr>
            <a:r>
              <a:rPr lang="en-US" b="1" dirty="0"/>
              <a:t>DOAC </a:t>
            </a:r>
            <a:r>
              <a:rPr lang="uk-UA" b="1" dirty="0"/>
              <a:t>не потребують МНВ</a:t>
            </a:r>
            <a:r>
              <a:rPr lang="en-US" b="1" dirty="0"/>
              <a:t>.</a:t>
            </a:r>
            <a:br>
              <a:rPr lang="en-US" b="1" dirty="0"/>
            </a:br>
            <a:r>
              <a:rPr lang="uk-UA" b="1" dirty="0"/>
              <a:t>Але вони потребують клінічного мислення.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_digital_background_features_a_soft,_light_off-w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4320" y="274320"/>
            <a:ext cx="8595360" cy="6309360"/>
          </a:xfrm>
          <a:prstGeom prst="rect">
            <a:avLst/>
          </a:prstGeom>
          <a:noFill/>
          <a:ln w="19050">
            <a:solidFill>
              <a:srgbClr val="AA14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6481C1-A6FC-3C50-D6A3-C028C38A83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aphicFrame>
        <p:nvGraphicFramePr>
          <p:cNvPr id="6" name="Таблиця 5">
            <a:extLst>
              <a:ext uri="{FF2B5EF4-FFF2-40B4-BE49-F238E27FC236}">
                <a16:creationId xmlns:a16="http://schemas.microsoft.com/office/drawing/2014/main" id="{5CDFDF7B-DA1F-4CF0-56EE-DE860CD72E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465704"/>
              </p:ext>
            </p:extLst>
          </p:nvPr>
        </p:nvGraphicFramePr>
        <p:xfrm>
          <a:off x="630194" y="1238772"/>
          <a:ext cx="8143103" cy="437191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656703">
                  <a:extLst>
                    <a:ext uri="{9D8B030D-6E8A-4147-A177-3AD203B41FA5}">
                      <a16:colId xmlns:a16="http://schemas.microsoft.com/office/drawing/2014/main" val="116983859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85940445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4238337726"/>
                    </a:ext>
                  </a:extLst>
                </a:gridCol>
              </a:tblGrid>
              <a:tr h="3175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Критерій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 err="1"/>
                        <a:t>Варфарин</a:t>
                      </a:r>
                      <a:endParaRPr lang="uk-UA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/>
                        <a:t>DOAC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1244688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Механізм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Блокада вітамін-</a:t>
                      </a:r>
                      <a:r>
                        <a:rPr lang="en-US" sz="1800" b="1"/>
                        <a:t>K-</a:t>
                      </a:r>
                      <a:r>
                        <a:rPr lang="uk-UA" sz="1800" b="1"/>
                        <a:t>залежних факторів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Прямий інгібітор </a:t>
                      </a:r>
                      <a:r>
                        <a:rPr lang="en-US" sz="1800" b="1"/>
                        <a:t>Xa </a:t>
                      </a:r>
                      <a:r>
                        <a:rPr lang="uk-UA" sz="1800" b="1"/>
                        <a:t>або тромбіну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43073"/>
                  </a:ext>
                </a:extLst>
              </a:tr>
              <a:tr h="3175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Початок дії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Повільний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Швидкий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4792973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Моніторинг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/>
                        <a:t>INR </a:t>
                      </a:r>
                      <a:r>
                        <a:rPr lang="uk-UA" sz="1800" b="1" dirty="0"/>
                        <a:t>обов’язковий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Рутинний контроль відсутній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0149402"/>
                  </a:ext>
                </a:extLst>
              </a:tr>
              <a:tr h="7981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Ризик на старті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Тимчасова гіперкоагуляція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Негайний антикоагулянтний ефект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9098843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Залежність від нирок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Мінімальна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Висока (особливо дабігатран)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45381263"/>
                  </a:ext>
                </a:extLst>
              </a:tr>
              <a:tr h="5562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Типовий «вибух»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Некроз шкіри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Кумуляція → кровотеча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0669744"/>
                  </a:ext>
                </a:extLst>
              </a:tr>
              <a:tr h="3175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Помилка лікаря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/>
                        <a:t>Немає </a:t>
                      </a:r>
                      <a:r>
                        <a:rPr lang="en-US" sz="1800" b="1"/>
                        <a:t>bridging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/>
                        <a:t>Немає контролю ШКФ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387074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B14F5C6-0B57-01A6-988D-E9B1AF814CB6}"/>
              </a:ext>
            </a:extLst>
          </p:cNvPr>
          <p:cNvSpPr txBox="1"/>
          <p:nvPr/>
        </p:nvSpPr>
        <p:spPr>
          <a:xfrm>
            <a:off x="1118287" y="108803"/>
            <a:ext cx="690742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/>
              <a:t>🔴 </a:t>
            </a:r>
            <a:r>
              <a:rPr lang="uk-UA" sz="2800" b="1" dirty="0">
                <a:solidFill>
                  <a:srgbClr val="6600CC"/>
                </a:solidFill>
              </a:rPr>
              <a:t>ПОРІВНЯННЯ</a:t>
            </a:r>
          </a:p>
          <a:p>
            <a:pPr>
              <a:buNone/>
            </a:pPr>
            <a:r>
              <a:rPr lang="uk-UA" sz="2800" b="1" dirty="0" err="1">
                <a:solidFill>
                  <a:srgbClr val="6600CC"/>
                </a:solidFill>
              </a:rPr>
              <a:t>Варфарин</a:t>
            </a:r>
            <a:r>
              <a:rPr lang="uk-UA" sz="2800" b="1" dirty="0">
                <a:solidFill>
                  <a:srgbClr val="6600CC"/>
                </a:solidFill>
              </a:rPr>
              <a:t> </a:t>
            </a:r>
            <a:r>
              <a:rPr lang="en-US" sz="2800" b="1" dirty="0">
                <a:solidFill>
                  <a:srgbClr val="6600CC"/>
                </a:solidFill>
              </a:rPr>
              <a:t>vs DOAC: </a:t>
            </a:r>
            <a:r>
              <a:rPr lang="uk-UA" sz="2800" b="1" dirty="0">
                <a:solidFill>
                  <a:srgbClr val="6600CC"/>
                </a:solidFill>
              </a:rPr>
              <a:t>контроль і ризик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0A5DA1-AB17-B99D-0DBE-153D19BEE6AE}"/>
              </a:ext>
            </a:extLst>
          </p:cNvPr>
          <p:cNvSpPr txBox="1"/>
          <p:nvPr/>
        </p:nvSpPr>
        <p:spPr>
          <a:xfrm>
            <a:off x="630193" y="5705432"/>
            <a:ext cx="62401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🧠 </a:t>
            </a:r>
            <a:r>
              <a:rPr lang="ru-RU" sz="2000" b="1" dirty="0" err="1"/>
              <a:t>Ключова</a:t>
            </a:r>
            <a:r>
              <a:rPr lang="ru-RU" sz="2000" b="1" dirty="0"/>
              <a:t> </a:t>
            </a:r>
            <a:r>
              <a:rPr lang="ru-RU" sz="2000" b="1" dirty="0" err="1"/>
              <a:t>різниця</a:t>
            </a:r>
            <a:endParaRPr lang="ru-RU" sz="2000" b="1" dirty="0"/>
          </a:p>
          <a:p>
            <a:pPr algn="ctr"/>
            <a:r>
              <a:rPr lang="ru-RU" sz="2000" b="1" dirty="0"/>
              <a:t>Варфарин </a:t>
            </a:r>
            <a:r>
              <a:rPr lang="ru-RU" sz="2000" b="1" dirty="0" err="1"/>
              <a:t>небезпечний</a:t>
            </a:r>
            <a:r>
              <a:rPr lang="ru-RU" sz="2000" b="1" dirty="0"/>
              <a:t> на початку.</a:t>
            </a:r>
          </a:p>
          <a:p>
            <a:pPr algn="ctr"/>
            <a:r>
              <a:rPr lang="ru-RU" sz="2000" b="1" dirty="0"/>
              <a:t>DOAC </a:t>
            </a:r>
            <a:r>
              <a:rPr lang="ru-RU" sz="2000" b="1" dirty="0" err="1"/>
              <a:t>небезпечні</a:t>
            </a:r>
            <a:r>
              <a:rPr lang="ru-RU" sz="2000" b="1" dirty="0"/>
              <a:t> при </a:t>
            </a:r>
            <a:r>
              <a:rPr lang="ru-RU" sz="2000" b="1" dirty="0" err="1"/>
              <a:t>накопиченні</a:t>
            </a:r>
            <a:r>
              <a:rPr lang="ru-RU" dirty="0"/>
              <a:t>.</a:t>
            </a:r>
            <a:endParaRPr lang="uk-UA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4427BE-DDA4-945C-2FAD-1AAD43A08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FEF029-AA59-7748-338A-814231E66F71}"/>
              </a:ext>
            </a:extLst>
          </p:cNvPr>
          <p:cNvSpPr txBox="1"/>
          <p:nvPr/>
        </p:nvSpPr>
        <p:spPr>
          <a:xfrm>
            <a:off x="914400" y="209674"/>
            <a:ext cx="7142205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Wingdings" panose="05000000000000000000" pitchFamily="2" charset="2"/>
              <a:buChar char="M"/>
            </a:pPr>
            <a:r>
              <a:rPr lang="uk-UA" sz="2000" b="1" dirty="0"/>
              <a:t>БОМБА 4</a:t>
            </a:r>
          </a:p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</a:rPr>
              <a:t>Розчиняючи тромб — руйнуємо бар’єри</a:t>
            </a:r>
          </a:p>
          <a:p>
            <a:pPr>
              <a:buNone/>
            </a:pPr>
            <a:r>
              <a:rPr lang="uk-UA" b="1" dirty="0"/>
              <a:t>(Фібриноліз і внутрішньочерепний крововилив)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ACCBAF-CAFA-3469-24DC-C6E78CF27620}"/>
              </a:ext>
            </a:extLst>
          </p:cNvPr>
          <p:cNvSpPr txBox="1"/>
          <p:nvPr/>
        </p:nvSpPr>
        <p:spPr>
          <a:xfrm>
            <a:off x="253314" y="1509134"/>
            <a:ext cx="465849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🧩 </a:t>
            </a:r>
            <a:r>
              <a:rPr lang="uk-UA" sz="2000" b="1" dirty="0">
                <a:solidFill>
                  <a:srgbClr val="C00000"/>
                </a:solidFill>
              </a:rPr>
              <a:t>Клінічний сигнал</a:t>
            </a:r>
          </a:p>
          <a:p>
            <a:pPr>
              <a:buNone/>
            </a:pPr>
            <a:r>
              <a:rPr lang="uk-UA" sz="2000" b="1" dirty="0"/>
              <a:t>Пацієнт з гострим ішемічним інсультом.</a:t>
            </a:r>
            <a:br>
              <a:rPr lang="uk-UA" sz="2000" b="1" dirty="0"/>
            </a:br>
            <a:r>
              <a:rPr lang="uk-UA" sz="2000" b="1" dirty="0"/>
              <a:t>Вікно — 2 години.</a:t>
            </a:r>
            <a:br>
              <a:rPr lang="uk-UA" sz="2000" b="1" dirty="0"/>
            </a:br>
            <a:r>
              <a:rPr lang="uk-UA" sz="2000" b="1" dirty="0"/>
              <a:t>Введена </a:t>
            </a:r>
            <a:r>
              <a:rPr lang="uk-UA" sz="2000" b="1" dirty="0" err="1"/>
              <a:t>альтеплаза</a:t>
            </a:r>
            <a:r>
              <a:rPr lang="uk-UA" sz="2000" b="1" dirty="0"/>
              <a:t>.</a:t>
            </a:r>
          </a:p>
          <a:p>
            <a:pPr>
              <a:buNone/>
            </a:pPr>
            <a:r>
              <a:rPr lang="uk-UA" sz="2000" b="1" dirty="0"/>
              <a:t>Через 6 годин: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погіршення свідомості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головний біль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блювання</a:t>
            </a:r>
          </a:p>
          <a:p>
            <a:pPr>
              <a:buNone/>
            </a:pPr>
            <a:r>
              <a:rPr lang="uk-UA" sz="2000" b="1" dirty="0"/>
              <a:t>КТ: внутрішньочерепний крововилив.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B07FAA-5589-E284-C6CC-3A90CDB22263}"/>
              </a:ext>
            </a:extLst>
          </p:cNvPr>
          <p:cNvSpPr txBox="1"/>
          <p:nvPr/>
        </p:nvSpPr>
        <p:spPr>
          <a:xfrm>
            <a:off x="364524" y="4794061"/>
            <a:ext cx="599920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/>
              <a:t>🔎 </a:t>
            </a:r>
            <a:r>
              <a:rPr lang="uk-UA" sz="2400" b="1" dirty="0">
                <a:solidFill>
                  <a:srgbClr val="6600CC"/>
                </a:solidFill>
              </a:rPr>
              <a:t>Питання</a:t>
            </a:r>
          </a:p>
          <a:p>
            <a:pPr>
              <a:buNone/>
            </a:pPr>
            <a:r>
              <a:rPr lang="uk-UA" sz="2400" b="1" dirty="0" err="1"/>
              <a:t>Тромболізис</a:t>
            </a:r>
            <a:r>
              <a:rPr lang="uk-UA" sz="2400" b="1" dirty="0"/>
              <a:t> врятував перфузію.</a:t>
            </a:r>
            <a:br>
              <a:rPr lang="uk-UA" sz="2400" b="1" dirty="0"/>
            </a:br>
            <a:r>
              <a:rPr lang="uk-UA" sz="2400" b="1" dirty="0"/>
              <a:t>Чому він зруйнував судинний бар’єр?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62CECC-DE1F-B5D3-03C2-8C6A5D1912C6}"/>
              </a:ext>
            </a:extLst>
          </p:cNvPr>
          <p:cNvSpPr txBox="1"/>
          <p:nvPr/>
        </p:nvSpPr>
        <p:spPr>
          <a:xfrm>
            <a:off x="5165124" y="2201631"/>
            <a:ext cx="3867665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C00000"/>
                </a:solidFill>
              </a:rPr>
              <a:t>⚠ </a:t>
            </a:r>
            <a:r>
              <a:rPr lang="ru-RU" sz="2400" b="1" dirty="0" err="1">
                <a:solidFill>
                  <a:srgbClr val="C00000"/>
                </a:solidFill>
              </a:rPr>
              <a:t>Критичні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помилки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sz="2000" b="1" dirty="0"/>
              <a:t>❌ </a:t>
            </a:r>
            <a:r>
              <a:rPr lang="ru-RU" sz="2000" b="1" dirty="0" err="1"/>
              <a:t>Ігнорування</a:t>
            </a:r>
            <a:r>
              <a:rPr lang="ru-RU" sz="2000" b="1" dirty="0"/>
              <a:t> </a:t>
            </a:r>
            <a:r>
              <a:rPr lang="ru-RU" sz="2000" b="1" dirty="0" err="1"/>
              <a:t>протипоказань</a:t>
            </a:r>
            <a:br>
              <a:rPr lang="ru-RU" sz="2000" b="1" dirty="0"/>
            </a:br>
            <a:r>
              <a:rPr lang="ru-RU" sz="2000" b="1" dirty="0"/>
              <a:t>❌ </a:t>
            </a:r>
            <a:r>
              <a:rPr lang="ru-RU" sz="2000" b="1" dirty="0" err="1"/>
              <a:t>Неврахований</a:t>
            </a:r>
            <a:r>
              <a:rPr lang="ru-RU" sz="2000" b="1" dirty="0"/>
              <a:t> </a:t>
            </a:r>
            <a:r>
              <a:rPr lang="ru-RU" sz="2000" b="1" dirty="0" err="1"/>
              <a:t>прийом</a:t>
            </a:r>
            <a:r>
              <a:rPr lang="ru-RU" sz="2000" b="1" dirty="0"/>
              <a:t> 	</a:t>
            </a:r>
            <a:r>
              <a:rPr lang="ru-RU" sz="2000" b="1" dirty="0" err="1"/>
              <a:t>антикоагулянтів</a:t>
            </a:r>
            <a:br>
              <a:rPr lang="ru-RU" sz="2000" b="1" dirty="0"/>
            </a:br>
            <a:r>
              <a:rPr lang="ru-RU" sz="2000" b="1" dirty="0"/>
              <a:t>❌ </a:t>
            </a:r>
            <a:r>
              <a:rPr lang="ru-RU" sz="2000" b="1" dirty="0" err="1"/>
              <a:t>Недостатній</a:t>
            </a:r>
            <a:r>
              <a:rPr lang="ru-RU" sz="2000" b="1" dirty="0"/>
              <a:t> контроль АТ 	перед </a:t>
            </a:r>
            <a:r>
              <a:rPr lang="ru-RU" sz="2000" b="1" dirty="0" err="1"/>
              <a:t>введенням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79948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2124A00-7CE9-2DAD-1948-2CBE16446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D4913C-FC42-B2CC-BE7B-E9FC70973F60}"/>
              </a:ext>
            </a:extLst>
          </p:cNvPr>
          <p:cNvSpPr txBox="1"/>
          <p:nvPr/>
        </p:nvSpPr>
        <p:spPr>
          <a:xfrm>
            <a:off x="108124" y="277460"/>
            <a:ext cx="4658496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>
                <a:solidFill>
                  <a:srgbClr val="C00000"/>
                </a:solidFill>
              </a:rPr>
              <a:t>Механізм «вибуху»</a:t>
            </a:r>
          </a:p>
          <a:p>
            <a:pPr>
              <a:buNone/>
            </a:pPr>
            <a:r>
              <a:rPr lang="uk-UA" sz="2000" b="1" dirty="0" err="1"/>
              <a:t>Фібринолітики</a:t>
            </a:r>
            <a:r>
              <a:rPr lang="uk-UA" sz="2000" b="1" dirty="0"/>
              <a:t>:</a:t>
            </a:r>
          </a:p>
          <a:p>
            <a:pPr>
              <a:buNone/>
            </a:pPr>
            <a:r>
              <a:rPr lang="uk-UA" sz="2000" b="1" dirty="0"/>
              <a:t>→ активують плазмін</a:t>
            </a:r>
            <a:br>
              <a:rPr lang="uk-UA" sz="2000" b="1" dirty="0"/>
            </a:br>
            <a:r>
              <a:rPr lang="uk-UA" sz="2000" b="1" dirty="0"/>
              <a:t>→ </a:t>
            </a:r>
            <a:r>
              <a:rPr lang="uk-UA" sz="2000" b="1" dirty="0" err="1"/>
              <a:t>лізують</a:t>
            </a:r>
            <a:r>
              <a:rPr lang="uk-UA" sz="2000" b="1" dirty="0"/>
              <a:t> фібрин</a:t>
            </a:r>
            <a:br>
              <a:rPr lang="uk-UA" sz="2000" b="1" dirty="0"/>
            </a:br>
            <a:r>
              <a:rPr lang="uk-UA" sz="2000" b="1" dirty="0"/>
              <a:t>→ розчиняють тромб</a:t>
            </a:r>
          </a:p>
          <a:p>
            <a:pPr>
              <a:buNone/>
            </a:pPr>
            <a:r>
              <a:rPr lang="uk-UA" sz="2000" b="1" dirty="0"/>
              <a:t>Але: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Плазмін діє системно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Пошкоджений ендотелій в зоні ішемії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Порушений </a:t>
            </a:r>
            <a:r>
              <a:rPr lang="uk-UA" sz="2000" b="1" dirty="0" err="1"/>
              <a:t>гематоенцефалічний</a:t>
            </a:r>
            <a:r>
              <a:rPr lang="uk-UA" sz="2000" b="1" dirty="0"/>
              <a:t> бар’єр</a:t>
            </a:r>
          </a:p>
          <a:p>
            <a:pPr>
              <a:buNone/>
            </a:pPr>
            <a:r>
              <a:rPr lang="uk-UA" sz="2000" b="1" dirty="0"/>
              <a:t>→ Геморагічна трансформація інфаркту.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F9DC10-B41D-AACA-7301-0A33286FD449}"/>
              </a:ext>
            </a:extLst>
          </p:cNvPr>
          <p:cNvSpPr txBox="1"/>
          <p:nvPr/>
        </p:nvSpPr>
        <p:spPr>
          <a:xfrm>
            <a:off x="4993673" y="324858"/>
            <a:ext cx="3815150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💥 </a:t>
            </a:r>
            <a:r>
              <a:rPr lang="uk-UA" sz="2400" b="1" dirty="0">
                <a:solidFill>
                  <a:srgbClr val="6600CC"/>
                </a:solidFill>
              </a:rPr>
              <a:t>Що підвищує ризик?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Вік &gt;80 років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Високий артеріальний тиск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Великий об’єм інфаркту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Пізнє введення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b="1" dirty="0"/>
              <a:t>Комбінація з антикоагулянтами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5110C0-F8C9-AE5C-D6F7-BA1398F77FF2}"/>
              </a:ext>
            </a:extLst>
          </p:cNvPr>
          <p:cNvSpPr txBox="1"/>
          <p:nvPr/>
        </p:nvSpPr>
        <p:spPr>
          <a:xfrm>
            <a:off x="274938" y="4543492"/>
            <a:ext cx="4116587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🩺 </a:t>
            </a:r>
            <a:r>
              <a:rPr lang="uk-UA" sz="2400" b="1" dirty="0">
                <a:solidFill>
                  <a:srgbClr val="C00000"/>
                </a:solidFill>
              </a:rPr>
              <a:t>Принцип безпеки</a:t>
            </a:r>
          </a:p>
          <a:p>
            <a:pPr>
              <a:buNone/>
            </a:pPr>
            <a:r>
              <a:rPr lang="uk-UA" sz="2000" b="1" dirty="0"/>
              <a:t>✔ Чітке дотримання часових вікон</a:t>
            </a:r>
            <a:br>
              <a:rPr lang="uk-UA" sz="2000" b="1" dirty="0"/>
            </a:br>
            <a:r>
              <a:rPr lang="uk-UA" sz="2000" b="1" dirty="0"/>
              <a:t>✔ Контроль АТ</a:t>
            </a:r>
            <a:br>
              <a:rPr lang="uk-UA" sz="2000" b="1" dirty="0"/>
            </a:br>
            <a:r>
              <a:rPr lang="uk-UA" sz="2000" b="1" dirty="0"/>
              <a:t>✔ Виключення протипоказань</a:t>
            </a:r>
            <a:br>
              <a:rPr lang="uk-UA" sz="2000" b="1" dirty="0"/>
            </a:br>
            <a:r>
              <a:rPr lang="uk-UA" sz="2000" b="1" dirty="0"/>
              <a:t>✔ Негайна </a:t>
            </a:r>
            <a:r>
              <a:rPr lang="uk-UA" sz="2000" b="1" dirty="0" err="1"/>
              <a:t>нейровізуалізація</a:t>
            </a:r>
            <a:r>
              <a:rPr lang="uk-UA" sz="2000" b="1" dirty="0"/>
              <a:t> при погіршенні стану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237DD8-CD1C-3030-585F-1E0AE235BA57}"/>
              </a:ext>
            </a:extLst>
          </p:cNvPr>
          <p:cNvSpPr txBox="1"/>
          <p:nvPr/>
        </p:nvSpPr>
        <p:spPr>
          <a:xfrm>
            <a:off x="4377380" y="3650940"/>
            <a:ext cx="4658496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sz="2000" b="1" dirty="0">
                <a:solidFill>
                  <a:srgbClr val="C00000"/>
                </a:solidFill>
              </a:rPr>
              <a:t>Чому це «критичний вибух»?</a:t>
            </a:r>
          </a:p>
          <a:p>
            <a:pPr>
              <a:buNone/>
            </a:pPr>
            <a:r>
              <a:rPr lang="uk-UA" b="1" dirty="0"/>
              <a:t>Бо: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Лікування ішемії може перетворитись на </a:t>
            </a:r>
            <a:r>
              <a:rPr lang="uk-UA" b="1" dirty="0" err="1"/>
              <a:t>геморагію</a:t>
            </a:r>
            <a:endParaRPr lang="uk-UA" b="1" dirty="0"/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Межа між користю і катастрофою — тонка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Рішення приймається швидко, під тиском часу</a:t>
            </a:r>
          </a:p>
          <a:p>
            <a:pPr>
              <a:buNone/>
            </a:pPr>
            <a:r>
              <a:rPr lang="uk-UA" b="1" dirty="0" err="1"/>
              <a:t>Тромболізис</a:t>
            </a:r>
            <a:r>
              <a:rPr lang="uk-UA" b="1" dirty="0"/>
              <a:t> — це терапія точності.</a:t>
            </a:r>
            <a:br>
              <a:rPr lang="uk-UA" b="1" dirty="0"/>
            </a:br>
            <a:r>
              <a:rPr lang="uk-UA" b="1" dirty="0"/>
              <a:t>Кожна помилка має високу ціну.</a:t>
            </a:r>
          </a:p>
        </p:txBody>
      </p:sp>
    </p:spTree>
    <p:extLst>
      <p:ext uri="{BB962C8B-B14F-4D97-AF65-F5344CB8AC3E}">
        <p14:creationId xmlns:p14="http://schemas.microsoft.com/office/powerpoint/2010/main" val="3848210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7CCD3E-B804-FC3F-800C-4DEA0008C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AEBF60-4934-C0C3-030E-5C34D85A0AF8}"/>
              </a:ext>
            </a:extLst>
          </p:cNvPr>
          <p:cNvSpPr txBox="1"/>
          <p:nvPr/>
        </p:nvSpPr>
        <p:spPr>
          <a:xfrm>
            <a:off x="916676" y="78807"/>
            <a:ext cx="69568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SzPct val="150000"/>
              <a:buFont typeface="Wingdings" panose="05000000000000000000" pitchFamily="2" charset="2"/>
              <a:buChar char="M"/>
            </a:pPr>
            <a:r>
              <a:rPr lang="uk-UA" sz="2400" b="1" dirty="0"/>
              <a:t>БОМБА 5</a:t>
            </a:r>
          </a:p>
          <a:p>
            <a:pPr algn="ctr">
              <a:buNone/>
            </a:pPr>
            <a:r>
              <a:rPr lang="uk-UA" sz="2800" b="1" dirty="0">
                <a:solidFill>
                  <a:srgbClr val="6600CC"/>
                </a:solidFill>
              </a:rPr>
              <a:t>Тихий ефект відміни</a:t>
            </a:r>
          </a:p>
          <a:p>
            <a:pPr algn="ctr">
              <a:buNone/>
            </a:pPr>
            <a:r>
              <a:rPr lang="uk-UA" sz="2000" b="1" dirty="0"/>
              <a:t>(Синдром відміни </a:t>
            </a:r>
            <a:r>
              <a:rPr lang="uk-UA" sz="2000" b="1" dirty="0" err="1"/>
              <a:t>антиагрегантів</a:t>
            </a:r>
            <a:r>
              <a:rPr lang="uk-UA" sz="2000" b="1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2AE3DC-11E1-F646-85B0-395021254C04}"/>
              </a:ext>
            </a:extLst>
          </p:cNvPr>
          <p:cNvSpPr txBox="1"/>
          <p:nvPr/>
        </p:nvSpPr>
        <p:spPr>
          <a:xfrm>
            <a:off x="426309" y="1430621"/>
            <a:ext cx="4658496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🧩 </a:t>
            </a:r>
            <a:r>
              <a:rPr lang="uk-UA" sz="2400" b="1" dirty="0">
                <a:solidFill>
                  <a:srgbClr val="C00000"/>
                </a:solidFill>
              </a:rPr>
              <a:t>Клінічний сигнал</a:t>
            </a:r>
          </a:p>
          <a:p>
            <a:pPr>
              <a:buNone/>
            </a:pPr>
            <a:r>
              <a:rPr lang="uk-UA" sz="2000" b="1" dirty="0"/>
              <a:t>Пацієнт після </a:t>
            </a:r>
            <a:r>
              <a:rPr lang="uk-UA" sz="2000" b="1" dirty="0" err="1"/>
              <a:t>стентування</a:t>
            </a:r>
            <a:r>
              <a:rPr lang="uk-UA" sz="2000" b="1" dirty="0"/>
              <a:t>.</a:t>
            </a:r>
            <a:br>
              <a:rPr lang="uk-UA" sz="2000" b="1" dirty="0"/>
            </a:br>
            <a:r>
              <a:rPr lang="uk-UA" sz="2000" b="1" dirty="0"/>
              <a:t>6 місяців приймав ацетилсаліцилову кислоту + </a:t>
            </a:r>
            <a:r>
              <a:rPr lang="uk-UA" sz="2000" b="1" dirty="0" err="1"/>
              <a:t>клопідогрель</a:t>
            </a:r>
            <a:r>
              <a:rPr lang="uk-UA" sz="2000" b="1" dirty="0"/>
              <a:t>.</a:t>
            </a:r>
          </a:p>
          <a:p>
            <a:pPr>
              <a:buNone/>
            </a:pPr>
            <a:r>
              <a:rPr lang="uk-UA" sz="2000" b="1" dirty="0"/>
              <a:t>Перед плановою стоматологічною процедурою</a:t>
            </a:r>
            <a:br>
              <a:rPr lang="uk-UA" sz="2000" b="1" dirty="0"/>
            </a:br>
            <a:r>
              <a:rPr lang="uk-UA" sz="2000" b="1" dirty="0"/>
              <a:t>самостійно припинив аспірин.</a:t>
            </a:r>
          </a:p>
          <a:p>
            <a:pPr>
              <a:buNone/>
            </a:pPr>
            <a:r>
              <a:rPr lang="uk-UA" sz="2000" b="1" dirty="0"/>
              <a:t>Через 5 днів — гострий коронарний синдром.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BB19A6-6573-124C-A269-225449163DAC}"/>
              </a:ext>
            </a:extLst>
          </p:cNvPr>
          <p:cNvSpPr txBox="1"/>
          <p:nvPr/>
        </p:nvSpPr>
        <p:spPr>
          <a:xfrm>
            <a:off x="426309" y="4975307"/>
            <a:ext cx="730999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🔎 </a:t>
            </a:r>
            <a:r>
              <a:rPr lang="ru-RU" sz="2400" b="1" dirty="0" err="1">
                <a:solidFill>
                  <a:srgbClr val="6600CC"/>
                </a:solidFill>
              </a:rPr>
              <a:t>Питання</a:t>
            </a:r>
            <a:endParaRPr lang="ru-RU" sz="2400" b="1" dirty="0">
              <a:solidFill>
                <a:srgbClr val="6600CC"/>
              </a:solidFill>
            </a:endParaRPr>
          </a:p>
          <a:p>
            <a:pPr>
              <a:buNone/>
            </a:pPr>
            <a:r>
              <a:rPr lang="ru-RU" sz="2400" b="1" dirty="0" err="1"/>
              <a:t>Чому</a:t>
            </a:r>
            <a:r>
              <a:rPr lang="ru-RU" sz="2400" b="1" dirty="0"/>
              <a:t> </a:t>
            </a:r>
            <a:r>
              <a:rPr lang="ru-RU" sz="2400" b="1" dirty="0" err="1"/>
              <a:t>відміна</a:t>
            </a:r>
            <a:r>
              <a:rPr lang="ru-RU" sz="2400" b="1" dirty="0"/>
              <a:t> антиагреганта</a:t>
            </a:r>
            <a:br>
              <a:rPr lang="ru-RU" sz="2400" b="1" dirty="0"/>
            </a:br>
            <a:r>
              <a:rPr lang="ru-RU" sz="2400" b="1" dirty="0" err="1"/>
              <a:t>може</a:t>
            </a:r>
            <a:r>
              <a:rPr lang="ru-RU" sz="2400" b="1" dirty="0"/>
              <a:t> бути </a:t>
            </a:r>
            <a:r>
              <a:rPr lang="ru-RU" sz="2400" b="1" dirty="0" err="1"/>
              <a:t>небезпечнішою</a:t>
            </a:r>
            <a:r>
              <a:rPr lang="ru-RU" sz="2400" b="1" dirty="0"/>
              <a:t> за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прийом</a:t>
            </a:r>
            <a:r>
              <a:rPr lang="ru-RU" sz="2400" b="1" dirty="0"/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862EA1-BF67-C0F7-C186-DB5EF6F2693D}"/>
              </a:ext>
            </a:extLst>
          </p:cNvPr>
          <p:cNvSpPr txBox="1"/>
          <p:nvPr/>
        </p:nvSpPr>
        <p:spPr>
          <a:xfrm>
            <a:off x="5084805" y="1555594"/>
            <a:ext cx="379970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⚠ Критичні помилки</a:t>
            </a:r>
          </a:p>
          <a:p>
            <a:pPr>
              <a:buNone/>
            </a:pPr>
            <a:r>
              <a:rPr lang="uk-UA" dirty="0"/>
              <a:t>❌ </a:t>
            </a:r>
            <a:r>
              <a:rPr lang="uk-UA" sz="2000" b="1" dirty="0"/>
              <a:t>Самовільна відміна</a:t>
            </a:r>
            <a:br>
              <a:rPr lang="uk-UA" sz="2000" b="1" dirty="0"/>
            </a:br>
            <a:r>
              <a:rPr lang="uk-UA" sz="2000" b="1" dirty="0"/>
              <a:t>❌ Відміна перед 	</a:t>
            </a:r>
            <a:r>
              <a:rPr lang="uk-UA" sz="2000" b="1" dirty="0" err="1"/>
              <a:t>малоінвазивними</a:t>
            </a:r>
            <a:r>
              <a:rPr lang="uk-UA" sz="2000" b="1" dirty="0"/>
              <a:t> 	процедурами</a:t>
            </a:r>
            <a:br>
              <a:rPr lang="uk-UA" sz="2000" b="1" dirty="0"/>
            </a:br>
            <a:r>
              <a:rPr lang="uk-UA" sz="2000" b="1" dirty="0"/>
              <a:t>❌ Неврахування подвійної 	</a:t>
            </a:r>
            <a:r>
              <a:rPr lang="uk-UA" sz="2000" b="1" dirty="0" err="1"/>
              <a:t>антитромбоцитарної</a:t>
            </a:r>
            <a:r>
              <a:rPr lang="uk-UA" sz="2000" b="1" dirty="0"/>
              <a:t> терапії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851277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9EEAE3-4234-8C31-680B-9865B704D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36D4B7-BF69-006C-DD8D-9F40C5051C9D}"/>
              </a:ext>
            </a:extLst>
          </p:cNvPr>
          <p:cNvSpPr txBox="1"/>
          <p:nvPr/>
        </p:nvSpPr>
        <p:spPr>
          <a:xfrm>
            <a:off x="293472" y="310271"/>
            <a:ext cx="465849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400" b="1" dirty="0">
                <a:solidFill>
                  <a:srgbClr val="6600CC"/>
                </a:solidFill>
              </a:rPr>
              <a:t>Механізм «вибуху»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b="1" u="sng" dirty="0"/>
              <a:t>Тривалий прийом аспірину:</a:t>
            </a:r>
          </a:p>
          <a:p>
            <a:pPr>
              <a:buNone/>
            </a:pPr>
            <a:r>
              <a:rPr lang="uk-UA" b="1" dirty="0"/>
              <a:t>→ пригнічення </a:t>
            </a:r>
            <a:r>
              <a:rPr lang="en-US" b="1" dirty="0"/>
              <a:t>COX-1</a:t>
            </a:r>
            <a:br>
              <a:rPr lang="en-US" b="1" dirty="0"/>
            </a:br>
            <a:r>
              <a:rPr lang="en-US" b="1" dirty="0"/>
              <a:t>→ ↓ </a:t>
            </a:r>
            <a:r>
              <a:rPr lang="uk-UA" b="1" dirty="0" err="1"/>
              <a:t>тромбоксану</a:t>
            </a:r>
            <a:r>
              <a:rPr lang="uk-UA" b="1" dirty="0"/>
              <a:t> </a:t>
            </a:r>
            <a:r>
              <a:rPr lang="en-US" b="1" dirty="0"/>
              <a:t>A₂</a:t>
            </a:r>
            <a:br>
              <a:rPr lang="en-US" b="1" dirty="0"/>
            </a:br>
            <a:r>
              <a:rPr lang="en-US" b="1" dirty="0"/>
              <a:t>→ ↓ </a:t>
            </a:r>
            <a:r>
              <a:rPr lang="uk-UA" b="1" dirty="0"/>
              <a:t>агрегації тромбоцитів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b="1" u="sng" dirty="0"/>
              <a:t>Раптова відміна:</a:t>
            </a:r>
          </a:p>
          <a:p>
            <a:pPr>
              <a:buNone/>
            </a:pPr>
            <a:r>
              <a:rPr lang="uk-UA" b="1" dirty="0"/>
              <a:t>→ відновлення синтезу </a:t>
            </a:r>
            <a:r>
              <a:rPr lang="uk-UA" b="1" dirty="0" err="1"/>
              <a:t>тромбоксану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гіперактивація</a:t>
            </a:r>
            <a:r>
              <a:rPr lang="uk-UA" b="1" dirty="0"/>
              <a:t> тромбоцитів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en-US" b="1" dirty="0"/>
              <a:t>rebound-</a:t>
            </a:r>
            <a:r>
              <a:rPr lang="uk-UA" b="1" dirty="0"/>
              <a:t>ефект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b="1" u="sng" dirty="0"/>
              <a:t>Особливо небезпечно при: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атеросклеротичних бляшках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стенті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нестабільному ендотелії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980D96-4EF5-A541-179B-8DBE70F4AE7B}"/>
              </a:ext>
            </a:extLst>
          </p:cNvPr>
          <p:cNvSpPr txBox="1"/>
          <p:nvPr/>
        </p:nvSpPr>
        <p:spPr>
          <a:xfrm>
            <a:off x="4720280" y="350784"/>
            <a:ext cx="4130247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💥 </a:t>
            </a:r>
            <a:r>
              <a:rPr lang="ru-RU" sz="2400" b="1" dirty="0" err="1">
                <a:solidFill>
                  <a:srgbClr val="C00000"/>
                </a:solidFill>
              </a:rPr>
              <a:t>Хто</a:t>
            </a:r>
            <a:r>
              <a:rPr lang="ru-RU" sz="2400" b="1" dirty="0">
                <a:solidFill>
                  <a:srgbClr val="C00000"/>
                </a:solidFill>
              </a:rPr>
              <a:t> в </a:t>
            </a:r>
            <a:r>
              <a:rPr lang="ru-RU" sz="2400" b="1" dirty="0" err="1">
                <a:solidFill>
                  <a:srgbClr val="C00000"/>
                </a:solidFill>
              </a:rPr>
              <a:t>групі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ризику</a:t>
            </a:r>
            <a:r>
              <a:rPr lang="ru-RU" sz="2400" b="1" dirty="0">
                <a:solidFill>
                  <a:srgbClr val="C00000"/>
                </a:solidFill>
              </a:rPr>
              <a:t>?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2000" b="1" dirty="0" err="1"/>
              <a:t>Пацієнти</a:t>
            </a:r>
            <a:r>
              <a:rPr lang="ru-RU" sz="2000" b="1" dirty="0"/>
              <a:t> </a:t>
            </a:r>
            <a:r>
              <a:rPr lang="ru-RU" sz="2000" b="1" dirty="0" err="1"/>
              <a:t>після</a:t>
            </a:r>
            <a:r>
              <a:rPr lang="ru-RU" sz="2000" b="1" dirty="0"/>
              <a:t> </a:t>
            </a:r>
            <a:r>
              <a:rPr lang="ru-RU" sz="2000" b="1" dirty="0" err="1"/>
              <a:t>черезшкірне</a:t>
            </a:r>
            <a:r>
              <a:rPr lang="ru-RU" sz="2000" b="1" dirty="0"/>
              <a:t> </a:t>
            </a:r>
            <a:r>
              <a:rPr lang="ru-RU" sz="2000" b="1" dirty="0" err="1"/>
              <a:t>коронарне</a:t>
            </a:r>
            <a:r>
              <a:rPr lang="ru-RU" sz="2000" b="1" dirty="0"/>
              <a:t> </a:t>
            </a:r>
            <a:r>
              <a:rPr lang="ru-RU" sz="2000" b="1" dirty="0" err="1"/>
              <a:t>втручання</a:t>
            </a:r>
            <a:r>
              <a:rPr lang="ru-RU" sz="2000" b="1" dirty="0"/>
              <a:t> (</a:t>
            </a:r>
            <a:r>
              <a:rPr lang="ru-RU" sz="2000" b="1" dirty="0" err="1"/>
              <a:t>стентування</a:t>
            </a:r>
            <a:r>
              <a:rPr lang="ru-RU" sz="2000" b="1" dirty="0"/>
              <a:t>)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2000" b="1" dirty="0" err="1"/>
              <a:t>Після</a:t>
            </a:r>
            <a:r>
              <a:rPr lang="ru-RU" sz="2000" b="1" dirty="0"/>
              <a:t> </a:t>
            </a:r>
            <a:r>
              <a:rPr lang="ru-RU" sz="2000" b="1" dirty="0" err="1"/>
              <a:t>гострого</a:t>
            </a:r>
            <a:r>
              <a:rPr lang="ru-RU" sz="2000" b="1" dirty="0"/>
              <a:t> коронарного синдрому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2000" b="1" dirty="0" err="1"/>
              <a:t>Після</a:t>
            </a:r>
            <a:r>
              <a:rPr lang="ru-RU" sz="2000" b="1" dirty="0"/>
              <a:t> </a:t>
            </a:r>
            <a:r>
              <a:rPr lang="ru-RU" sz="2000" b="1" dirty="0" err="1"/>
              <a:t>інсульту</a:t>
            </a:r>
            <a:endParaRPr lang="ru-RU" sz="2000" b="1" dirty="0"/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2000" b="1" dirty="0" err="1"/>
              <a:t>Високий</a:t>
            </a:r>
            <a:r>
              <a:rPr lang="ru-RU" sz="2000" b="1" dirty="0"/>
              <a:t> </a:t>
            </a:r>
            <a:r>
              <a:rPr lang="ru-RU" sz="2000" b="1" dirty="0" err="1"/>
              <a:t>атеротромботичний</a:t>
            </a:r>
            <a:r>
              <a:rPr lang="ru-RU" sz="2000" b="1" dirty="0"/>
              <a:t> </a:t>
            </a:r>
            <a:r>
              <a:rPr lang="ru-RU" sz="2000" b="1" dirty="0" err="1"/>
              <a:t>ризик</a:t>
            </a:r>
            <a:endParaRPr lang="ru-RU" sz="2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ABE343-4171-E542-C040-BC920E1F2FB2}"/>
              </a:ext>
            </a:extLst>
          </p:cNvPr>
          <p:cNvSpPr txBox="1"/>
          <p:nvPr/>
        </p:nvSpPr>
        <p:spPr>
          <a:xfrm>
            <a:off x="4899452" y="3428999"/>
            <a:ext cx="3804339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🩺 </a:t>
            </a:r>
            <a:r>
              <a:rPr lang="uk-UA" sz="2400" b="1" dirty="0">
                <a:solidFill>
                  <a:srgbClr val="C00000"/>
                </a:solidFill>
              </a:rPr>
              <a:t>Правильна тактика</a:t>
            </a:r>
            <a:endParaRPr lang="uk-UA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dirty="0"/>
              <a:t>✔ </a:t>
            </a:r>
            <a:r>
              <a:rPr lang="uk-UA" sz="2200" b="1" dirty="0"/>
              <a:t>Оцінка </a:t>
            </a:r>
            <a:r>
              <a:rPr lang="uk-UA" sz="2200" b="1" dirty="0" err="1"/>
              <a:t>тромботичного</a:t>
            </a:r>
            <a:r>
              <a:rPr lang="uk-UA" sz="2200" b="1" dirty="0"/>
              <a:t> ризику 	перед відміною</a:t>
            </a:r>
            <a:br>
              <a:rPr lang="uk-UA" sz="2200" b="1" dirty="0"/>
            </a:br>
            <a:r>
              <a:rPr lang="uk-UA" sz="2200" b="1" dirty="0"/>
              <a:t>✔ Узгодження з кардіологом</a:t>
            </a:r>
            <a:br>
              <a:rPr lang="uk-UA" sz="2200" b="1" dirty="0"/>
            </a:br>
            <a:r>
              <a:rPr lang="uk-UA" sz="2200" b="1" dirty="0"/>
              <a:t>✔ Мінімізація перерви</a:t>
            </a:r>
            <a:br>
              <a:rPr lang="uk-UA" sz="2200" b="1" dirty="0"/>
            </a:br>
            <a:r>
              <a:rPr lang="uk-UA" sz="2200" b="1" dirty="0"/>
              <a:t>✔ У більшості стоматологічних 	процедур — не відміняти 	аспірин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119E8E-2CB9-A5BC-9D96-959B311532C0}"/>
              </a:ext>
            </a:extLst>
          </p:cNvPr>
          <p:cNvSpPr txBox="1"/>
          <p:nvPr/>
        </p:nvSpPr>
        <p:spPr>
          <a:xfrm>
            <a:off x="240956" y="4147072"/>
            <a:ext cx="4658496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sz="2400" b="1" dirty="0">
                <a:solidFill>
                  <a:srgbClr val="6600CC"/>
                </a:solidFill>
              </a:rPr>
              <a:t>Чому це «критичний вибух»?</a:t>
            </a:r>
          </a:p>
          <a:p>
            <a:pPr>
              <a:buNone/>
            </a:pPr>
            <a:r>
              <a:rPr lang="uk-UA" b="1" dirty="0"/>
              <a:t>Бо: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Пацієнт почувається стабільно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Препарат здається «профілактичним»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Відміна сприймається як безпечна</a:t>
            </a:r>
          </a:p>
          <a:p>
            <a:pPr>
              <a:buNone/>
            </a:pPr>
            <a:r>
              <a:rPr lang="uk-UA" b="1" dirty="0"/>
              <a:t>Але:</a:t>
            </a:r>
          </a:p>
          <a:p>
            <a:pPr>
              <a:buNone/>
            </a:pPr>
            <a:r>
              <a:rPr lang="uk-UA" b="1" dirty="0"/>
              <a:t>Скасування </a:t>
            </a:r>
            <a:r>
              <a:rPr lang="uk-UA" b="1" dirty="0" err="1"/>
              <a:t>антиагреганта</a:t>
            </a:r>
            <a:r>
              <a:rPr lang="uk-UA" b="1" dirty="0"/>
              <a:t> може спровокувати гостру ішемію.</a:t>
            </a:r>
          </a:p>
        </p:txBody>
      </p:sp>
    </p:spTree>
    <p:extLst>
      <p:ext uri="{BB962C8B-B14F-4D97-AF65-F5344CB8AC3E}">
        <p14:creationId xmlns:p14="http://schemas.microsoft.com/office/powerpoint/2010/main" val="34556771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6598B1-B76F-09E1-144E-16B0C8527F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CE45C4-FDB8-9D7A-5E26-B4F88AB55731}"/>
              </a:ext>
            </a:extLst>
          </p:cNvPr>
          <p:cNvSpPr txBox="1"/>
          <p:nvPr/>
        </p:nvSpPr>
        <p:spPr>
          <a:xfrm>
            <a:off x="878305" y="267712"/>
            <a:ext cx="6761748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SzPct val="150000"/>
              <a:buFont typeface="Wingdings" panose="05000000000000000000" pitchFamily="2" charset="2"/>
              <a:buChar char="M"/>
            </a:pPr>
            <a:r>
              <a:rPr lang="uk-UA" sz="2000" b="1" dirty="0"/>
              <a:t> </a:t>
            </a:r>
            <a:r>
              <a:rPr lang="uk-UA" sz="2400" b="1" dirty="0"/>
              <a:t>БОМБА 6</a:t>
            </a:r>
          </a:p>
          <a:p>
            <a:pPr>
              <a:buNone/>
            </a:pPr>
            <a:r>
              <a:rPr lang="uk-UA" sz="2800" b="1" dirty="0">
                <a:solidFill>
                  <a:srgbClr val="C00000"/>
                </a:solidFill>
              </a:rPr>
              <a:t>Зупиняючи кровотечу — зміщуємо баланс</a:t>
            </a:r>
          </a:p>
          <a:p>
            <a:pPr>
              <a:buNone/>
            </a:pPr>
            <a:r>
              <a:rPr lang="uk-UA" b="1" dirty="0"/>
              <a:t>(</a:t>
            </a:r>
            <a:r>
              <a:rPr lang="uk-UA" b="1" dirty="0" err="1"/>
              <a:t>Транексамова</a:t>
            </a:r>
            <a:r>
              <a:rPr lang="uk-UA" b="1" dirty="0"/>
              <a:t> кислота і </a:t>
            </a:r>
            <a:r>
              <a:rPr lang="uk-UA" b="1" dirty="0" err="1"/>
              <a:t>тромботичний</a:t>
            </a:r>
            <a:r>
              <a:rPr lang="uk-UA" b="1" dirty="0"/>
              <a:t> ризик)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4A2341-8870-C00F-3203-1AEC3A93F792}"/>
              </a:ext>
            </a:extLst>
          </p:cNvPr>
          <p:cNvSpPr txBox="1"/>
          <p:nvPr/>
        </p:nvSpPr>
        <p:spPr>
          <a:xfrm>
            <a:off x="157549" y="1659047"/>
            <a:ext cx="4306168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200" b="1" dirty="0"/>
              <a:t>🧩 </a:t>
            </a:r>
            <a:r>
              <a:rPr lang="uk-UA" sz="2200" b="1" dirty="0">
                <a:solidFill>
                  <a:srgbClr val="6600CC"/>
                </a:solidFill>
              </a:rPr>
              <a:t>Клінічний сигнал</a:t>
            </a:r>
          </a:p>
          <a:p>
            <a:pPr>
              <a:buNone/>
            </a:pPr>
            <a:r>
              <a:rPr lang="uk-UA" sz="2200" b="1" dirty="0"/>
              <a:t>Пацієнтка з післяпологовою </a:t>
            </a:r>
            <a:r>
              <a:rPr lang="uk-UA" sz="2200" b="1" dirty="0" err="1"/>
              <a:t>кровотечею</a:t>
            </a:r>
            <a:r>
              <a:rPr lang="uk-UA" sz="2200" b="1" dirty="0"/>
              <a:t>.</a:t>
            </a:r>
            <a:br>
              <a:rPr lang="uk-UA" sz="2200" b="1" dirty="0"/>
            </a:br>
            <a:r>
              <a:rPr lang="uk-UA" sz="2200" b="1" dirty="0"/>
              <a:t>Введена </a:t>
            </a:r>
            <a:r>
              <a:rPr lang="uk-UA" sz="2200" b="1" dirty="0" err="1"/>
              <a:t>транексамова</a:t>
            </a:r>
            <a:r>
              <a:rPr lang="uk-UA" sz="2200" b="1" dirty="0"/>
              <a:t> кислота.</a:t>
            </a:r>
          </a:p>
          <a:p>
            <a:pPr>
              <a:buNone/>
            </a:pPr>
            <a:r>
              <a:rPr lang="uk-UA" sz="2200" b="1" dirty="0"/>
              <a:t>Через декілька днів —</a:t>
            </a:r>
            <a:br>
              <a:rPr lang="uk-UA" sz="2200" b="1" dirty="0"/>
            </a:br>
            <a:r>
              <a:rPr lang="uk-UA" sz="2200" b="1" dirty="0"/>
              <a:t>біль у нозі, набряк.</a:t>
            </a:r>
          </a:p>
          <a:p>
            <a:pPr>
              <a:buNone/>
            </a:pPr>
            <a:r>
              <a:rPr lang="uk-UA" sz="2200" b="1" dirty="0"/>
              <a:t>Діагноз: тромбоз глибоких вен.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AEB24D-DC8D-BC16-CEFA-9437C2999367}"/>
              </a:ext>
            </a:extLst>
          </p:cNvPr>
          <p:cNvSpPr txBox="1"/>
          <p:nvPr/>
        </p:nvSpPr>
        <p:spPr>
          <a:xfrm>
            <a:off x="664502" y="4604653"/>
            <a:ext cx="75984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/>
              <a:t>🔎 </a:t>
            </a:r>
            <a:r>
              <a:rPr lang="ru-RU" sz="2800" b="1" dirty="0" err="1">
                <a:solidFill>
                  <a:srgbClr val="6600CC"/>
                </a:solidFill>
              </a:rPr>
              <a:t>Питання</a:t>
            </a:r>
            <a:endParaRPr lang="ru-RU" sz="2800" b="1" dirty="0">
              <a:solidFill>
                <a:srgbClr val="6600CC"/>
              </a:solidFill>
            </a:endParaRPr>
          </a:p>
          <a:p>
            <a:pPr>
              <a:buNone/>
            </a:pP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може</a:t>
            </a:r>
            <a:r>
              <a:rPr lang="ru-RU" sz="2800" b="1" dirty="0"/>
              <a:t> гемостатик стати фактором тромбозу?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76F99A-A161-7CD3-3C0E-3BC438544322}"/>
              </a:ext>
            </a:extLst>
          </p:cNvPr>
          <p:cNvSpPr txBox="1"/>
          <p:nvPr/>
        </p:nvSpPr>
        <p:spPr>
          <a:xfrm>
            <a:off x="4680284" y="1678644"/>
            <a:ext cx="409626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⚠ Критичні помилки</a:t>
            </a:r>
          </a:p>
          <a:p>
            <a:pPr>
              <a:buNone/>
            </a:pPr>
            <a:r>
              <a:rPr lang="uk-UA" dirty="0"/>
              <a:t>❌ </a:t>
            </a:r>
            <a:r>
              <a:rPr lang="uk-UA" sz="2000" b="1" dirty="0"/>
              <a:t>Рутинне призначення без 	оцінки ризику</a:t>
            </a:r>
            <a:br>
              <a:rPr lang="uk-UA" sz="2000" b="1" dirty="0"/>
            </a:br>
            <a:r>
              <a:rPr lang="uk-UA" sz="2000" b="1" dirty="0"/>
              <a:t>❌ Повторні високі дози</a:t>
            </a:r>
            <a:br>
              <a:rPr lang="uk-UA" sz="2000" b="1" dirty="0"/>
            </a:br>
            <a:r>
              <a:rPr lang="uk-UA" sz="2000" b="1" dirty="0"/>
              <a:t>❌ Комбінація з іншими 	</a:t>
            </a:r>
            <a:r>
              <a:rPr lang="uk-UA" sz="2000" b="1" dirty="0" err="1"/>
              <a:t>протромботичними</a:t>
            </a:r>
            <a:r>
              <a:rPr lang="uk-UA" sz="2000" b="1" dirty="0"/>
              <a:t> 	факторами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1709161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884C9F4-AE62-50E7-9573-98EDFAED6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720167-31A0-F55F-9FE5-23CF34075091}"/>
              </a:ext>
            </a:extLst>
          </p:cNvPr>
          <p:cNvSpPr txBox="1"/>
          <p:nvPr/>
        </p:nvSpPr>
        <p:spPr>
          <a:xfrm>
            <a:off x="282580" y="369395"/>
            <a:ext cx="465849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400" b="1" dirty="0">
                <a:solidFill>
                  <a:srgbClr val="C00000"/>
                </a:solidFill>
              </a:rPr>
              <a:t>Механізм «вибуху»</a:t>
            </a:r>
          </a:p>
          <a:p>
            <a:pPr>
              <a:buNone/>
            </a:pPr>
            <a:r>
              <a:rPr lang="uk-UA" sz="2000" b="1" dirty="0" err="1">
                <a:solidFill>
                  <a:srgbClr val="6600CC"/>
                </a:solidFill>
              </a:rPr>
              <a:t>Транексамова</a:t>
            </a:r>
            <a:r>
              <a:rPr lang="uk-UA" sz="2000" b="1" dirty="0">
                <a:solidFill>
                  <a:srgbClr val="6600CC"/>
                </a:solidFill>
              </a:rPr>
              <a:t> кислота:</a:t>
            </a:r>
          </a:p>
          <a:p>
            <a:pPr>
              <a:buNone/>
            </a:pPr>
            <a:r>
              <a:rPr lang="uk-UA" sz="2000" b="1" dirty="0"/>
              <a:t>→ блокує перетворення </a:t>
            </a:r>
            <a:r>
              <a:rPr lang="uk-UA" sz="2000" b="1" dirty="0" err="1"/>
              <a:t>плазміногену</a:t>
            </a:r>
            <a:r>
              <a:rPr lang="uk-UA" sz="2000" b="1" dirty="0"/>
              <a:t> на плазмін</a:t>
            </a:r>
            <a:br>
              <a:rPr lang="uk-UA" sz="2000" b="1" dirty="0"/>
            </a:br>
            <a:r>
              <a:rPr lang="uk-UA" sz="2000" b="1" dirty="0"/>
              <a:t>→ пригнічує фібриноліз</a:t>
            </a:r>
            <a:br>
              <a:rPr lang="uk-UA" sz="2000" b="1" dirty="0"/>
            </a:br>
            <a:r>
              <a:rPr lang="uk-UA" sz="2000" b="1" dirty="0"/>
              <a:t>→ стабілізує тромб</a:t>
            </a:r>
          </a:p>
          <a:p>
            <a:pPr>
              <a:buNone/>
            </a:pPr>
            <a:r>
              <a:rPr lang="uk-UA" sz="2000" b="1" dirty="0"/>
              <a:t>	У фізіології:</a:t>
            </a:r>
          </a:p>
          <a:p>
            <a:pPr>
              <a:buNone/>
            </a:pPr>
            <a:r>
              <a:rPr lang="uk-UA" sz="2000" b="1" dirty="0"/>
              <a:t>Фібриноліз — це механізм балансу.</a:t>
            </a:r>
          </a:p>
          <a:p>
            <a:pPr>
              <a:buNone/>
            </a:pPr>
            <a:r>
              <a:rPr lang="uk-UA" sz="2000" b="1" u="sng" dirty="0"/>
              <a:t>При надмірному гальмуванні:</a:t>
            </a:r>
          </a:p>
          <a:p>
            <a:pPr>
              <a:buNone/>
            </a:pPr>
            <a:r>
              <a:rPr lang="uk-UA" sz="2000" b="1" dirty="0"/>
              <a:t>→ згусток не </a:t>
            </a:r>
            <a:r>
              <a:rPr lang="uk-UA" sz="2000" b="1" dirty="0" err="1"/>
              <a:t>лізується</a:t>
            </a:r>
            <a:br>
              <a:rPr lang="uk-UA" sz="2000" b="1" dirty="0"/>
            </a:br>
            <a:r>
              <a:rPr lang="uk-UA" sz="2000" b="1" dirty="0"/>
              <a:t>→ зростає </a:t>
            </a:r>
            <a:r>
              <a:rPr lang="uk-UA" sz="2000" b="1" dirty="0" err="1"/>
              <a:t>тромботичний</a:t>
            </a:r>
            <a:r>
              <a:rPr lang="uk-UA" sz="2000" b="1" dirty="0"/>
              <a:t> ризик</a:t>
            </a:r>
            <a:br>
              <a:rPr lang="uk-UA" sz="2000" b="1" dirty="0"/>
            </a:br>
            <a:r>
              <a:rPr lang="uk-UA" sz="2000" b="1" dirty="0"/>
              <a:t>→ особливо у пацієнтів з </a:t>
            </a:r>
            <a:r>
              <a:rPr lang="uk-UA" sz="2000" b="1" dirty="0" err="1"/>
              <a:t>протромботичними</a:t>
            </a:r>
            <a:r>
              <a:rPr lang="uk-UA" sz="2000" b="1" dirty="0"/>
              <a:t> факторами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8EA557-D4A4-04D0-A0F1-BDC42B18A7C9}"/>
              </a:ext>
            </a:extLst>
          </p:cNvPr>
          <p:cNvSpPr txBox="1"/>
          <p:nvPr/>
        </p:nvSpPr>
        <p:spPr>
          <a:xfrm>
            <a:off x="276402" y="4738807"/>
            <a:ext cx="412097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💥 </a:t>
            </a:r>
            <a:r>
              <a:rPr lang="uk-UA" sz="2000" b="1" dirty="0">
                <a:solidFill>
                  <a:srgbClr val="6600CC"/>
                </a:solidFill>
              </a:rPr>
              <a:t>Коли ризик зростає?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Післяопераційний період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Вагітність / післяпологовий період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Онкопатологія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Вроджена </a:t>
            </a:r>
            <a:r>
              <a:rPr lang="uk-UA" b="1" dirty="0" err="1"/>
              <a:t>тромбофілія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Імобілізація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02568B-811B-E3A2-AA14-718936BBC2BB}"/>
              </a:ext>
            </a:extLst>
          </p:cNvPr>
          <p:cNvSpPr txBox="1"/>
          <p:nvPr/>
        </p:nvSpPr>
        <p:spPr>
          <a:xfrm>
            <a:off x="4941076" y="4066205"/>
            <a:ext cx="3933593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🩺 </a:t>
            </a:r>
            <a:r>
              <a:rPr lang="uk-UA" sz="2400" b="1" dirty="0">
                <a:solidFill>
                  <a:srgbClr val="C00000"/>
                </a:solidFill>
              </a:rPr>
              <a:t>Правильний підхід</a:t>
            </a:r>
            <a:endParaRPr lang="uk-UA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2000" b="1" dirty="0"/>
              <a:t>✔ Оцінка </a:t>
            </a:r>
            <a:r>
              <a:rPr lang="uk-UA" sz="2000" b="1" dirty="0" err="1"/>
              <a:t>тромботичного</a:t>
            </a:r>
            <a:r>
              <a:rPr lang="uk-UA" sz="2000" b="1" dirty="0"/>
              <a:t> ризику</a:t>
            </a:r>
            <a:br>
              <a:rPr lang="uk-UA" sz="2000" b="1" dirty="0"/>
            </a:br>
            <a:r>
              <a:rPr lang="uk-UA" sz="2000" b="1" dirty="0"/>
              <a:t>✔ Чіткі показання</a:t>
            </a:r>
            <a:br>
              <a:rPr lang="uk-UA" sz="2000" b="1" dirty="0"/>
            </a:br>
            <a:r>
              <a:rPr lang="uk-UA" sz="2000" b="1" dirty="0"/>
              <a:t>✔ Обмеження тривалості</a:t>
            </a:r>
            <a:br>
              <a:rPr lang="uk-UA" sz="2000" b="1" dirty="0"/>
            </a:br>
            <a:r>
              <a:rPr lang="uk-UA" sz="2000" b="1" dirty="0"/>
              <a:t>✔ Контроль клінічних симптомів тромбозу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B7AB61-39BF-3F87-032E-0A9B996B0EE0}"/>
              </a:ext>
            </a:extLst>
          </p:cNvPr>
          <p:cNvSpPr txBox="1"/>
          <p:nvPr/>
        </p:nvSpPr>
        <p:spPr>
          <a:xfrm>
            <a:off x="4656220" y="542100"/>
            <a:ext cx="4307305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2313" indent="-457200">
              <a:buNone/>
            </a:pPr>
            <a:r>
              <a:rPr lang="uk-UA" b="1" dirty="0"/>
              <a:t>🎯 </a:t>
            </a:r>
            <a:r>
              <a:rPr lang="uk-UA" sz="2400" b="1" dirty="0">
                <a:solidFill>
                  <a:srgbClr val="C00000"/>
                </a:solidFill>
              </a:rPr>
              <a:t>Чому це «критичний вибух»?</a:t>
            </a:r>
          </a:p>
          <a:p>
            <a:pPr marL="444500" indent="-179388">
              <a:buNone/>
            </a:pPr>
            <a:r>
              <a:rPr lang="uk-UA" b="1" dirty="0"/>
              <a:t>Бо:</a:t>
            </a:r>
          </a:p>
          <a:p>
            <a:pPr marL="444500" indent="-179388">
              <a:buFont typeface="Arial" panose="020B0604020202020204" pitchFamily="34" charset="0"/>
              <a:buChar char="•"/>
            </a:pPr>
            <a:r>
              <a:rPr lang="uk-UA" sz="2000" b="1" dirty="0"/>
              <a:t>Препарат сприймається як «зупиняючий кров»</a:t>
            </a:r>
          </a:p>
          <a:p>
            <a:pPr marL="444500" indent="-179388">
              <a:buFont typeface="Arial" panose="020B0604020202020204" pitchFamily="34" charset="0"/>
              <a:buChar char="•"/>
            </a:pPr>
            <a:r>
              <a:rPr lang="uk-UA" sz="2000" b="1" dirty="0"/>
              <a:t>Ризик тромбозу недооцінюється</a:t>
            </a:r>
          </a:p>
          <a:p>
            <a:pPr marL="444500" indent="-179388">
              <a:buFont typeface="Arial" panose="020B0604020202020204" pitchFamily="34" charset="0"/>
              <a:buChar char="•"/>
            </a:pPr>
            <a:r>
              <a:rPr lang="uk-UA" sz="2000" b="1" dirty="0"/>
              <a:t>Баланс зміщується непомітно</a:t>
            </a:r>
          </a:p>
          <a:p>
            <a:pPr marL="444500" indent="-179388">
              <a:buNone/>
            </a:pPr>
            <a:r>
              <a:rPr lang="uk-UA" sz="2000" b="1" dirty="0"/>
              <a:t>Фібриноліз — це не ворог.</a:t>
            </a:r>
            <a:br>
              <a:rPr lang="uk-UA" sz="2000" b="1" dirty="0"/>
            </a:br>
            <a:r>
              <a:rPr lang="uk-UA" sz="2000" b="1" dirty="0"/>
              <a:t>Це частина рівноваги.</a:t>
            </a:r>
          </a:p>
        </p:txBody>
      </p:sp>
    </p:spTree>
    <p:extLst>
      <p:ext uri="{BB962C8B-B14F-4D97-AF65-F5344CB8AC3E}">
        <p14:creationId xmlns:p14="http://schemas.microsoft.com/office/powerpoint/2010/main" val="17135393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B301755-A47B-8B34-65C6-9123C9F42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4A0AAD-4957-3DE5-47BA-84D02A539B8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323"/>
          <a:stretch>
            <a:fillRect/>
          </a:stretch>
        </p:blipFill>
        <p:spPr>
          <a:xfrm>
            <a:off x="1791730" y="352166"/>
            <a:ext cx="5350476" cy="615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451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4E5AC7-4E8E-2782-938A-71C87EA70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A4663D-A895-C851-398E-C18E30535FD0}"/>
              </a:ext>
            </a:extLst>
          </p:cNvPr>
          <p:cNvSpPr txBox="1"/>
          <p:nvPr/>
        </p:nvSpPr>
        <p:spPr>
          <a:xfrm>
            <a:off x="228600" y="672124"/>
            <a:ext cx="39603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HIT — </a:t>
            </a:r>
            <a:r>
              <a:rPr lang="uk-UA" b="1" dirty="0"/>
              <a:t>імунний тромбоз</a:t>
            </a:r>
          </a:p>
          <a:p>
            <a:pPr>
              <a:buFont typeface="+mj-lt"/>
              <a:buAutoNum type="arabicPeriod"/>
            </a:pPr>
            <a:r>
              <a:rPr lang="en-US" sz="1000" b="1" dirty="0" err="1"/>
              <a:t>Cuker</a:t>
            </a:r>
            <a:r>
              <a:rPr lang="en-US" sz="1000" b="1" dirty="0"/>
              <a:t> A. et al.</a:t>
            </a:r>
            <a:r>
              <a:rPr lang="uk-UA" sz="1000" b="1" dirty="0"/>
              <a:t> </a:t>
            </a:r>
            <a:r>
              <a:rPr lang="en-US" sz="1000" b="1" dirty="0"/>
              <a:t>American Society of Hematology 2018 guidelines for management of HIT.</a:t>
            </a:r>
            <a:r>
              <a:rPr lang="uk-UA" sz="1000" b="1" dirty="0"/>
              <a:t> </a:t>
            </a:r>
            <a:r>
              <a:rPr lang="en-US" sz="1000" b="1" dirty="0"/>
              <a:t>Blood Advances, 2018.</a:t>
            </a:r>
            <a:br>
              <a:rPr lang="en-US" sz="1000" b="1" dirty="0"/>
            </a:br>
            <a:r>
              <a:rPr lang="en-US" sz="1000" b="1" dirty="0"/>
              <a:t>DOI: 10.1182/bloodadvances.2018024489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Warkentin T.E.</a:t>
            </a:r>
            <a:r>
              <a:rPr lang="uk-UA" sz="1000" b="1" dirty="0"/>
              <a:t> </a:t>
            </a:r>
            <a:r>
              <a:rPr lang="en-US" sz="1000" b="1" dirty="0"/>
              <a:t>Heparin-induced thrombocytopenia.</a:t>
            </a:r>
            <a:r>
              <a:rPr lang="uk-UA" sz="1000" b="1" dirty="0"/>
              <a:t> </a:t>
            </a:r>
            <a:r>
              <a:rPr lang="en-US" sz="1000" b="1" dirty="0"/>
              <a:t>Br J </a:t>
            </a:r>
            <a:r>
              <a:rPr lang="en-US" sz="1000" b="1" dirty="0" err="1"/>
              <a:t>Haematol</a:t>
            </a:r>
            <a:r>
              <a:rPr lang="en-US" sz="1000" b="1" dirty="0"/>
              <a:t>, 2023.</a:t>
            </a:r>
            <a:r>
              <a:rPr lang="uk-UA" sz="1000" b="1" dirty="0"/>
              <a:t> </a:t>
            </a:r>
            <a:r>
              <a:rPr lang="en-US" sz="1000" b="1" dirty="0"/>
              <a:t>DOI: 10.1111/bjh.18641</a:t>
            </a:r>
          </a:p>
          <a:p>
            <a:pPr>
              <a:buFont typeface="+mj-lt"/>
              <a:buAutoNum type="arabicPeriod"/>
            </a:pPr>
            <a:r>
              <a:rPr lang="en-US" sz="1000" b="1" dirty="0" err="1"/>
              <a:t>Greinacher</a:t>
            </a:r>
            <a:r>
              <a:rPr lang="en-US" sz="1000" b="1" dirty="0"/>
              <a:t> A. et al.</a:t>
            </a:r>
            <a:r>
              <a:rPr lang="uk-UA" sz="1000" b="1" dirty="0"/>
              <a:t> </a:t>
            </a:r>
            <a:r>
              <a:rPr lang="en-US" sz="1000" b="1" dirty="0"/>
              <a:t>Heparin-induced thrombocytopenia.</a:t>
            </a:r>
            <a:r>
              <a:rPr lang="uk-UA" sz="1000" b="1" dirty="0"/>
              <a:t> </a:t>
            </a:r>
            <a:r>
              <a:rPr lang="en-US" sz="1000" b="1" dirty="0"/>
              <a:t>N Engl J Med, 2015.</a:t>
            </a:r>
            <a:r>
              <a:rPr lang="uk-UA" sz="1000" b="1" dirty="0"/>
              <a:t> </a:t>
            </a:r>
            <a:r>
              <a:rPr lang="en-US" sz="1000" b="1" dirty="0"/>
              <a:t>DOI: 10.1056/NEJMra1410335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D5B5D1-64A3-4EA7-E3AE-F10EB32B7747}"/>
              </a:ext>
            </a:extLst>
          </p:cNvPr>
          <p:cNvSpPr txBox="1"/>
          <p:nvPr/>
        </p:nvSpPr>
        <p:spPr>
          <a:xfrm>
            <a:off x="4417541" y="695988"/>
            <a:ext cx="43434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 err="1"/>
              <a:t>Варфарин</a:t>
            </a:r>
            <a:r>
              <a:rPr lang="uk-UA" b="1" dirty="0"/>
              <a:t> — рання </a:t>
            </a:r>
            <a:r>
              <a:rPr lang="uk-UA" b="1" dirty="0" err="1"/>
              <a:t>гіперкоагуляція</a:t>
            </a:r>
            <a:endParaRPr lang="uk-UA" b="1" dirty="0"/>
          </a:p>
          <a:p>
            <a:pPr>
              <a:buFont typeface="+mj-lt"/>
              <a:buAutoNum type="arabicPeriod"/>
            </a:pPr>
            <a:r>
              <a:rPr lang="en-US" sz="1000" b="1" dirty="0"/>
              <a:t>Hirsh J., Fuster V., Ansell J., Halperin J.L.</a:t>
            </a:r>
            <a:r>
              <a:rPr lang="uk-UA" sz="1000" b="1" dirty="0"/>
              <a:t> </a:t>
            </a:r>
            <a:r>
              <a:rPr lang="en-US" sz="1000" b="1" dirty="0"/>
              <a:t>American Heart Association guide to warfarin therapy.</a:t>
            </a:r>
            <a:r>
              <a:rPr lang="uk-UA" sz="1000" b="1" dirty="0"/>
              <a:t> </a:t>
            </a:r>
            <a:r>
              <a:rPr lang="en-US" sz="1000" b="1" dirty="0"/>
              <a:t>Circulation, 2003.</a:t>
            </a:r>
            <a:r>
              <a:rPr lang="uk-UA" sz="1000" b="1" dirty="0"/>
              <a:t> </a:t>
            </a:r>
            <a:r>
              <a:rPr lang="en-US" sz="1000" b="1" dirty="0"/>
              <a:t>DOI: 10.1161/01.CIR.0000078463.11801.66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Warkentin T.E.</a:t>
            </a:r>
            <a:r>
              <a:rPr lang="uk-UA" sz="1000" b="1" dirty="0"/>
              <a:t> </a:t>
            </a:r>
            <a:r>
              <a:rPr lang="en-US" sz="1000" b="1" dirty="0"/>
              <a:t>Warfarin-induced skin necrosis.</a:t>
            </a:r>
            <a:r>
              <a:rPr lang="uk-UA" sz="1000" b="1" dirty="0"/>
              <a:t> </a:t>
            </a:r>
            <a:r>
              <a:rPr lang="en-US" sz="1000" b="1" dirty="0"/>
              <a:t>Hematology Am Soc </a:t>
            </a:r>
            <a:r>
              <a:rPr lang="en-US" sz="1000" b="1" dirty="0" err="1"/>
              <a:t>Hematol</a:t>
            </a:r>
            <a:r>
              <a:rPr lang="en-US" sz="1000" b="1" dirty="0"/>
              <a:t> Educ Program, 2016.</a:t>
            </a:r>
            <a:r>
              <a:rPr lang="uk-UA" sz="1000" b="1" dirty="0"/>
              <a:t> </a:t>
            </a:r>
            <a:r>
              <a:rPr lang="en-US" sz="1000" b="1" dirty="0"/>
              <a:t>DOI: 10.1182/asheducation-2016.1.668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Ansell J. et al.</a:t>
            </a:r>
            <a:r>
              <a:rPr lang="uk-UA" sz="1000" b="1" dirty="0"/>
              <a:t> </a:t>
            </a:r>
            <a:r>
              <a:rPr lang="en-US" sz="1000" b="1" dirty="0"/>
              <a:t>Pharmacology and management of vitamin K antagonists.</a:t>
            </a:r>
            <a:br>
              <a:rPr lang="en-US" sz="1000" b="1" dirty="0"/>
            </a:br>
            <a:r>
              <a:rPr lang="en-US" sz="1000" b="1" dirty="0"/>
              <a:t>Chest, 2012 (ACCP Guidelines).</a:t>
            </a:r>
            <a:r>
              <a:rPr lang="uk-UA" sz="1000" b="1" dirty="0"/>
              <a:t> </a:t>
            </a:r>
            <a:r>
              <a:rPr lang="en-US" sz="1000" b="1" dirty="0"/>
              <a:t>DOI: 10.1378/chest.11-2296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01D617-A9CC-85E0-A2D2-BD832DEDDC4B}"/>
              </a:ext>
            </a:extLst>
          </p:cNvPr>
          <p:cNvSpPr txBox="1"/>
          <p:nvPr/>
        </p:nvSpPr>
        <p:spPr>
          <a:xfrm>
            <a:off x="210066" y="2459503"/>
            <a:ext cx="379970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DOAC </a:t>
            </a:r>
            <a:r>
              <a:rPr lang="uk-UA" b="1" dirty="0"/>
              <a:t>і ниркова недостатність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Steffel J. et al.</a:t>
            </a:r>
            <a:r>
              <a:rPr lang="uk-UA" sz="1000" b="1" dirty="0"/>
              <a:t> </a:t>
            </a:r>
            <a:r>
              <a:rPr lang="en-US" sz="1000" b="1" dirty="0"/>
              <a:t>2021 EHRA Practical Guide on NOAC use in atrial fibrillation.</a:t>
            </a:r>
            <a:r>
              <a:rPr lang="uk-UA" sz="1000" b="1" dirty="0"/>
              <a:t> </a:t>
            </a:r>
            <a:r>
              <a:rPr lang="en-US" sz="1000" b="1" dirty="0" err="1"/>
              <a:t>Europace</a:t>
            </a:r>
            <a:r>
              <a:rPr lang="en-US" sz="1000" b="1" dirty="0"/>
              <a:t>, 2021.</a:t>
            </a:r>
            <a:r>
              <a:rPr lang="uk-UA" sz="1000" b="1" dirty="0"/>
              <a:t> </a:t>
            </a:r>
            <a:r>
              <a:rPr lang="en-US" sz="1000" b="1" dirty="0"/>
              <a:t>DOI: 10.1093/</a:t>
            </a:r>
            <a:r>
              <a:rPr lang="en-US" sz="1000" b="1" dirty="0" err="1"/>
              <a:t>europace</a:t>
            </a:r>
            <a:r>
              <a:rPr lang="en-US" sz="1000" b="1" dirty="0"/>
              <a:t>/euab065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Chan K.E. et al.</a:t>
            </a:r>
            <a:r>
              <a:rPr lang="uk-UA" sz="1000" b="1" dirty="0"/>
              <a:t> </a:t>
            </a:r>
            <a:r>
              <a:rPr lang="en-US" sz="1000" b="1" dirty="0"/>
              <a:t>DOAC safety in chronic kidney disease.</a:t>
            </a:r>
            <a:br>
              <a:rPr lang="en-US" sz="1000" b="1" dirty="0"/>
            </a:br>
            <a:r>
              <a:rPr lang="en-US" sz="1000" b="1" dirty="0"/>
              <a:t>Circulation, 2020.</a:t>
            </a:r>
            <a:r>
              <a:rPr lang="uk-UA" sz="1000" b="1" dirty="0"/>
              <a:t> </a:t>
            </a:r>
            <a:r>
              <a:rPr lang="en-US" sz="1000" b="1" dirty="0"/>
              <a:t>DOI: 10.1161/CIRCULATIONAHA.119.044529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Ruff C.T. et al.</a:t>
            </a:r>
            <a:r>
              <a:rPr lang="uk-UA" sz="1000" b="1" dirty="0"/>
              <a:t> </a:t>
            </a:r>
            <a:r>
              <a:rPr lang="en-US" sz="1000" b="1" dirty="0"/>
              <a:t>Comparison of efficacy and safety of new oral anticoagulants.</a:t>
            </a:r>
            <a:r>
              <a:rPr lang="uk-UA" sz="1000" b="1" dirty="0"/>
              <a:t> </a:t>
            </a:r>
            <a:r>
              <a:rPr lang="en-US" sz="1000" b="1" dirty="0"/>
              <a:t>Lancet, 2014.</a:t>
            </a:r>
            <a:r>
              <a:rPr lang="uk-UA" sz="1000" b="1" dirty="0"/>
              <a:t> </a:t>
            </a:r>
            <a:r>
              <a:rPr lang="en-US" sz="1000" b="1" dirty="0"/>
              <a:t>DOI: 10.1016/S0140-6736(13)62343-0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8BA21A-7878-76B0-5DB4-6B80DCA9A925}"/>
              </a:ext>
            </a:extLst>
          </p:cNvPr>
          <p:cNvSpPr txBox="1"/>
          <p:nvPr/>
        </p:nvSpPr>
        <p:spPr>
          <a:xfrm>
            <a:off x="4405185" y="2474892"/>
            <a:ext cx="4343400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 err="1"/>
              <a:t>Тромболітики</a:t>
            </a:r>
            <a:r>
              <a:rPr lang="uk-UA" b="1" dirty="0"/>
              <a:t> — внутрішньочерепні крововиливи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Powers W.J. et al.</a:t>
            </a:r>
            <a:r>
              <a:rPr lang="uk-UA" sz="1000" b="1" dirty="0"/>
              <a:t> </a:t>
            </a:r>
            <a:r>
              <a:rPr lang="en-US" sz="1000" b="1" dirty="0"/>
              <a:t>2019 AHA/ASA Guidelines for early management of ischemic stroke.</a:t>
            </a:r>
            <a:r>
              <a:rPr lang="uk-UA" sz="1000" b="1" dirty="0"/>
              <a:t> </a:t>
            </a:r>
            <a:r>
              <a:rPr lang="en-US" sz="1000" b="1" dirty="0"/>
              <a:t>Stroke, 2019.</a:t>
            </a:r>
            <a:r>
              <a:rPr lang="uk-UA" sz="1000" b="1" dirty="0"/>
              <a:t> </a:t>
            </a:r>
            <a:r>
              <a:rPr lang="en-US" sz="1000" b="1" dirty="0"/>
              <a:t>DOI: 10.1161/STR.0000000000000211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Hacke W. et al.</a:t>
            </a:r>
            <a:r>
              <a:rPr lang="uk-UA" sz="1000" b="1" dirty="0"/>
              <a:t> </a:t>
            </a:r>
            <a:r>
              <a:rPr lang="en-US" sz="1000" b="1" dirty="0"/>
              <a:t>Thrombolysis with alteplase 3–4.5 hours after stroke.</a:t>
            </a:r>
            <a:br>
              <a:rPr lang="en-US" sz="1000" b="1" dirty="0"/>
            </a:br>
            <a:r>
              <a:rPr lang="en-US" sz="1000" b="1" dirty="0"/>
              <a:t>N Engl J Med, 2008.</a:t>
            </a:r>
            <a:r>
              <a:rPr lang="uk-UA" sz="1000" b="1" dirty="0"/>
              <a:t> </a:t>
            </a:r>
            <a:r>
              <a:rPr lang="en-US" sz="1000" b="1" dirty="0"/>
              <a:t>DOI: 10.1056/NEJMoa0804656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113E96-9A40-C599-273D-05A83FB01AEA}"/>
              </a:ext>
            </a:extLst>
          </p:cNvPr>
          <p:cNvSpPr txBox="1"/>
          <p:nvPr/>
        </p:nvSpPr>
        <p:spPr>
          <a:xfrm>
            <a:off x="228600" y="4208844"/>
            <a:ext cx="4658496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Синдром відміни аспірину</a:t>
            </a:r>
          </a:p>
          <a:p>
            <a:pPr>
              <a:buFont typeface="+mj-lt"/>
              <a:buAutoNum type="arabicPeriod"/>
            </a:pPr>
            <a:r>
              <a:rPr lang="en-US" sz="1050" b="1" dirty="0"/>
              <a:t>Biondi-</a:t>
            </a:r>
            <a:r>
              <a:rPr lang="en-US" sz="1050" b="1" dirty="0" err="1"/>
              <a:t>Zoccai</a:t>
            </a:r>
            <a:r>
              <a:rPr lang="en-US" sz="1050" b="1" dirty="0"/>
              <a:t> G. et al.</a:t>
            </a:r>
            <a:br>
              <a:rPr lang="en-US" sz="1050" b="1" dirty="0"/>
            </a:br>
            <a:r>
              <a:rPr lang="en-US" sz="1050" b="1" dirty="0"/>
              <a:t>Aspirin discontinuation and risk of cardiovascular events.</a:t>
            </a:r>
            <a:br>
              <a:rPr lang="en-US" sz="1050" b="1" dirty="0"/>
            </a:br>
            <a:r>
              <a:rPr lang="en-US" sz="1050" b="1" dirty="0" err="1"/>
              <a:t>Eur</a:t>
            </a:r>
            <a:r>
              <a:rPr lang="en-US" sz="1050" b="1" dirty="0"/>
              <a:t> Heart J, 2006.</a:t>
            </a:r>
            <a:br>
              <a:rPr lang="en-US" sz="1050" b="1" dirty="0"/>
            </a:br>
            <a:r>
              <a:rPr lang="en-US" sz="1050" b="1" dirty="0"/>
              <a:t>DOI: 10.1093/</a:t>
            </a:r>
            <a:r>
              <a:rPr lang="en-US" sz="1050" b="1" dirty="0" err="1"/>
              <a:t>eurheartj</a:t>
            </a:r>
            <a:r>
              <a:rPr lang="en-US" sz="1050" b="1" dirty="0"/>
              <a:t>/ehl334</a:t>
            </a:r>
          </a:p>
          <a:p>
            <a:pPr>
              <a:buFont typeface="+mj-lt"/>
              <a:buAutoNum type="arabicPeriod"/>
            </a:pPr>
            <a:r>
              <a:rPr lang="en-US" sz="1050" b="1" dirty="0"/>
              <a:t>Collet J.P. et al.</a:t>
            </a:r>
            <a:br>
              <a:rPr lang="en-US" sz="1050" b="1" dirty="0"/>
            </a:br>
            <a:r>
              <a:rPr lang="en-US" sz="1050" b="1" dirty="0"/>
              <a:t>Discontinuation of oral antiplatelet treatment and risk of ACS.</a:t>
            </a:r>
            <a:br>
              <a:rPr lang="en-US" sz="1050" b="1" dirty="0"/>
            </a:br>
            <a:r>
              <a:rPr lang="en-US" sz="1050" b="1" dirty="0"/>
              <a:t>Circulation, 2004.</a:t>
            </a:r>
            <a:br>
              <a:rPr lang="en-US" sz="1050" b="1" dirty="0"/>
            </a:br>
            <a:r>
              <a:rPr lang="en-US" sz="1050" b="1" dirty="0"/>
              <a:t>DOI: 10.1161/01.CIR.0000147243.79574.F2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7D8FFB-4E77-D813-9156-72E88B452181}"/>
              </a:ext>
            </a:extLst>
          </p:cNvPr>
          <p:cNvSpPr txBox="1"/>
          <p:nvPr/>
        </p:nvSpPr>
        <p:spPr>
          <a:xfrm>
            <a:off x="4489730" y="4241353"/>
            <a:ext cx="4083908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 err="1"/>
              <a:t>Транексамова</a:t>
            </a:r>
            <a:r>
              <a:rPr lang="uk-UA" b="1" dirty="0"/>
              <a:t> кислота і тромбоз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CRASH-2 Trial Collaborators.</a:t>
            </a:r>
            <a:br>
              <a:rPr lang="en-US" sz="1000" b="1" dirty="0"/>
            </a:br>
            <a:r>
              <a:rPr lang="en-US" sz="1000" b="1" dirty="0"/>
              <a:t>Effects of tranexamic acid on death, vascular occlusive events.</a:t>
            </a:r>
            <a:br>
              <a:rPr lang="en-US" sz="1000" b="1" dirty="0"/>
            </a:br>
            <a:r>
              <a:rPr lang="en-US" sz="1000" b="1" dirty="0"/>
              <a:t>Lancet, 2010.</a:t>
            </a:r>
            <a:br>
              <a:rPr lang="en-US" sz="1000" b="1" dirty="0"/>
            </a:br>
            <a:r>
              <a:rPr lang="en-US" sz="1000" b="1" dirty="0"/>
              <a:t>DOI: 10.1016/S0140-6736(10)60835-5</a:t>
            </a:r>
          </a:p>
          <a:p>
            <a:pPr>
              <a:buFont typeface="+mj-lt"/>
              <a:buAutoNum type="arabicPeriod"/>
            </a:pPr>
            <a:r>
              <a:rPr lang="en-US" sz="1000" b="1" dirty="0"/>
              <a:t>WOMAN Trial Collaborators.</a:t>
            </a:r>
            <a:br>
              <a:rPr lang="en-US" sz="1000" b="1" dirty="0"/>
            </a:br>
            <a:r>
              <a:rPr lang="en-US" sz="1000" b="1" dirty="0"/>
              <a:t>Tranexamic acid in postpartum </a:t>
            </a:r>
            <a:r>
              <a:rPr lang="en-US" sz="1000" b="1" dirty="0" err="1"/>
              <a:t>haemorrhage</a:t>
            </a:r>
            <a:r>
              <a:rPr lang="en-US" sz="1000" b="1" dirty="0"/>
              <a:t>.</a:t>
            </a:r>
            <a:br>
              <a:rPr lang="en-US" sz="1000" b="1" dirty="0"/>
            </a:br>
            <a:r>
              <a:rPr lang="en-US" sz="1000" b="1" dirty="0"/>
              <a:t>Lancet, 2017.</a:t>
            </a:r>
            <a:br>
              <a:rPr lang="en-US" sz="1000" b="1" dirty="0"/>
            </a:br>
            <a:r>
              <a:rPr lang="en-US" sz="1000" b="1" dirty="0"/>
              <a:t>DOI: 10.1016/S0140-6736(17)30638-4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90F13C-1328-3599-8941-A4C308E428D5}"/>
              </a:ext>
            </a:extLst>
          </p:cNvPr>
          <p:cNvSpPr txBox="1"/>
          <p:nvPr/>
        </p:nvSpPr>
        <p:spPr>
          <a:xfrm>
            <a:off x="2539314" y="156411"/>
            <a:ext cx="3163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ЛІТЕРАТУРА</a:t>
            </a:r>
          </a:p>
        </p:txBody>
      </p:sp>
    </p:spTree>
    <p:extLst>
      <p:ext uri="{BB962C8B-B14F-4D97-AF65-F5344CB8AC3E}">
        <p14:creationId xmlns:p14="http://schemas.microsoft.com/office/powerpoint/2010/main" val="39708099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D12933-C79D-89B4-258C-CF23D1F48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86F0EF-96C2-45FD-635D-F037DD8F3A61}"/>
              </a:ext>
            </a:extLst>
          </p:cNvPr>
          <p:cNvSpPr txBox="1"/>
          <p:nvPr/>
        </p:nvSpPr>
        <p:spPr>
          <a:xfrm>
            <a:off x="2093496" y="115344"/>
            <a:ext cx="465622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/>
              <a:t>🩸 </a:t>
            </a:r>
            <a:r>
              <a:rPr lang="ru-RU" sz="2000" b="1" dirty="0">
                <a:solidFill>
                  <a:srgbClr val="6600CC"/>
                </a:solidFill>
              </a:rPr>
              <a:t>ЛОКАЛЬНИЙ ГЕМОСТАЗ</a:t>
            </a:r>
          </a:p>
          <a:p>
            <a:pPr>
              <a:buNone/>
            </a:pPr>
            <a:r>
              <a:rPr lang="ru-RU" b="1" dirty="0"/>
              <a:t>Коли </a:t>
            </a:r>
            <a:r>
              <a:rPr lang="ru-RU" b="1" dirty="0" err="1"/>
              <a:t>фармакології</a:t>
            </a:r>
            <a:r>
              <a:rPr lang="ru-RU" b="1" dirty="0"/>
              <a:t> </a:t>
            </a:r>
            <a:r>
              <a:rPr lang="ru-RU" b="1" dirty="0" err="1"/>
              <a:t>недостатньо</a:t>
            </a:r>
            <a:endParaRPr lang="ru-RU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84CF54-2415-F43A-4285-60CEB40A9635}"/>
              </a:ext>
            </a:extLst>
          </p:cNvPr>
          <p:cNvSpPr txBox="1"/>
          <p:nvPr/>
        </p:nvSpPr>
        <p:spPr>
          <a:xfrm>
            <a:off x="288759" y="820280"/>
            <a:ext cx="4445668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🧩 </a:t>
            </a:r>
            <a:r>
              <a:rPr lang="uk-UA" sz="2400" b="1" dirty="0">
                <a:solidFill>
                  <a:srgbClr val="C00000"/>
                </a:solidFill>
              </a:rPr>
              <a:t>Що таке </a:t>
            </a:r>
            <a:r>
              <a:rPr lang="uk-UA" sz="2400" b="1" dirty="0" err="1">
                <a:solidFill>
                  <a:srgbClr val="C00000"/>
                </a:solidFill>
              </a:rPr>
              <a:t>гемостопи</a:t>
            </a:r>
            <a:r>
              <a:rPr lang="uk-UA" sz="2400" b="1" dirty="0">
                <a:solidFill>
                  <a:srgbClr val="C00000"/>
                </a:solidFill>
              </a:rPr>
              <a:t>?</a:t>
            </a:r>
          </a:p>
          <a:p>
            <a:pPr>
              <a:buNone/>
            </a:pPr>
            <a:r>
              <a:rPr lang="uk-UA" sz="2000" b="1" dirty="0" err="1"/>
              <a:t>Гемостатичні</a:t>
            </a:r>
            <a:r>
              <a:rPr lang="uk-UA" sz="2000" b="1" dirty="0"/>
              <a:t> засоби місцевої дії</a:t>
            </a:r>
            <a:br>
              <a:rPr lang="uk-UA" sz="2000" b="1" dirty="0"/>
            </a:br>
            <a:r>
              <a:rPr lang="uk-UA" sz="2000" b="1" dirty="0"/>
              <a:t>для зупинки масивної зовнішньої кровотечі</a:t>
            </a:r>
            <a:r>
              <a:rPr lang="uk-UA" b="1" dirty="0"/>
              <a:t>.</a:t>
            </a:r>
          </a:p>
          <a:p>
            <a:pPr>
              <a:buNone/>
            </a:pPr>
            <a:r>
              <a:rPr lang="uk-UA" b="1" dirty="0"/>
              <a:t>Найвідоміші: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6600CC"/>
                </a:solidFill>
              </a:rPr>
              <a:t>Celox (</a:t>
            </a:r>
            <a:r>
              <a:rPr lang="uk-UA" sz="2400" b="1" dirty="0" err="1">
                <a:solidFill>
                  <a:srgbClr val="6600CC"/>
                </a:solidFill>
              </a:rPr>
              <a:t>хітозан</a:t>
            </a:r>
            <a:r>
              <a:rPr lang="uk-UA" sz="2400" b="1" dirty="0">
                <a:solidFill>
                  <a:srgbClr val="6600CC"/>
                </a:solidFill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6600CC"/>
                </a:solidFill>
              </a:rPr>
              <a:t>QuikClot</a:t>
            </a:r>
            <a:r>
              <a:rPr lang="en-US" sz="2400" b="1" dirty="0">
                <a:solidFill>
                  <a:srgbClr val="6600CC"/>
                </a:solidFill>
              </a:rPr>
              <a:t> (</a:t>
            </a:r>
            <a:r>
              <a:rPr lang="uk-UA" sz="2400" b="1" dirty="0">
                <a:solidFill>
                  <a:srgbClr val="6600CC"/>
                </a:solidFill>
              </a:rPr>
              <a:t>каолін)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 err="1">
                <a:solidFill>
                  <a:srgbClr val="6600CC"/>
                </a:solidFill>
              </a:rPr>
              <a:t>ChitoGauze</a:t>
            </a:r>
            <a:endParaRPr lang="en-US" sz="2400" b="1" dirty="0">
              <a:solidFill>
                <a:srgbClr val="6600CC"/>
              </a:solidFill>
            </a:endParaRPr>
          </a:p>
          <a:p>
            <a:pPr>
              <a:buNone/>
            </a:pPr>
            <a:r>
              <a:rPr lang="uk-UA" b="1" dirty="0"/>
              <a:t>Застосування:</a:t>
            </a:r>
          </a:p>
          <a:p>
            <a:pPr marL="265113" indent="179388">
              <a:buFont typeface="Arial" panose="020B0604020202020204" pitchFamily="34" charset="0"/>
              <a:buChar char="•"/>
            </a:pPr>
            <a:r>
              <a:rPr lang="uk-UA" b="1" dirty="0"/>
              <a:t>тактична медицина (</a:t>
            </a:r>
            <a:r>
              <a:rPr lang="en-US" b="1" dirty="0"/>
              <a:t>TCCC)</a:t>
            </a:r>
          </a:p>
          <a:p>
            <a:pPr marL="265113" indent="179388">
              <a:buFont typeface="Arial" panose="020B0604020202020204" pitchFamily="34" charset="0"/>
              <a:buChar char="•"/>
            </a:pPr>
            <a:r>
              <a:rPr lang="uk-UA" b="1" dirty="0" err="1"/>
              <a:t>політравма</a:t>
            </a:r>
            <a:endParaRPr lang="uk-UA" b="1" dirty="0"/>
          </a:p>
          <a:p>
            <a:pPr marL="265113" indent="179388">
              <a:buFont typeface="Arial" panose="020B0604020202020204" pitchFamily="34" charset="0"/>
              <a:buChar char="•"/>
            </a:pPr>
            <a:r>
              <a:rPr lang="uk-UA" b="1" dirty="0" err="1"/>
              <a:t>догоспітальний</a:t>
            </a:r>
            <a:r>
              <a:rPr lang="uk-UA" b="1" dirty="0"/>
              <a:t> етап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3D2FAC-81CF-2CE8-8005-D896D9E5357C}"/>
              </a:ext>
            </a:extLst>
          </p:cNvPr>
          <p:cNvSpPr txBox="1"/>
          <p:nvPr/>
        </p:nvSpPr>
        <p:spPr>
          <a:xfrm>
            <a:off x="4584030" y="854792"/>
            <a:ext cx="4445668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400" b="1" dirty="0">
                <a:solidFill>
                  <a:srgbClr val="6600CC"/>
                </a:solidFill>
              </a:rPr>
              <a:t>Принцип дії</a:t>
            </a:r>
          </a:p>
          <a:p>
            <a:pPr>
              <a:buNone/>
            </a:pPr>
            <a:r>
              <a:rPr lang="en-US" sz="2000" b="1" dirty="0">
                <a:solidFill>
                  <a:srgbClr val="C00000"/>
                </a:solidFill>
              </a:rPr>
              <a:t>Celox (</a:t>
            </a:r>
            <a:r>
              <a:rPr lang="uk-UA" sz="2000" b="1" dirty="0" err="1">
                <a:solidFill>
                  <a:srgbClr val="C00000"/>
                </a:solidFill>
              </a:rPr>
              <a:t>хітозан</a:t>
            </a:r>
            <a:r>
              <a:rPr lang="uk-UA" sz="2000" b="1" dirty="0">
                <a:solidFill>
                  <a:srgbClr val="C00000"/>
                </a:solidFill>
              </a:rPr>
              <a:t>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електростатично зв’язує еритроцити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формує щільний гель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працює незалежно від факторів згортання</a:t>
            </a:r>
          </a:p>
          <a:p>
            <a:pPr>
              <a:buNone/>
            </a:pPr>
            <a:r>
              <a:rPr lang="en-US" sz="2000" b="1" dirty="0" err="1">
                <a:solidFill>
                  <a:srgbClr val="C00000"/>
                </a:solidFill>
              </a:rPr>
              <a:t>QuikClot</a:t>
            </a:r>
            <a:r>
              <a:rPr lang="en-US" sz="2000" b="1" dirty="0">
                <a:solidFill>
                  <a:srgbClr val="C00000"/>
                </a:solidFill>
              </a:rPr>
              <a:t> (</a:t>
            </a:r>
            <a:r>
              <a:rPr lang="uk-UA" sz="2000" b="1" dirty="0">
                <a:solidFill>
                  <a:srgbClr val="C00000"/>
                </a:solidFill>
              </a:rPr>
              <a:t>каолін):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активує фактор </a:t>
            </a:r>
            <a:r>
              <a:rPr lang="en-US" b="1" dirty="0"/>
              <a:t>XII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прискорює утворення фібрину</a:t>
            </a:r>
          </a:p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⚠ Важливо:</a:t>
            </a:r>
            <a:br>
              <a:rPr lang="uk-UA" b="1" dirty="0"/>
            </a:br>
            <a:r>
              <a:rPr lang="uk-UA" b="1" dirty="0"/>
              <a:t>це локальна механічно-біохімічна дія, а не системна фармакологія</a:t>
            </a:r>
            <a:r>
              <a:rPr lang="uk-UA" dirty="0"/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B08B79-7A3A-558F-2D57-6FD24F6E5995}"/>
              </a:ext>
            </a:extLst>
          </p:cNvPr>
          <p:cNvSpPr txBox="1"/>
          <p:nvPr/>
        </p:nvSpPr>
        <p:spPr>
          <a:xfrm>
            <a:off x="1994233" y="4794722"/>
            <a:ext cx="6406815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🔴 </a:t>
            </a:r>
            <a:r>
              <a:rPr lang="uk-UA" sz="2400" b="1" dirty="0">
                <a:solidFill>
                  <a:srgbClr val="6600CC"/>
                </a:solidFill>
              </a:rPr>
              <a:t>Обмеження і ризики</a:t>
            </a:r>
          </a:p>
          <a:p>
            <a:pPr>
              <a:buNone/>
            </a:pPr>
            <a:r>
              <a:rPr lang="uk-UA" b="1" dirty="0"/>
              <a:t>Не замінює хірургічний гемостаз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Працює лише при доступній рані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Потребує правильного тампонування</a:t>
            </a:r>
          </a:p>
          <a:p>
            <a:pPr marL="180975" indent="179388">
              <a:buFont typeface="Arial" panose="020B0604020202020204" pitchFamily="34" charset="0"/>
              <a:buChar char="•"/>
            </a:pPr>
            <a:r>
              <a:rPr lang="uk-UA" b="1" dirty="0"/>
              <a:t>Можливий рецидив кровотечі</a:t>
            </a:r>
          </a:p>
          <a:p>
            <a:pPr>
              <a:buNone/>
            </a:pPr>
            <a:r>
              <a:rPr lang="uk-UA" b="1" dirty="0" err="1"/>
              <a:t>Гемостоп</a:t>
            </a:r>
            <a:r>
              <a:rPr lang="uk-UA" b="1" dirty="0"/>
              <a:t> — це міст до операційної, а не остаточне рішення.</a:t>
            </a:r>
          </a:p>
        </p:txBody>
      </p:sp>
    </p:spTree>
    <p:extLst>
      <p:ext uri="{BB962C8B-B14F-4D97-AF65-F5344CB8AC3E}">
        <p14:creationId xmlns:p14="http://schemas.microsoft.com/office/powerpoint/2010/main" val="6271587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822165-0478-D597-9042-11C981FC3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C490A6-C104-6820-75B4-6A2270EA4D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912"/>
          <a:stretch>
            <a:fillRect/>
          </a:stretch>
        </p:blipFill>
        <p:spPr>
          <a:xfrm>
            <a:off x="1479884" y="168441"/>
            <a:ext cx="5486400" cy="652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3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AC18448-3EED-37CA-43E7-A147ECEAD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3B6359-04BF-0A51-BBBE-9FD83B865B01}"/>
              </a:ext>
            </a:extLst>
          </p:cNvPr>
          <p:cNvSpPr txBox="1"/>
          <p:nvPr/>
        </p:nvSpPr>
        <p:spPr>
          <a:xfrm>
            <a:off x="601580" y="320524"/>
            <a:ext cx="80611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🔴 </a:t>
            </a:r>
            <a:r>
              <a:rPr lang="ru-RU" sz="2400" b="1" dirty="0">
                <a:solidFill>
                  <a:srgbClr val="C00000"/>
                </a:solidFill>
              </a:rPr>
              <a:t>Коли </a:t>
            </a:r>
            <a:r>
              <a:rPr lang="ru-RU" sz="2400" b="1" dirty="0" err="1">
                <a:solidFill>
                  <a:srgbClr val="C00000"/>
                </a:solidFill>
              </a:rPr>
              <a:t>стимуляція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кровотворення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стає</a:t>
            </a:r>
            <a:r>
              <a:rPr lang="ru-RU" sz="2400" b="1" dirty="0">
                <a:solidFill>
                  <a:srgbClr val="C00000"/>
                </a:solidFill>
              </a:rPr>
              <a:t> фактором </a:t>
            </a:r>
            <a:r>
              <a:rPr lang="ru-RU" sz="2400" b="1" dirty="0" err="1">
                <a:solidFill>
                  <a:srgbClr val="C00000"/>
                </a:solidFill>
              </a:rPr>
              <a:t>ризику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CA0537-385D-6FC4-7C1C-02D7C9DF1052}"/>
              </a:ext>
            </a:extLst>
          </p:cNvPr>
          <p:cNvSpPr txBox="1"/>
          <p:nvPr/>
        </p:nvSpPr>
        <p:spPr>
          <a:xfrm>
            <a:off x="998621" y="1102713"/>
            <a:ext cx="6039853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 </a:t>
            </a:r>
            <a:r>
              <a:rPr lang="uk-UA" sz="2400" b="1" dirty="0" err="1">
                <a:solidFill>
                  <a:srgbClr val="6600CC"/>
                </a:solidFill>
              </a:rPr>
              <a:t>Еритропоетин</a:t>
            </a:r>
            <a:r>
              <a:rPr lang="uk-UA" sz="2400" b="1" dirty="0">
                <a:solidFill>
                  <a:srgbClr val="6600CC"/>
                </a:solidFill>
              </a:rPr>
              <a:t>: не просто “підняти </a:t>
            </a:r>
            <a:r>
              <a:rPr lang="en-US" sz="2400" b="1" dirty="0">
                <a:solidFill>
                  <a:srgbClr val="6600CC"/>
                </a:solidFill>
              </a:rPr>
              <a:t>Hb”</a:t>
            </a:r>
          </a:p>
          <a:p>
            <a:pPr>
              <a:buNone/>
            </a:pPr>
            <a:r>
              <a:rPr lang="uk-UA" b="1" dirty="0"/>
              <a:t>Неочікуваний факт</a:t>
            </a:r>
          </a:p>
          <a:p>
            <a:pPr>
              <a:buNone/>
            </a:pPr>
            <a:r>
              <a:rPr lang="uk-UA" sz="2000" b="1" dirty="0"/>
              <a:t>У 2000-х роках великі дослідження показали:</a:t>
            </a:r>
          </a:p>
          <a:p>
            <a:pPr>
              <a:buNone/>
            </a:pPr>
            <a:r>
              <a:rPr lang="uk-UA" sz="2000" b="1" dirty="0"/>
              <a:t>Надмірна корекція </a:t>
            </a:r>
            <a:r>
              <a:rPr lang="en-US" sz="2000" b="1" dirty="0"/>
              <a:t>Hb (&gt;12–13 </a:t>
            </a:r>
            <a:r>
              <a:rPr lang="uk-UA" sz="2000" b="1" dirty="0"/>
              <a:t>г/</a:t>
            </a:r>
            <a:r>
              <a:rPr lang="uk-UA" sz="2000" b="1" dirty="0" err="1"/>
              <a:t>дл</a:t>
            </a:r>
            <a:r>
              <a:rPr lang="uk-UA" sz="2000" b="1" dirty="0"/>
              <a:t>)</a:t>
            </a:r>
            <a:br>
              <a:rPr lang="uk-UA" sz="2000" b="1" dirty="0"/>
            </a:br>
            <a:r>
              <a:rPr lang="uk-UA" sz="2000" b="1" dirty="0"/>
              <a:t>у пацієнтів з ХНН →</a:t>
            </a:r>
            <a:br>
              <a:rPr lang="uk-UA" sz="2000" b="1" dirty="0"/>
            </a:br>
            <a:r>
              <a:rPr lang="uk-UA" sz="2000" b="1" dirty="0"/>
              <a:t>↑ інсульт</a:t>
            </a:r>
            <a:br>
              <a:rPr lang="uk-UA" sz="2000" b="1" dirty="0"/>
            </a:br>
            <a:r>
              <a:rPr lang="uk-UA" sz="2000" b="1" dirty="0"/>
              <a:t>↑ тромбоз</a:t>
            </a:r>
            <a:br>
              <a:rPr lang="uk-UA" sz="2000" b="1" dirty="0"/>
            </a:br>
            <a:r>
              <a:rPr lang="uk-UA" sz="2000" b="1" dirty="0"/>
              <a:t>↑ смертність.</a:t>
            </a:r>
          </a:p>
          <a:p>
            <a:pPr marL="1250950" indent="-444500">
              <a:buNone/>
            </a:pPr>
            <a:r>
              <a:rPr lang="uk-UA" sz="2000" b="1" dirty="0"/>
              <a:t>🔎 Чому?</a:t>
            </a:r>
          </a:p>
          <a:p>
            <a:pPr marL="1250950" indent="-444500">
              <a:buFont typeface="Arial" panose="020B0604020202020204" pitchFamily="34" charset="0"/>
              <a:buChar char="•"/>
            </a:pPr>
            <a:r>
              <a:rPr lang="uk-UA" sz="2000" b="1" dirty="0"/>
              <a:t>↑ в’язкість крові</a:t>
            </a:r>
          </a:p>
          <a:p>
            <a:pPr marL="1250950" indent="-444500">
              <a:buFont typeface="Arial" panose="020B0604020202020204" pitchFamily="34" charset="0"/>
              <a:buChar char="•"/>
            </a:pPr>
            <a:r>
              <a:rPr lang="uk-UA" sz="2000" b="1" dirty="0"/>
              <a:t>↑ артеріальний тиск</a:t>
            </a:r>
          </a:p>
          <a:p>
            <a:pPr marL="1250950" indent="-444500">
              <a:buFont typeface="Arial" panose="020B0604020202020204" pitchFamily="34" charset="0"/>
              <a:buChar char="•"/>
            </a:pPr>
            <a:r>
              <a:rPr lang="uk-UA" sz="2000" b="1" dirty="0"/>
              <a:t>↑ </a:t>
            </a:r>
            <a:r>
              <a:rPr lang="uk-UA" sz="2000" b="1" dirty="0" err="1"/>
              <a:t>протромботичний</a:t>
            </a:r>
            <a:r>
              <a:rPr lang="uk-UA" sz="2000" b="1" dirty="0"/>
              <a:t> стан</a:t>
            </a:r>
          </a:p>
          <a:p>
            <a:pPr marL="1250950" indent="-444500">
              <a:buFont typeface="Arial" panose="020B0604020202020204" pitchFamily="34" charset="0"/>
              <a:buChar char="•"/>
            </a:pPr>
            <a:endParaRPr lang="uk-UA" sz="2000" b="1" dirty="0"/>
          </a:p>
          <a:p>
            <a:r>
              <a:rPr lang="uk-UA" sz="2000" b="1" dirty="0"/>
              <a:t>Мета — не «нормалізувати </a:t>
            </a:r>
            <a:r>
              <a:rPr lang="en-US" sz="2000" b="1" dirty="0"/>
              <a:t>Hb»,</a:t>
            </a:r>
            <a:r>
              <a:rPr lang="uk-UA" sz="2000" b="1" dirty="0"/>
              <a:t> а уникнути гіпоксії</a:t>
            </a:r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54613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F678050-B2BC-BDCA-50BA-AD1A0121A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3616C4-B3E4-2CD8-72DB-64ABCC9DFA8F}"/>
              </a:ext>
            </a:extLst>
          </p:cNvPr>
          <p:cNvSpPr txBox="1"/>
          <p:nvPr/>
        </p:nvSpPr>
        <p:spPr>
          <a:xfrm>
            <a:off x="3416970" y="144235"/>
            <a:ext cx="552249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/>
              <a:t>🧬 </a:t>
            </a:r>
            <a:r>
              <a:rPr lang="en-US" sz="2000" b="1" dirty="0"/>
              <a:t>G-CSF</a:t>
            </a:r>
            <a:r>
              <a:rPr lang="uk-UA" sz="2000" b="1" dirty="0"/>
              <a:t>  (</a:t>
            </a:r>
            <a:r>
              <a:rPr lang="uk-UA" sz="2000" b="1" dirty="0" err="1">
                <a:hlinkClick r:id="rId3"/>
              </a:rPr>
              <a:t>Гранулоцитарний</a:t>
            </a:r>
            <a:r>
              <a:rPr lang="uk-UA" sz="2000" b="1" dirty="0">
                <a:hlinkClick r:id="rId3"/>
              </a:rPr>
              <a:t> </a:t>
            </a:r>
            <a:r>
              <a:rPr lang="uk-UA" sz="2000" b="1" dirty="0" err="1">
                <a:hlinkClick r:id="rId3"/>
              </a:rPr>
              <a:t>колонієстимулюючий</a:t>
            </a:r>
            <a:r>
              <a:rPr lang="uk-UA" sz="2000" b="1" dirty="0">
                <a:hlinkClick r:id="rId3"/>
              </a:rPr>
              <a:t> фактор</a:t>
            </a:r>
            <a:r>
              <a:rPr lang="uk-UA" sz="2000" b="1" dirty="0"/>
              <a:t>)</a:t>
            </a:r>
            <a:r>
              <a:rPr lang="en-US" sz="2000" b="1" dirty="0"/>
              <a:t>: </a:t>
            </a:r>
            <a:r>
              <a:rPr lang="uk-UA" sz="2000" b="1" dirty="0"/>
              <a:t>стимулюючи лейкоцити — стимулюємо і ендотелій</a:t>
            </a:r>
          </a:p>
          <a:p>
            <a:pPr>
              <a:buNone/>
            </a:pPr>
            <a:r>
              <a:rPr lang="uk-UA" sz="2000" b="1" dirty="0"/>
              <a:t>Неочікуваний момент:</a:t>
            </a:r>
          </a:p>
          <a:p>
            <a:pPr>
              <a:buNone/>
            </a:pPr>
            <a:r>
              <a:rPr lang="en-US" sz="2000" b="1" dirty="0"/>
              <a:t>G-CSF </a:t>
            </a:r>
            <a:r>
              <a:rPr lang="uk-UA" sz="2000" b="1" dirty="0"/>
              <a:t>може: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↑ експресію </a:t>
            </a:r>
            <a:r>
              <a:rPr lang="uk-UA" sz="2000" b="1" dirty="0" err="1"/>
              <a:t>адгезивних</a:t>
            </a:r>
            <a:r>
              <a:rPr lang="uk-UA" sz="2000" b="1" dirty="0"/>
              <a:t> молекул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↑ вивільнення цитокінів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↑ ризик тромбозу у </a:t>
            </a:r>
            <a:r>
              <a:rPr lang="uk-UA" sz="2000" b="1" dirty="0" err="1"/>
              <a:t>онкопацієнтів</a:t>
            </a:r>
            <a:endParaRPr lang="uk-UA" sz="2000" b="1" dirty="0"/>
          </a:p>
          <a:p>
            <a:pPr>
              <a:buNone/>
            </a:pPr>
            <a:r>
              <a:rPr lang="uk-UA" sz="2000" b="1" dirty="0"/>
              <a:t>Тобто:</a:t>
            </a:r>
          </a:p>
          <a:p>
            <a:pPr>
              <a:buNone/>
            </a:pPr>
            <a:r>
              <a:rPr lang="uk-UA" sz="2000" b="1" dirty="0"/>
              <a:t>Ми не просто підвищуємо </a:t>
            </a:r>
            <a:r>
              <a:rPr lang="uk-UA" sz="2000" b="1" dirty="0" err="1"/>
              <a:t>нейтрофіли</a:t>
            </a:r>
            <a:r>
              <a:rPr lang="uk-UA" sz="2000" b="1" dirty="0"/>
              <a:t>.</a:t>
            </a:r>
            <a:br>
              <a:rPr lang="uk-UA" sz="2000" b="1" dirty="0"/>
            </a:br>
            <a:r>
              <a:rPr lang="uk-UA" sz="2000" b="1" dirty="0"/>
              <a:t>Ми змінюємо </a:t>
            </a:r>
            <a:r>
              <a:rPr lang="uk-UA" sz="2000" b="1" dirty="0" err="1"/>
              <a:t>запально-коагуляційний</a:t>
            </a:r>
            <a:r>
              <a:rPr lang="uk-UA" sz="2000" b="1" dirty="0"/>
              <a:t> баланс.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17DFBD-4094-4A02-14BA-6A0616672C2E}"/>
              </a:ext>
            </a:extLst>
          </p:cNvPr>
          <p:cNvSpPr txBox="1"/>
          <p:nvPr/>
        </p:nvSpPr>
        <p:spPr>
          <a:xfrm>
            <a:off x="324853" y="3934787"/>
            <a:ext cx="6593305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Агоністи </a:t>
            </a:r>
            <a:r>
              <a:rPr lang="uk-UA" b="1" dirty="0" err="1"/>
              <a:t>тромбопоетину</a:t>
            </a:r>
            <a:r>
              <a:rPr lang="uk-UA" b="1" dirty="0"/>
              <a:t>: багато тромбоцитів ≠ безпека</a:t>
            </a:r>
          </a:p>
          <a:p>
            <a:pPr>
              <a:buNone/>
            </a:pPr>
            <a:r>
              <a:rPr lang="uk-UA" sz="2400" b="1" dirty="0" err="1">
                <a:solidFill>
                  <a:srgbClr val="6600CC"/>
                </a:solidFill>
              </a:rPr>
              <a:t>Елтромбопаг</a:t>
            </a:r>
            <a:r>
              <a:rPr lang="uk-UA" sz="2400" b="1" dirty="0">
                <a:solidFill>
                  <a:srgbClr val="6600CC"/>
                </a:solidFill>
              </a:rPr>
              <a:t>, </a:t>
            </a:r>
            <a:r>
              <a:rPr lang="uk-UA" sz="2400" b="1" dirty="0" err="1">
                <a:solidFill>
                  <a:srgbClr val="6600CC"/>
                </a:solidFill>
              </a:rPr>
              <a:t>роміплостим</a:t>
            </a:r>
            <a:r>
              <a:rPr lang="uk-UA" sz="2400" b="1" dirty="0">
                <a:solidFill>
                  <a:srgbClr val="6600CC"/>
                </a:solidFill>
              </a:rPr>
              <a:t>.</a:t>
            </a:r>
          </a:p>
          <a:p>
            <a:pPr>
              <a:buNone/>
            </a:pPr>
            <a:r>
              <a:rPr lang="uk-UA" b="1" dirty="0"/>
              <a:t>При різкому підйомі тромбоцитів:</a:t>
            </a:r>
          </a:p>
          <a:p>
            <a:pPr>
              <a:buNone/>
            </a:pPr>
            <a:r>
              <a:rPr lang="uk-UA" b="1" dirty="0"/>
              <a:t>→ венозні тромбози</a:t>
            </a:r>
            <a:br>
              <a:rPr lang="uk-UA" b="1" dirty="0"/>
            </a:br>
            <a:r>
              <a:rPr lang="uk-UA" b="1" dirty="0"/>
              <a:t>→ портальний тромбоз</a:t>
            </a:r>
            <a:br>
              <a:rPr lang="uk-UA" b="1" dirty="0"/>
            </a:br>
            <a:r>
              <a:rPr lang="uk-UA" b="1" dirty="0"/>
              <a:t>→ ризик у пацієнтів з хронічною патологією печінки</a:t>
            </a:r>
          </a:p>
          <a:p>
            <a:pPr>
              <a:buNone/>
            </a:pPr>
            <a:r>
              <a:rPr lang="uk-UA" b="1" dirty="0"/>
              <a:t>Тут красиво сказати:</a:t>
            </a:r>
          </a:p>
          <a:p>
            <a:pPr>
              <a:buNone/>
            </a:pPr>
            <a:r>
              <a:rPr lang="uk-UA" b="1" dirty="0"/>
              <a:t>Кількість клітин не дорівнює їх фізіологічній регуляції.</a:t>
            </a:r>
          </a:p>
        </p:txBody>
      </p:sp>
    </p:spTree>
    <p:extLst>
      <p:ext uri="{BB962C8B-B14F-4D97-AF65-F5344CB8AC3E}">
        <p14:creationId xmlns:p14="http://schemas.microsoft.com/office/powerpoint/2010/main" val="1523045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9A85A91-F6DE-6045-9487-E612C6BBC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D0E7C6-4F86-F287-C100-989F1F4E76E4}"/>
              </a:ext>
            </a:extLst>
          </p:cNvPr>
          <p:cNvSpPr txBox="1"/>
          <p:nvPr/>
        </p:nvSpPr>
        <p:spPr>
          <a:xfrm>
            <a:off x="1699461" y="993782"/>
            <a:ext cx="574507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>
                <a:solidFill>
                  <a:srgbClr val="6600CC"/>
                </a:solidFill>
              </a:rPr>
              <a:t>🎯 Концептуальний фінал блоку</a:t>
            </a:r>
          </a:p>
          <a:p>
            <a:pPr>
              <a:buNone/>
            </a:pPr>
            <a:r>
              <a:rPr lang="uk-UA" sz="2000" b="1" dirty="0" err="1"/>
              <a:t>Гемопоез</a:t>
            </a:r>
            <a:r>
              <a:rPr lang="uk-UA" sz="2000" b="1" dirty="0"/>
              <a:t> — це не просто продукція клітин.</a:t>
            </a:r>
            <a:br>
              <a:rPr lang="uk-UA" sz="2000" b="1" dirty="0"/>
            </a:br>
            <a:r>
              <a:rPr lang="uk-UA" sz="2000" b="1" dirty="0"/>
              <a:t>Це тонка гормональна регуляція.</a:t>
            </a:r>
          </a:p>
          <a:p>
            <a:pPr>
              <a:buNone/>
            </a:pPr>
            <a:endParaRPr lang="uk-UA" sz="2000" b="1" dirty="0"/>
          </a:p>
          <a:p>
            <a:pPr>
              <a:buNone/>
            </a:pPr>
            <a:r>
              <a:rPr lang="uk-UA" sz="2000" b="1" dirty="0"/>
              <a:t>Фармакологічна стимуляція: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не відтворює зворотні зв’язки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не враховує судинний контекст</a:t>
            </a:r>
          </a:p>
          <a:p>
            <a:pPr marL="180975" indent="263525">
              <a:buFont typeface="Arial" panose="020B0604020202020204" pitchFamily="34" charset="0"/>
              <a:buChar char="•"/>
            </a:pPr>
            <a:r>
              <a:rPr lang="uk-UA" sz="2000" b="1" dirty="0"/>
              <a:t>може змінити </a:t>
            </a:r>
            <a:r>
              <a:rPr lang="uk-UA" sz="2000" b="1" dirty="0" err="1"/>
              <a:t>гемостатичний</a:t>
            </a:r>
            <a:r>
              <a:rPr lang="uk-UA" sz="2000" b="1" dirty="0"/>
              <a:t> баланс</a:t>
            </a:r>
          </a:p>
        </p:txBody>
      </p:sp>
    </p:spTree>
    <p:extLst>
      <p:ext uri="{BB962C8B-B14F-4D97-AF65-F5344CB8AC3E}">
        <p14:creationId xmlns:p14="http://schemas.microsoft.com/office/powerpoint/2010/main" val="1771358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E454A5-142C-5508-2B40-16C91E492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44A37A-F077-6631-BE04-37BDCE198676}"/>
              </a:ext>
            </a:extLst>
          </p:cNvPr>
          <p:cNvSpPr txBox="1"/>
          <p:nvPr/>
        </p:nvSpPr>
        <p:spPr>
          <a:xfrm>
            <a:off x="1534026" y="194329"/>
            <a:ext cx="63105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6600CC"/>
                </a:solidFill>
              </a:rPr>
              <a:t>🔴 </a:t>
            </a:r>
            <a:r>
              <a:rPr lang="ru-RU" sz="2800" b="1" dirty="0" err="1">
                <a:solidFill>
                  <a:srgbClr val="C00000"/>
                </a:solidFill>
              </a:rPr>
              <a:t>Вітаміни</a:t>
            </a:r>
            <a:r>
              <a:rPr lang="ru-RU" sz="2800" b="1" dirty="0">
                <a:solidFill>
                  <a:srgbClr val="C00000"/>
                </a:solidFill>
              </a:rPr>
              <a:t>: </a:t>
            </a:r>
            <a:r>
              <a:rPr lang="ru-RU" sz="2800" b="1" dirty="0" err="1">
                <a:solidFill>
                  <a:srgbClr val="C00000"/>
                </a:solidFill>
              </a:rPr>
              <a:t>тихі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регулятори</a:t>
            </a:r>
            <a:r>
              <a:rPr lang="ru-RU" sz="2800" b="1" dirty="0">
                <a:solidFill>
                  <a:srgbClr val="C00000"/>
                </a:solidFill>
              </a:rPr>
              <a:t> балансу</a:t>
            </a:r>
            <a:endParaRPr lang="uk-UA" sz="2800" b="1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5DC5E5-D092-7F5C-1DB7-383901C8BB2F}"/>
              </a:ext>
            </a:extLst>
          </p:cNvPr>
          <p:cNvSpPr txBox="1"/>
          <p:nvPr/>
        </p:nvSpPr>
        <p:spPr>
          <a:xfrm>
            <a:off x="860258" y="1143188"/>
            <a:ext cx="698433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800" b="1" dirty="0">
                <a:solidFill>
                  <a:srgbClr val="6600CC"/>
                </a:solidFill>
              </a:rPr>
              <a:t>Вітамін </a:t>
            </a:r>
            <a:r>
              <a:rPr lang="en-US" sz="2800" b="1" dirty="0">
                <a:solidFill>
                  <a:srgbClr val="6600CC"/>
                </a:solidFill>
              </a:rPr>
              <a:t>K </a:t>
            </a:r>
            <a:r>
              <a:rPr lang="en-US" b="1" dirty="0"/>
              <a:t>— </a:t>
            </a:r>
            <a:r>
              <a:rPr lang="uk-UA" sz="2000" b="1" dirty="0"/>
              <a:t>більше не означає краще</a:t>
            </a:r>
          </a:p>
          <a:p>
            <a:pPr>
              <a:buNone/>
            </a:pPr>
            <a:r>
              <a:rPr lang="uk-UA" sz="2000" b="1" dirty="0"/>
              <a:t>Ми звикли:</a:t>
            </a:r>
          </a:p>
          <a:p>
            <a:pPr>
              <a:buNone/>
            </a:pPr>
            <a:r>
              <a:rPr lang="uk-UA" sz="2000" b="1" dirty="0"/>
              <a:t>→ дефіцит = кровотеча</a:t>
            </a:r>
            <a:br>
              <a:rPr lang="uk-UA" sz="2000" b="1" dirty="0"/>
            </a:br>
            <a:r>
              <a:rPr lang="uk-UA" sz="2000" b="1" dirty="0"/>
              <a:t>→ даємо вітамін </a:t>
            </a:r>
            <a:r>
              <a:rPr lang="en-US" sz="2000" b="1" dirty="0"/>
              <a:t>K = </a:t>
            </a:r>
            <a:r>
              <a:rPr lang="uk-UA" sz="2000" b="1" dirty="0"/>
              <a:t>добре</a:t>
            </a:r>
          </a:p>
          <a:p>
            <a:pPr>
              <a:buNone/>
            </a:pPr>
            <a:r>
              <a:rPr lang="uk-UA" sz="2000" b="1" dirty="0"/>
              <a:t>	Але:</a:t>
            </a:r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000" b="1" dirty="0"/>
              <a:t>надлишкове або неконтрольоване введення</a:t>
            </a:r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000" b="1" dirty="0"/>
              <a:t>у пацієнтів на </a:t>
            </a:r>
            <a:r>
              <a:rPr lang="uk-UA" sz="2000" b="1" dirty="0" err="1"/>
              <a:t>варфарині</a:t>
            </a:r>
            <a:br>
              <a:rPr lang="uk-UA" sz="2000" b="1" dirty="0"/>
            </a:br>
            <a:r>
              <a:rPr lang="uk-UA" sz="2000" b="1" dirty="0"/>
              <a:t>→ різкий зсув у </a:t>
            </a:r>
            <a:r>
              <a:rPr lang="uk-UA" sz="2000" b="1" dirty="0" err="1"/>
              <a:t>протромботичний</a:t>
            </a:r>
            <a:r>
              <a:rPr lang="uk-UA" sz="2000" b="1" dirty="0"/>
              <a:t> стан</a:t>
            </a:r>
          </a:p>
          <a:p>
            <a:pPr>
              <a:buNone/>
            </a:pPr>
            <a:r>
              <a:rPr lang="uk-UA" sz="2000" b="1" dirty="0"/>
              <a:t>І ще цікавіше:</a:t>
            </a:r>
          </a:p>
          <a:p>
            <a:pPr>
              <a:buNone/>
            </a:pPr>
            <a:endParaRPr lang="uk-UA" sz="2000" b="1" dirty="0"/>
          </a:p>
          <a:p>
            <a:pPr>
              <a:buNone/>
            </a:pPr>
            <a:r>
              <a:rPr lang="uk-UA" sz="2000" b="1" dirty="0"/>
              <a:t>Нові дані свідчать, що вітамін </a:t>
            </a:r>
            <a:r>
              <a:rPr lang="en-US" sz="2000" b="1" dirty="0"/>
              <a:t>K </a:t>
            </a:r>
            <a:r>
              <a:rPr lang="uk-UA" sz="2000" b="1" dirty="0"/>
              <a:t>впливає на:</a:t>
            </a:r>
          </a:p>
          <a:p>
            <a:pPr marL="444500" indent="277813">
              <a:buFont typeface="Arial" panose="020B0604020202020204" pitchFamily="34" charset="0"/>
              <a:buChar char="•"/>
            </a:pPr>
            <a:r>
              <a:rPr lang="uk-UA" sz="2000" b="1" dirty="0" err="1"/>
              <a:t>кальцифікацію</a:t>
            </a:r>
            <a:r>
              <a:rPr lang="uk-UA" sz="2000" b="1" dirty="0"/>
              <a:t> судин</a:t>
            </a:r>
          </a:p>
          <a:p>
            <a:pPr marL="444500" indent="277813">
              <a:buFont typeface="Arial" panose="020B0604020202020204" pitchFamily="34" charset="0"/>
              <a:buChar char="•"/>
            </a:pPr>
            <a:r>
              <a:rPr lang="uk-UA" sz="2000" b="1" dirty="0"/>
              <a:t>функцію ендотелію</a:t>
            </a:r>
          </a:p>
          <a:p>
            <a:pPr>
              <a:buNone/>
            </a:pPr>
            <a:r>
              <a:rPr lang="uk-UA" sz="2000" b="1" dirty="0"/>
              <a:t>Вітамін </a:t>
            </a:r>
            <a:r>
              <a:rPr lang="en-US" sz="2000" b="1" dirty="0"/>
              <a:t>K — </a:t>
            </a:r>
            <a:r>
              <a:rPr lang="uk-UA" sz="2000" b="1" dirty="0"/>
              <a:t>це не лише про згортання.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2000761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BC72D29-C10F-207B-F9CE-5CFF1F2DB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46F10B-44B5-35C8-5094-11E3EC70E70B}"/>
              </a:ext>
            </a:extLst>
          </p:cNvPr>
          <p:cNvSpPr txBox="1"/>
          <p:nvPr/>
        </p:nvSpPr>
        <p:spPr>
          <a:xfrm>
            <a:off x="499311" y="357506"/>
            <a:ext cx="6069931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800" b="1" dirty="0">
                <a:solidFill>
                  <a:srgbClr val="6600CC"/>
                </a:solidFill>
              </a:rPr>
              <a:t>Вітамін </a:t>
            </a:r>
            <a:r>
              <a:rPr lang="en-US" sz="2800" b="1" dirty="0">
                <a:solidFill>
                  <a:srgbClr val="6600CC"/>
                </a:solidFill>
              </a:rPr>
              <a:t>B</a:t>
            </a:r>
            <a:r>
              <a:rPr lang="en-US" sz="2800" b="1" baseline="-25000" dirty="0">
                <a:solidFill>
                  <a:srgbClr val="6600CC"/>
                </a:solidFill>
              </a:rPr>
              <a:t>12</a:t>
            </a:r>
            <a:r>
              <a:rPr lang="en-US" sz="2800" b="1" dirty="0">
                <a:solidFill>
                  <a:srgbClr val="6600CC"/>
                </a:solidFill>
              </a:rPr>
              <a:t> </a:t>
            </a:r>
            <a:r>
              <a:rPr lang="uk-UA" sz="2800" b="1" dirty="0">
                <a:solidFill>
                  <a:srgbClr val="6600CC"/>
                </a:solidFill>
              </a:rPr>
              <a:t>і </a:t>
            </a:r>
            <a:r>
              <a:rPr lang="uk-UA" sz="2800" b="1" dirty="0" err="1">
                <a:solidFill>
                  <a:srgbClr val="6600CC"/>
                </a:solidFill>
              </a:rPr>
              <a:t>фолати</a:t>
            </a:r>
            <a:r>
              <a:rPr lang="uk-UA" sz="2800" b="1" dirty="0">
                <a:solidFill>
                  <a:srgbClr val="6600CC"/>
                </a:solidFill>
              </a:rPr>
              <a:t> </a:t>
            </a:r>
            <a:r>
              <a:rPr lang="uk-UA" b="1" dirty="0"/>
              <a:t>— не тільки анемія</a:t>
            </a:r>
          </a:p>
          <a:p>
            <a:pPr>
              <a:buNone/>
            </a:pPr>
            <a:r>
              <a:rPr lang="uk-UA" sz="2000" b="1" dirty="0"/>
              <a:t>Дефіцит:</a:t>
            </a:r>
          </a:p>
          <a:p>
            <a:pPr marL="360363">
              <a:buNone/>
            </a:pPr>
            <a:r>
              <a:rPr lang="uk-UA" sz="2000" b="1" dirty="0"/>
              <a:t>→ </a:t>
            </a:r>
            <a:r>
              <a:rPr lang="uk-UA" sz="2000" b="1" dirty="0" err="1"/>
              <a:t>мегалобластна</a:t>
            </a:r>
            <a:r>
              <a:rPr lang="uk-UA" sz="2000" b="1" dirty="0"/>
              <a:t> анемія</a:t>
            </a:r>
            <a:br>
              <a:rPr lang="uk-UA" sz="2000" b="1" dirty="0"/>
            </a:br>
            <a:r>
              <a:rPr lang="uk-UA" sz="2000" b="1" dirty="0"/>
              <a:t>→ </a:t>
            </a:r>
            <a:r>
              <a:rPr lang="uk-UA" sz="2000" b="1" dirty="0" err="1"/>
              <a:t>гіпергомоцистеїнемія</a:t>
            </a:r>
            <a:endParaRPr lang="uk-UA" sz="2000" b="1" dirty="0"/>
          </a:p>
          <a:p>
            <a:pPr>
              <a:buNone/>
            </a:pPr>
            <a:r>
              <a:rPr lang="uk-UA" sz="2000" b="1" dirty="0"/>
              <a:t>А </a:t>
            </a:r>
            <a:r>
              <a:rPr lang="uk-UA" sz="2000" b="1" dirty="0" err="1"/>
              <a:t>гомоцистеїн</a:t>
            </a:r>
            <a:r>
              <a:rPr lang="uk-UA" sz="2000" b="1" dirty="0"/>
              <a:t>:</a:t>
            </a:r>
          </a:p>
          <a:p>
            <a:pPr marL="265113" indent="95250">
              <a:buNone/>
            </a:pPr>
            <a:r>
              <a:rPr lang="uk-UA" sz="2000" b="1" dirty="0"/>
              <a:t>→ ушкоджує ендотелій</a:t>
            </a:r>
            <a:br>
              <a:rPr lang="uk-UA" sz="2000" b="1" dirty="0"/>
            </a:br>
            <a:r>
              <a:rPr lang="uk-UA" sz="2000" b="1" dirty="0"/>
              <a:t>→ ↑ </a:t>
            </a:r>
            <a:r>
              <a:rPr lang="uk-UA" sz="2000" b="1" dirty="0" err="1"/>
              <a:t>тромботичний</a:t>
            </a:r>
            <a:r>
              <a:rPr lang="uk-UA" sz="2000" b="1" dirty="0"/>
              <a:t> ризик</a:t>
            </a:r>
          </a:p>
          <a:p>
            <a:pPr>
              <a:buNone/>
            </a:pPr>
            <a:endParaRPr lang="uk-UA" sz="2000" b="1" dirty="0"/>
          </a:p>
          <a:p>
            <a:pPr>
              <a:buNone/>
            </a:pPr>
            <a:r>
              <a:rPr lang="uk-UA" sz="2000" b="1" dirty="0"/>
              <a:t>Тобто:</a:t>
            </a:r>
          </a:p>
          <a:p>
            <a:pPr>
              <a:buNone/>
            </a:pPr>
            <a:r>
              <a:rPr lang="uk-UA" sz="2000" b="1" dirty="0"/>
              <a:t>Дефіцит вітамінів групи </a:t>
            </a:r>
            <a:r>
              <a:rPr lang="en-US" sz="2000" b="1" dirty="0"/>
              <a:t>B </a:t>
            </a:r>
            <a:r>
              <a:rPr lang="uk-UA" sz="2000" b="1" dirty="0"/>
              <a:t>може бути фактором тромбозу.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B1FDDD-386A-7515-6025-1D6E64B4EA85}"/>
              </a:ext>
            </a:extLst>
          </p:cNvPr>
          <p:cNvSpPr txBox="1"/>
          <p:nvPr/>
        </p:nvSpPr>
        <p:spPr>
          <a:xfrm>
            <a:off x="2935706" y="3884393"/>
            <a:ext cx="574507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🧬 </a:t>
            </a:r>
            <a:r>
              <a:rPr lang="uk-UA" sz="2800" b="1" dirty="0">
                <a:solidFill>
                  <a:srgbClr val="6600CC"/>
                </a:solidFill>
              </a:rPr>
              <a:t>Вітамін </a:t>
            </a:r>
            <a:r>
              <a:rPr lang="en-US" sz="2800" b="1" dirty="0">
                <a:solidFill>
                  <a:srgbClr val="6600CC"/>
                </a:solidFill>
              </a:rPr>
              <a:t>C </a:t>
            </a:r>
            <a:r>
              <a:rPr lang="en-US" b="1" dirty="0"/>
              <a:t>— </a:t>
            </a:r>
            <a:r>
              <a:rPr lang="uk-UA" b="1" dirty="0"/>
              <a:t>більше не завжди безпечніше</a:t>
            </a:r>
          </a:p>
          <a:p>
            <a:pPr>
              <a:buNone/>
            </a:pPr>
            <a:r>
              <a:rPr lang="uk-UA" sz="2000" b="1" dirty="0"/>
              <a:t>Високі дози:</a:t>
            </a:r>
          </a:p>
          <a:p>
            <a:pPr marL="722313" indent="-180975">
              <a:buFont typeface="Arial" panose="020B0604020202020204" pitchFamily="34" charset="0"/>
              <a:buChar char="•"/>
            </a:pPr>
            <a:r>
              <a:rPr lang="uk-UA" sz="2000" b="1" dirty="0"/>
              <a:t>при нирковій недостатності → ризик нефропатії</a:t>
            </a:r>
          </a:p>
          <a:p>
            <a:pPr marL="722313" indent="-180975">
              <a:buFont typeface="Arial" panose="020B0604020202020204" pitchFamily="34" charset="0"/>
              <a:buChar char="•"/>
            </a:pPr>
            <a:r>
              <a:rPr lang="uk-UA" sz="2000" b="1" dirty="0"/>
              <a:t>можуть впливати на оксалатний обмін</a:t>
            </a:r>
          </a:p>
          <a:p>
            <a:pPr marL="722313" indent="-180975">
              <a:buFont typeface="Arial" panose="020B0604020202020204" pitchFamily="34" charset="0"/>
              <a:buChar char="•"/>
            </a:pPr>
            <a:r>
              <a:rPr lang="uk-UA" sz="2000" b="1" dirty="0"/>
              <a:t>потенційно змінюють </a:t>
            </a:r>
            <a:r>
              <a:rPr lang="uk-UA" sz="2000" b="1" dirty="0" err="1"/>
              <a:t>редокс</a:t>
            </a:r>
            <a:r>
              <a:rPr lang="uk-UA" sz="2000" b="1" dirty="0"/>
              <a:t>-баланс ендотелію</a:t>
            </a:r>
          </a:p>
          <a:p>
            <a:pPr>
              <a:buNone/>
            </a:pPr>
            <a:r>
              <a:rPr lang="uk-UA" sz="2000" b="1" dirty="0"/>
              <a:t>Антиоксидант не дорівнює антикоагулянт.</a:t>
            </a:r>
          </a:p>
        </p:txBody>
      </p:sp>
    </p:spTree>
    <p:extLst>
      <p:ext uri="{BB962C8B-B14F-4D97-AF65-F5344CB8AC3E}">
        <p14:creationId xmlns:p14="http://schemas.microsoft.com/office/powerpoint/2010/main" val="30069976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71BF290-FEA1-7DB9-5120-5FE24B086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0BFE7A-2C2A-1C74-62D2-8BF5ECC67421}"/>
              </a:ext>
            </a:extLst>
          </p:cNvPr>
          <p:cNvSpPr txBox="1"/>
          <p:nvPr/>
        </p:nvSpPr>
        <p:spPr>
          <a:xfrm>
            <a:off x="589547" y="945076"/>
            <a:ext cx="796490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6600CC"/>
                </a:solidFill>
              </a:rPr>
              <a:t>🎯 </a:t>
            </a:r>
            <a:r>
              <a:rPr lang="uk-UA" sz="2800" b="1" dirty="0">
                <a:solidFill>
                  <a:srgbClr val="6600CC"/>
                </a:solidFill>
              </a:rPr>
              <a:t>Фінальний концепт блоку</a:t>
            </a:r>
          </a:p>
          <a:p>
            <a:pPr>
              <a:buNone/>
            </a:pPr>
            <a:r>
              <a:rPr lang="uk-UA" sz="2400" b="1" dirty="0"/>
              <a:t>Вітаміни — це </a:t>
            </a:r>
            <a:r>
              <a:rPr lang="uk-UA" sz="2400" b="1" dirty="0" err="1"/>
              <a:t>кофактори</a:t>
            </a:r>
            <a:r>
              <a:rPr lang="uk-UA" sz="2400" b="1" dirty="0"/>
              <a:t> ферментів.</a:t>
            </a:r>
          </a:p>
          <a:p>
            <a:pPr>
              <a:buNone/>
            </a:pPr>
            <a:r>
              <a:rPr lang="uk-UA" sz="2400" b="1" dirty="0"/>
              <a:t>Вони не нейтральні.</a:t>
            </a:r>
            <a:br>
              <a:rPr lang="uk-UA" sz="2400" b="1" dirty="0"/>
            </a:br>
            <a:r>
              <a:rPr lang="uk-UA" sz="2400" b="1" dirty="0"/>
              <a:t>Вони регулюють:</a:t>
            </a:r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400" b="1" dirty="0"/>
              <a:t>синтез факторів згортання</a:t>
            </a:r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400" b="1" dirty="0" err="1"/>
              <a:t>еритропоез</a:t>
            </a:r>
            <a:endParaRPr lang="uk-UA" sz="2400" b="1" dirty="0"/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400" b="1" dirty="0"/>
              <a:t>метаболізм </a:t>
            </a:r>
            <a:r>
              <a:rPr lang="uk-UA" sz="2400" b="1" dirty="0" err="1"/>
              <a:t>гомоцистеїну</a:t>
            </a:r>
            <a:endParaRPr lang="uk-UA" sz="2400" b="1" dirty="0"/>
          </a:p>
          <a:p>
            <a:pPr marL="541338" indent="180975">
              <a:buFont typeface="Arial" panose="020B0604020202020204" pitchFamily="34" charset="0"/>
              <a:buChar char="•"/>
            </a:pPr>
            <a:r>
              <a:rPr lang="uk-UA" sz="2400" b="1" dirty="0"/>
              <a:t>судинний тонус</a:t>
            </a:r>
          </a:p>
          <a:p>
            <a:pPr>
              <a:buNone/>
            </a:pPr>
            <a:r>
              <a:rPr lang="uk-UA" sz="2400" b="1" dirty="0"/>
              <a:t>У системі крові навіть “добавки” мають клінічну вагу.</a:t>
            </a:r>
          </a:p>
        </p:txBody>
      </p:sp>
    </p:spTree>
    <p:extLst>
      <p:ext uri="{BB962C8B-B14F-4D97-AF65-F5344CB8AC3E}">
        <p14:creationId xmlns:p14="http://schemas.microsoft.com/office/powerpoint/2010/main" val="24932211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D5FB009-9604-2A92-BB53-C84ABDA62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7A16E7-F34B-FC45-B82B-A4FC66D51C6D}"/>
              </a:ext>
            </a:extLst>
          </p:cNvPr>
          <p:cNvSpPr txBox="1"/>
          <p:nvPr/>
        </p:nvSpPr>
        <p:spPr>
          <a:xfrm>
            <a:off x="757989" y="794545"/>
            <a:ext cx="7628021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600"/>
              </a:spcAft>
              <a:buNone/>
            </a:pPr>
            <a:r>
              <a:rPr lang="uk-UA" sz="2800" b="1" dirty="0"/>
              <a:t>🩸 Система крові — це не набір препаратів.</a:t>
            </a:r>
            <a:br>
              <a:rPr lang="uk-UA" sz="2800" b="1" dirty="0"/>
            </a:br>
            <a:r>
              <a:rPr lang="uk-UA" sz="2800" b="1" dirty="0"/>
              <a:t>Це баланс між:</a:t>
            </a:r>
          </a:p>
          <a:p>
            <a:pPr marL="84138" indent="360363">
              <a:buFont typeface="Arial" panose="020B0604020202020204" pitchFamily="34" charset="0"/>
              <a:buChar char="•"/>
            </a:pPr>
            <a:r>
              <a:rPr lang="uk-UA" sz="2800" b="1" dirty="0"/>
              <a:t>згортанням і фібринолізом</a:t>
            </a:r>
          </a:p>
          <a:p>
            <a:pPr marL="84138" indent="360363">
              <a:buFont typeface="Arial" panose="020B0604020202020204" pitchFamily="34" charset="0"/>
              <a:buChar char="•"/>
            </a:pPr>
            <a:r>
              <a:rPr lang="uk-UA" sz="2800" b="1" dirty="0"/>
              <a:t>продукцією клітин і їх регуляцією</a:t>
            </a:r>
          </a:p>
          <a:p>
            <a:pPr marL="84138" indent="360363">
              <a:buFont typeface="Arial" panose="020B0604020202020204" pitchFamily="34" charset="0"/>
              <a:buChar char="•"/>
            </a:pPr>
            <a:r>
              <a:rPr lang="uk-UA" sz="2800" b="1" dirty="0"/>
              <a:t>фармакологією і фізіологією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uk-UA" sz="2800" b="1" dirty="0"/>
              <a:t>Будь-яке втручання — це зміщення рівноваги.</a:t>
            </a:r>
          </a:p>
          <a:p>
            <a:pPr>
              <a:buNone/>
            </a:pPr>
            <a:r>
              <a:rPr lang="uk-UA" sz="2800" b="1" dirty="0"/>
              <a:t>І завдання лікаря — керувати цією рівновагою, а не просто призначати препарат.</a:t>
            </a:r>
          </a:p>
        </p:txBody>
      </p:sp>
    </p:spTree>
    <p:extLst>
      <p:ext uri="{BB962C8B-B14F-4D97-AF65-F5344CB8AC3E}">
        <p14:creationId xmlns:p14="http://schemas.microsoft.com/office/powerpoint/2010/main" val="41133103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B36B15-AA64-12B4-FC79-DFE86FFBB1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142" y="1"/>
            <a:ext cx="9144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35CD60-514E-C5A5-1EC5-E95F6ACF4175}"/>
              </a:ext>
            </a:extLst>
          </p:cNvPr>
          <p:cNvSpPr txBox="1"/>
          <p:nvPr/>
        </p:nvSpPr>
        <p:spPr>
          <a:xfrm>
            <a:off x="354932" y="497446"/>
            <a:ext cx="3880184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ГЕМОСТОПИ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Arnaud F. et al.</a:t>
            </a:r>
            <a:r>
              <a:rPr lang="uk-UA" sz="1200" b="1" dirty="0"/>
              <a:t> </a:t>
            </a:r>
            <a:r>
              <a:rPr lang="en-US" sz="1200" b="1" dirty="0"/>
              <a:t>Comparison of 10 hemostatic dressings in a groin transection model in swine.</a:t>
            </a:r>
            <a:r>
              <a:rPr lang="uk-UA" sz="1200" b="1" dirty="0"/>
              <a:t> </a:t>
            </a:r>
            <a:r>
              <a:rPr lang="en-US" sz="1200" b="1" dirty="0"/>
              <a:t>J Trauma. 2009;67(4):848–855.</a:t>
            </a:r>
            <a:r>
              <a:rPr lang="uk-UA" sz="1200" b="1" dirty="0"/>
              <a:t> </a:t>
            </a:r>
            <a:r>
              <a:rPr lang="en-US" sz="1200" b="1" dirty="0"/>
              <a:t>DOI: 10.1097/TA.0b013e3181b365f8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Granville-Chapman J., Tai N.R., et al.</a:t>
            </a:r>
            <a:r>
              <a:rPr lang="uk-UA" sz="1200" b="1" dirty="0"/>
              <a:t> </a:t>
            </a:r>
            <a:r>
              <a:rPr lang="en-US" sz="1200" b="1" i="1" dirty="0"/>
              <a:t>Prehospital hemostatic dressings: a systematic review.</a:t>
            </a:r>
            <a:r>
              <a:rPr lang="uk-UA" sz="1200" b="1" i="1" dirty="0"/>
              <a:t> </a:t>
            </a:r>
            <a:r>
              <a:rPr lang="en-US" sz="1200" b="1" dirty="0"/>
              <a:t>Injury. 2011;42(5):447–459.</a:t>
            </a:r>
            <a:br>
              <a:rPr lang="en-US" sz="1200" b="1" dirty="0"/>
            </a:br>
            <a:r>
              <a:rPr lang="en-US" sz="1200" b="1" dirty="0"/>
              <a:t>DOI</a:t>
            </a:r>
            <a:r>
              <a:rPr lang="en-US" sz="1200" dirty="0"/>
              <a:t>: </a:t>
            </a:r>
            <a:r>
              <a:rPr lang="en-US" sz="1200" b="1" dirty="0"/>
              <a:t>10.1016/j.injury.2010.12.003</a:t>
            </a:r>
            <a:endParaRPr lang="uk-UA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American College of Surgeons.</a:t>
            </a:r>
            <a:r>
              <a:rPr lang="uk-UA" sz="1200" b="1" dirty="0"/>
              <a:t> </a:t>
            </a:r>
            <a:r>
              <a:rPr lang="en-US" sz="1200" b="1" dirty="0"/>
              <a:t>STOP THE BLEED® Guidelines.</a:t>
            </a:r>
            <a:endParaRPr lang="uk-UA" sz="12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2A3950-5BE0-E639-42BD-3F4156D316C9}"/>
              </a:ext>
            </a:extLst>
          </p:cNvPr>
          <p:cNvSpPr txBox="1"/>
          <p:nvPr/>
        </p:nvSpPr>
        <p:spPr>
          <a:xfrm>
            <a:off x="4373479" y="604681"/>
            <a:ext cx="465622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ГЕМОПОЕЗ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Tezuka Y., Shibata A., et </a:t>
            </a:r>
            <a:r>
              <a:rPr lang="en-US" sz="1100" b="1" dirty="0" err="1"/>
              <a:t>al.Expansion</a:t>
            </a:r>
            <a:r>
              <a:rPr lang="en-US" sz="1100" b="1" dirty="0"/>
              <a:t> effect of romiplostim on human hematopoietic stem and progenitor </a:t>
            </a:r>
            <a:r>
              <a:rPr lang="en-US" sz="1100" b="1" dirty="0" err="1"/>
              <a:t>cells.Cells</a:t>
            </a:r>
            <a:r>
              <a:rPr lang="en-US" sz="1100" b="1" dirty="0"/>
              <a:t>. 2024;13(4):377.DOI: 10.3390/cells13040377</a:t>
            </a:r>
            <a:endParaRPr lang="uk-UA" sz="11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Fan X., Xie J., et </a:t>
            </a:r>
            <a:r>
              <a:rPr lang="en-US" sz="1100" b="1" dirty="0" err="1"/>
              <a:t>al.Combination</a:t>
            </a:r>
            <a:r>
              <a:rPr lang="en-US" sz="1100" b="1" dirty="0"/>
              <a:t> therapy with erythropoietin and romiplostim in chemotherapy-induced cytopenia (experimental study).Biomed </a:t>
            </a:r>
            <a:r>
              <a:rPr lang="en-US" sz="1100" b="1" dirty="0" err="1"/>
              <a:t>Pharmacother</a:t>
            </a:r>
            <a:r>
              <a:rPr lang="en-US" sz="1100" b="1" dirty="0"/>
              <a:t>. 2023;161:114426.DOI: 10.1016/j.biopha.2023.114426</a:t>
            </a:r>
            <a:endParaRPr lang="uk-UA" sz="11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Smith C.A., Ward C.D., et </a:t>
            </a:r>
            <a:r>
              <a:rPr lang="en-US" sz="1100" b="1" dirty="0" err="1"/>
              <a:t>al.Mechanisms</a:t>
            </a:r>
            <a:r>
              <a:rPr lang="en-US" sz="1100" b="1" dirty="0"/>
              <a:t> and clinical applications of hematopoietic growth </a:t>
            </a:r>
            <a:r>
              <a:rPr lang="en-US" sz="1100" b="1" dirty="0" err="1"/>
              <a:t>factors.Blood</a:t>
            </a:r>
            <a:r>
              <a:rPr lang="en-US" sz="1100" b="1" dirty="0"/>
              <a:t> Rev. 2022;52:100877.DOI: 10.1016/j.blre.2022.100877</a:t>
            </a:r>
            <a:endParaRPr lang="uk-UA" sz="11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CE06BC-723F-456A-4BEF-BC0115892146}"/>
              </a:ext>
            </a:extLst>
          </p:cNvPr>
          <p:cNvSpPr txBox="1"/>
          <p:nvPr/>
        </p:nvSpPr>
        <p:spPr>
          <a:xfrm>
            <a:off x="354932" y="2685618"/>
            <a:ext cx="388018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1600" b="1" dirty="0"/>
              <a:t>ВІТАМІНИ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Shearer M.J., Fu X., et al.</a:t>
            </a:r>
            <a:r>
              <a:rPr lang="uk-UA" sz="1200" b="1" dirty="0"/>
              <a:t> </a:t>
            </a:r>
            <a:r>
              <a:rPr lang="en-US" sz="1200" b="1" i="1" dirty="0"/>
              <a:t>Vitamin K metabolism and nutriture.</a:t>
            </a:r>
            <a:r>
              <a:rPr lang="uk-UA" sz="1200" b="1" i="1" dirty="0"/>
              <a:t> </a:t>
            </a:r>
            <a:r>
              <a:rPr lang="en-US" sz="1200" b="1" dirty="0"/>
              <a:t>Blood Rev. 2020;41:100648.</a:t>
            </a:r>
            <a:r>
              <a:rPr lang="uk-UA" sz="1200" b="1" dirty="0"/>
              <a:t> </a:t>
            </a:r>
            <a:r>
              <a:rPr lang="en-US" sz="1200" b="1" dirty="0"/>
              <a:t>DOI: 10.1016/j.blre.2020.100648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Zengin Ersoy G., Derman O., et al.</a:t>
            </a:r>
            <a:r>
              <a:rPr lang="uk-UA" sz="1200" b="1" dirty="0"/>
              <a:t> </a:t>
            </a:r>
            <a:r>
              <a:rPr lang="en-US" sz="1200" b="1" i="1" dirty="0"/>
              <a:t>Folate and vitamin B12 status in pediatric hematopoietic patients and clinical correlations.</a:t>
            </a:r>
            <a:r>
              <a:rPr lang="uk-UA" sz="1200" b="1" i="1" dirty="0"/>
              <a:t> </a:t>
            </a:r>
            <a:r>
              <a:rPr lang="en-US" sz="1200" b="1" dirty="0"/>
              <a:t>Nutrients. 2025;17(3):377.</a:t>
            </a:r>
            <a:br>
              <a:rPr lang="en-US" sz="1200" b="1" dirty="0"/>
            </a:br>
            <a:r>
              <a:rPr lang="en-US" sz="1200" b="1" dirty="0"/>
              <a:t>DOI: 10.3390/nu17030377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Clarke R., Bennett D., et al.</a:t>
            </a:r>
            <a:r>
              <a:rPr lang="uk-UA" sz="1200" b="1" dirty="0"/>
              <a:t> </a:t>
            </a:r>
            <a:r>
              <a:rPr lang="en-US" sz="1200" b="1" i="1" dirty="0"/>
              <a:t>Homocysteine and risk of ischemic heart disease and stroke: a Mendelian randomization meta-analysis.</a:t>
            </a:r>
            <a:r>
              <a:rPr lang="uk-UA" sz="1200" b="1" i="1" dirty="0"/>
              <a:t> </a:t>
            </a:r>
            <a:r>
              <a:rPr lang="en-US" sz="1200" b="1" dirty="0"/>
              <a:t>JAMA. 2019;321(13):1230–1240.</a:t>
            </a:r>
            <a:r>
              <a:rPr lang="uk-UA" sz="1200" b="1" dirty="0"/>
              <a:t> </a:t>
            </a:r>
            <a:r>
              <a:rPr lang="en-US" sz="1200" b="1" dirty="0"/>
              <a:t>DOI: 10.1001/jama.2019.12345</a:t>
            </a:r>
            <a:endParaRPr lang="uk-UA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1" dirty="0"/>
              <a:t>Ward N.C., Hodgson J.M., et al.</a:t>
            </a:r>
            <a:r>
              <a:rPr lang="uk-UA" sz="1200" b="1" dirty="0"/>
              <a:t> </a:t>
            </a:r>
            <a:r>
              <a:rPr lang="en-US" sz="1200" b="1" i="1" dirty="0"/>
              <a:t>Vitamin C supplementation and markers of endothelial health and coagulation.</a:t>
            </a:r>
            <a:br>
              <a:rPr lang="en-US" sz="1200" b="1" dirty="0"/>
            </a:br>
            <a:r>
              <a:rPr lang="en-US" sz="1200" b="1" dirty="0"/>
              <a:t>Antioxidants (Basel). 2021;10(10):1507.</a:t>
            </a:r>
            <a:br>
              <a:rPr lang="en-US" sz="1200" b="1" dirty="0"/>
            </a:br>
            <a:r>
              <a:rPr lang="en-US" sz="1200" b="1" dirty="0"/>
              <a:t>DOI: 10.3390/antiox10101507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B845F6-65F1-8102-2C97-7B6ED53026CF}"/>
              </a:ext>
            </a:extLst>
          </p:cNvPr>
          <p:cNvSpPr txBox="1"/>
          <p:nvPr/>
        </p:nvSpPr>
        <p:spPr>
          <a:xfrm>
            <a:off x="2631908" y="157127"/>
            <a:ext cx="194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/>
              <a:t>Література</a:t>
            </a:r>
          </a:p>
        </p:txBody>
      </p:sp>
    </p:spTree>
    <p:extLst>
      <p:ext uri="{BB962C8B-B14F-4D97-AF65-F5344CB8AC3E}">
        <p14:creationId xmlns:p14="http://schemas.microsoft.com/office/powerpoint/2010/main" val="631637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3227</Words>
  <Application>Microsoft Office PowerPoint</Application>
  <PresentationFormat>Екран (4:3)</PresentationFormat>
  <Paragraphs>510</Paragraphs>
  <Slides>34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34</vt:i4>
      </vt:variant>
    </vt:vector>
  </HeadingPairs>
  <TitlesOfParts>
    <vt:vector size="38" baseType="lpstr">
      <vt:lpstr>Arial</vt:lpstr>
      <vt:lpstr>Calibri</vt:lpstr>
      <vt:lpstr>Wingdings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Denysiuk</cp:lastModifiedBy>
  <cp:revision>21</cp:revision>
  <dcterms:created xsi:type="dcterms:W3CDTF">2013-01-27T09:14:16Z</dcterms:created>
  <dcterms:modified xsi:type="dcterms:W3CDTF">2026-02-23T08:49:08Z</dcterms:modified>
  <cp:category/>
</cp:coreProperties>
</file>