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9" r:id="rId1"/>
  </p:sldMasterIdLst>
  <p:notesMasterIdLst>
    <p:notesMasterId r:id="rId19"/>
  </p:notesMasterIdLst>
  <p:sldIdLst>
    <p:sldId id="256" r:id="rId2"/>
    <p:sldId id="338" r:id="rId3"/>
    <p:sldId id="339" r:id="rId4"/>
    <p:sldId id="340" r:id="rId5"/>
    <p:sldId id="258" r:id="rId6"/>
    <p:sldId id="259" r:id="rId7"/>
    <p:sldId id="307" r:id="rId8"/>
    <p:sldId id="312" r:id="rId9"/>
    <p:sldId id="311" r:id="rId10"/>
    <p:sldId id="305" r:id="rId11"/>
    <p:sldId id="265" r:id="rId12"/>
    <p:sldId id="272" r:id="rId13"/>
    <p:sldId id="284" r:id="rId14"/>
    <p:sldId id="275" r:id="rId15"/>
    <p:sldId id="341" r:id="rId16"/>
    <p:sldId id="342" r:id="rId17"/>
    <p:sldId id="262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FFFF00"/>
    <a:srgbClr val="FFFF66"/>
    <a:srgbClr val="FF9900"/>
    <a:srgbClr val="292929"/>
    <a:srgbClr val="3399FF"/>
    <a:srgbClr val="FF0066"/>
    <a:srgbClr val="CC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98" autoAdjust="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04"/>
    </p:cViewPr>
  </p:sorterViewPr>
  <p:notesViewPr>
    <p:cSldViewPr>
      <p:cViewPr varScale="1">
        <p:scale>
          <a:sx n="55" d="100"/>
          <a:sy n="55" d="100"/>
        </p:scale>
        <p:origin x="-1818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972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972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972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972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1E92621-7C2F-41CD-80AA-B51FBDF35AC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18068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3584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>
                <a:gd name="T0" fmla="*/ 329 w 2135"/>
                <a:gd name="T1" fmla="*/ 66 h 1804"/>
                <a:gd name="T2" fmla="*/ 161 w 2135"/>
                <a:gd name="T3" fmla="*/ 30 h 1804"/>
                <a:gd name="T4" fmla="*/ 0 w 2135"/>
                <a:gd name="T5" fmla="*/ 0 h 1804"/>
                <a:gd name="T6" fmla="*/ 0 w 2135"/>
                <a:gd name="T7" fmla="*/ 12 h 1804"/>
                <a:gd name="T8" fmla="*/ 161 w 2135"/>
                <a:gd name="T9" fmla="*/ 42 h 1804"/>
                <a:gd name="T10" fmla="*/ 323 w 2135"/>
                <a:gd name="T11" fmla="*/ 78 h 1804"/>
                <a:gd name="T12" fmla="*/ 556 w 2135"/>
                <a:gd name="T13" fmla="*/ 150 h 1804"/>
                <a:gd name="T14" fmla="*/ 777 w 2135"/>
                <a:gd name="T15" fmla="*/ 245 h 1804"/>
                <a:gd name="T16" fmla="*/ 993 w 2135"/>
                <a:gd name="T17" fmla="*/ 365 h 1804"/>
                <a:gd name="T18" fmla="*/ 1196 w 2135"/>
                <a:gd name="T19" fmla="*/ 503 h 1804"/>
                <a:gd name="T20" fmla="*/ 1381 w 2135"/>
                <a:gd name="T21" fmla="*/ 653 h 1804"/>
                <a:gd name="T22" fmla="*/ 1555 w 2135"/>
                <a:gd name="T23" fmla="*/ 827 h 1804"/>
                <a:gd name="T24" fmla="*/ 1710 w 2135"/>
                <a:gd name="T25" fmla="*/ 1019 h 1804"/>
                <a:gd name="T26" fmla="*/ 1854 w 2135"/>
                <a:gd name="T27" fmla="*/ 1229 h 1804"/>
                <a:gd name="T28" fmla="*/ 1937 w 2135"/>
                <a:gd name="T29" fmla="*/ 1366 h 1804"/>
                <a:gd name="T30" fmla="*/ 2009 w 2135"/>
                <a:gd name="T31" fmla="*/ 1510 h 1804"/>
                <a:gd name="T32" fmla="*/ 2069 w 2135"/>
                <a:gd name="T33" fmla="*/ 1654 h 1804"/>
                <a:gd name="T34" fmla="*/ 2123 w 2135"/>
                <a:gd name="T35" fmla="*/ 1804 h 1804"/>
                <a:gd name="T36" fmla="*/ 2135 w 2135"/>
                <a:gd name="T37" fmla="*/ 1804 h 1804"/>
                <a:gd name="T38" fmla="*/ 2081 w 2135"/>
                <a:gd name="T39" fmla="*/ 1654 h 1804"/>
                <a:gd name="T40" fmla="*/ 2021 w 2135"/>
                <a:gd name="T41" fmla="*/ 1510 h 1804"/>
                <a:gd name="T42" fmla="*/ 1949 w 2135"/>
                <a:gd name="T43" fmla="*/ 1366 h 1804"/>
                <a:gd name="T44" fmla="*/ 1866 w 2135"/>
                <a:gd name="T45" fmla="*/ 1223 h 1804"/>
                <a:gd name="T46" fmla="*/ 1722 w 2135"/>
                <a:gd name="T47" fmla="*/ 1013 h 1804"/>
                <a:gd name="T48" fmla="*/ 1561 w 2135"/>
                <a:gd name="T49" fmla="*/ 821 h 1804"/>
                <a:gd name="T50" fmla="*/ 1387 w 2135"/>
                <a:gd name="T51" fmla="*/ 647 h 1804"/>
                <a:gd name="T52" fmla="*/ 1202 w 2135"/>
                <a:gd name="T53" fmla="*/ 491 h 1804"/>
                <a:gd name="T54" fmla="*/ 999 w 2135"/>
                <a:gd name="T55" fmla="*/ 353 h 1804"/>
                <a:gd name="T56" fmla="*/ 783 w 2135"/>
                <a:gd name="T57" fmla="*/ 239 h 1804"/>
                <a:gd name="T58" fmla="*/ 562 w 2135"/>
                <a:gd name="T59" fmla="*/ 138 h 1804"/>
                <a:gd name="T60" fmla="*/ 329 w 2135"/>
                <a:gd name="T61" fmla="*/ 66 h 1804"/>
                <a:gd name="T62" fmla="*/ 329 w 2135"/>
                <a:gd name="T63" fmla="*/ 66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4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>
                <a:gd name="T0" fmla="*/ 1854 w 1854"/>
                <a:gd name="T1" fmla="*/ 1858 h 1858"/>
                <a:gd name="T2" fmla="*/ 0 w 1854"/>
                <a:gd name="T3" fmla="*/ 1858 h 1858"/>
                <a:gd name="T4" fmla="*/ 0 w 1854"/>
                <a:gd name="T5" fmla="*/ 0 h 1858"/>
                <a:gd name="T6" fmla="*/ 1854 w 1854"/>
                <a:gd name="T7" fmla="*/ 1858 h 1858"/>
                <a:gd name="T8" fmla="*/ 1854 w 1854"/>
                <a:gd name="T9" fmla="*/ 1858 h 1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4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>
                <a:gd name="T0" fmla="*/ 1640 w 1745"/>
                <a:gd name="T1" fmla="*/ 1377 h 1577"/>
                <a:gd name="T2" fmla="*/ 1692 w 1745"/>
                <a:gd name="T3" fmla="*/ 1479 h 1577"/>
                <a:gd name="T4" fmla="*/ 1732 w 1745"/>
                <a:gd name="T5" fmla="*/ 1577 h 1577"/>
                <a:gd name="T6" fmla="*/ 1745 w 1745"/>
                <a:gd name="T7" fmla="*/ 1577 h 1577"/>
                <a:gd name="T8" fmla="*/ 1703 w 1745"/>
                <a:gd name="T9" fmla="*/ 1469 h 1577"/>
                <a:gd name="T10" fmla="*/ 1649 w 1745"/>
                <a:gd name="T11" fmla="*/ 1367 h 1577"/>
                <a:gd name="T12" fmla="*/ 1535 w 1745"/>
                <a:gd name="T13" fmla="*/ 1157 h 1577"/>
                <a:gd name="T14" fmla="*/ 1395 w 1745"/>
                <a:gd name="T15" fmla="*/ 951 h 1577"/>
                <a:gd name="T16" fmla="*/ 1236 w 1745"/>
                <a:gd name="T17" fmla="*/ 756 h 1577"/>
                <a:gd name="T18" fmla="*/ 1061 w 1745"/>
                <a:gd name="T19" fmla="*/ 582 h 1577"/>
                <a:gd name="T20" fmla="*/ 876 w 1745"/>
                <a:gd name="T21" fmla="*/ 426 h 1577"/>
                <a:gd name="T22" fmla="*/ 672 w 1745"/>
                <a:gd name="T23" fmla="*/ 294 h 1577"/>
                <a:gd name="T24" fmla="*/ 455 w 1745"/>
                <a:gd name="T25" fmla="*/ 174 h 1577"/>
                <a:gd name="T26" fmla="*/ 234 w 1745"/>
                <a:gd name="T27" fmla="*/ 78 h 1577"/>
                <a:gd name="T28" fmla="*/ 0 w 1745"/>
                <a:gd name="T29" fmla="*/ 0 h 1577"/>
                <a:gd name="T30" fmla="*/ 0 w 1745"/>
                <a:gd name="T31" fmla="*/ 12 h 1577"/>
                <a:gd name="T32" fmla="*/ 222 w 1745"/>
                <a:gd name="T33" fmla="*/ 89 h 1577"/>
                <a:gd name="T34" fmla="*/ 446 w 1745"/>
                <a:gd name="T35" fmla="*/ 185 h 1577"/>
                <a:gd name="T36" fmla="*/ 662 w 1745"/>
                <a:gd name="T37" fmla="*/ 305 h 1577"/>
                <a:gd name="T38" fmla="*/ 866 w 1745"/>
                <a:gd name="T39" fmla="*/ 437 h 1577"/>
                <a:gd name="T40" fmla="*/ 1052 w 1745"/>
                <a:gd name="T41" fmla="*/ 593 h 1577"/>
                <a:gd name="T42" fmla="*/ 1226 w 1745"/>
                <a:gd name="T43" fmla="*/ 767 h 1577"/>
                <a:gd name="T44" fmla="*/ 1385 w 1745"/>
                <a:gd name="T45" fmla="*/ 960 h 1577"/>
                <a:gd name="T46" fmla="*/ 1526 w 1745"/>
                <a:gd name="T47" fmla="*/ 1167 h 1577"/>
                <a:gd name="T48" fmla="*/ 1640 w 1745"/>
                <a:gd name="T49" fmla="*/ 1377 h 1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4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>
                <a:gd name="T0" fmla="*/ 0 w 1745"/>
                <a:gd name="T1" fmla="*/ 0 h 1768"/>
                <a:gd name="T2" fmla="*/ 0 w 1745"/>
                <a:gd name="T3" fmla="*/ 12 h 1768"/>
                <a:gd name="T4" fmla="*/ 210 w 1745"/>
                <a:gd name="T5" fmla="*/ 88 h 1768"/>
                <a:gd name="T6" fmla="*/ 426 w 1745"/>
                <a:gd name="T7" fmla="*/ 190 h 1768"/>
                <a:gd name="T8" fmla="*/ 630 w 1745"/>
                <a:gd name="T9" fmla="*/ 304 h 1768"/>
                <a:gd name="T10" fmla="*/ 818 w 1745"/>
                <a:gd name="T11" fmla="*/ 442 h 1768"/>
                <a:gd name="T12" fmla="*/ 998 w 1745"/>
                <a:gd name="T13" fmla="*/ 592 h 1768"/>
                <a:gd name="T14" fmla="*/ 1164 w 1745"/>
                <a:gd name="T15" fmla="*/ 766 h 1768"/>
                <a:gd name="T16" fmla="*/ 1310 w 1745"/>
                <a:gd name="T17" fmla="*/ 942 h 1768"/>
                <a:gd name="T18" fmla="*/ 1454 w 1745"/>
                <a:gd name="T19" fmla="*/ 1146 h 1768"/>
                <a:gd name="T20" fmla="*/ 1536 w 1745"/>
                <a:gd name="T21" fmla="*/ 1298 h 1768"/>
                <a:gd name="T22" fmla="*/ 1614 w 1745"/>
                <a:gd name="T23" fmla="*/ 1456 h 1768"/>
                <a:gd name="T24" fmla="*/ 1682 w 1745"/>
                <a:gd name="T25" fmla="*/ 1616 h 1768"/>
                <a:gd name="T26" fmla="*/ 1733 w 1745"/>
                <a:gd name="T27" fmla="*/ 1768 h 1768"/>
                <a:gd name="T28" fmla="*/ 1745 w 1745"/>
                <a:gd name="T29" fmla="*/ 1768 h 1768"/>
                <a:gd name="T30" fmla="*/ 1691 w 1745"/>
                <a:gd name="T31" fmla="*/ 1606 h 1768"/>
                <a:gd name="T32" fmla="*/ 1623 w 1745"/>
                <a:gd name="T33" fmla="*/ 1445 h 1768"/>
                <a:gd name="T34" fmla="*/ 1547 w 1745"/>
                <a:gd name="T35" fmla="*/ 1288 h 1768"/>
                <a:gd name="T36" fmla="*/ 1463 w 1745"/>
                <a:gd name="T37" fmla="*/ 1136 h 1768"/>
                <a:gd name="T38" fmla="*/ 1320 w 1745"/>
                <a:gd name="T39" fmla="*/ 932 h 1768"/>
                <a:gd name="T40" fmla="*/ 1173 w 1745"/>
                <a:gd name="T41" fmla="*/ 755 h 1768"/>
                <a:gd name="T42" fmla="*/ 1008 w 1745"/>
                <a:gd name="T43" fmla="*/ 581 h 1768"/>
                <a:gd name="T44" fmla="*/ 827 w 1745"/>
                <a:gd name="T45" fmla="*/ 431 h 1768"/>
                <a:gd name="T46" fmla="*/ 642 w 1745"/>
                <a:gd name="T47" fmla="*/ 293 h 1768"/>
                <a:gd name="T48" fmla="*/ 437 w 1745"/>
                <a:gd name="T49" fmla="*/ 179 h 1768"/>
                <a:gd name="T50" fmla="*/ 222 w 1745"/>
                <a:gd name="T51" fmla="*/ 78 h 1768"/>
                <a:gd name="T52" fmla="*/ 0 w 1745"/>
                <a:gd name="T53" fmla="*/ 0 h 1768"/>
                <a:gd name="T54" fmla="*/ 0 w 1745"/>
                <a:gd name="T55" fmla="*/ 0 h 1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4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4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584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5850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noProof="0"/>
              <a:t>Образец заголовка</a:t>
            </a:r>
          </a:p>
        </p:txBody>
      </p:sp>
      <p:sp>
        <p:nvSpPr>
          <p:cNvPr id="35851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noProof="0"/>
              <a:t>Образец подзаголовка</a:t>
            </a:r>
          </a:p>
        </p:txBody>
      </p:sp>
      <p:sp>
        <p:nvSpPr>
          <p:cNvPr id="35852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53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5854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702E284-B9C8-43B7-BC7D-FD479989683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C0EC11-A245-449A-8C88-E4C12516ECE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5239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9338C-D727-48BB-9899-87BE0279A9B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1739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F7EEB-52E8-42AC-8BA4-3990E9C7544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1598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0EC6CE-EB88-42CF-8EAE-A569BF55424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0986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56A1E4-E68C-4E3E-89F8-EFED264CF42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59021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4B02E8-67CC-4569-A66D-F6F85025C91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8189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CA8913-77DE-4FD9-B5C6-44938515CD0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5260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8667B7-081E-4CE8-8BE4-D34305F569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3929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F1720B-9140-4A39-9E89-2BEF3DEE9A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2959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7213DF-1EE2-4FB8-86E7-69677CD6DA7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67694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5FFE8E2-7794-423F-850E-FCAA049101B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38779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EF26DC9-AB4B-404D-9562-7EB85BC418B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0790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3FD53D8-7E50-462F-B69C-366905B35C4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21467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FD9FF2D-38BE-4561-9BCF-65B62B0F717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5994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18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34819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>
                <a:gd name="T0" fmla="*/ 329 w 2135"/>
                <a:gd name="T1" fmla="*/ 66 h 1804"/>
                <a:gd name="T2" fmla="*/ 161 w 2135"/>
                <a:gd name="T3" fmla="*/ 30 h 1804"/>
                <a:gd name="T4" fmla="*/ 0 w 2135"/>
                <a:gd name="T5" fmla="*/ 0 h 1804"/>
                <a:gd name="T6" fmla="*/ 0 w 2135"/>
                <a:gd name="T7" fmla="*/ 12 h 1804"/>
                <a:gd name="T8" fmla="*/ 161 w 2135"/>
                <a:gd name="T9" fmla="*/ 42 h 1804"/>
                <a:gd name="T10" fmla="*/ 323 w 2135"/>
                <a:gd name="T11" fmla="*/ 78 h 1804"/>
                <a:gd name="T12" fmla="*/ 556 w 2135"/>
                <a:gd name="T13" fmla="*/ 150 h 1804"/>
                <a:gd name="T14" fmla="*/ 777 w 2135"/>
                <a:gd name="T15" fmla="*/ 245 h 1804"/>
                <a:gd name="T16" fmla="*/ 993 w 2135"/>
                <a:gd name="T17" fmla="*/ 365 h 1804"/>
                <a:gd name="T18" fmla="*/ 1196 w 2135"/>
                <a:gd name="T19" fmla="*/ 503 h 1804"/>
                <a:gd name="T20" fmla="*/ 1381 w 2135"/>
                <a:gd name="T21" fmla="*/ 653 h 1804"/>
                <a:gd name="T22" fmla="*/ 1555 w 2135"/>
                <a:gd name="T23" fmla="*/ 827 h 1804"/>
                <a:gd name="T24" fmla="*/ 1710 w 2135"/>
                <a:gd name="T25" fmla="*/ 1019 h 1804"/>
                <a:gd name="T26" fmla="*/ 1854 w 2135"/>
                <a:gd name="T27" fmla="*/ 1229 h 1804"/>
                <a:gd name="T28" fmla="*/ 1937 w 2135"/>
                <a:gd name="T29" fmla="*/ 1366 h 1804"/>
                <a:gd name="T30" fmla="*/ 2009 w 2135"/>
                <a:gd name="T31" fmla="*/ 1510 h 1804"/>
                <a:gd name="T32" fmla="*/ 2069 w 2135"/>
                <a:gd name="T33" fmla="*/ 1654 h 1804"/>
                <a:gd name="T34" fmla="*/ 2123 w 2135"/>
                <a:gd name="T35" fmla="*/ 1804 h 1804"/>
                <a:gd name="T36" fmla="*/ 2135 w 2135"/>
                <a:gd name="T37" fmla="*/ 1804 h 1804"/>
                <a:gd name="T38" fmla="*/ 2081 w 2135"/>
                <a:gd name="T39" fmla="*/ 1654 h 1804"/>
                <a:gd name="T40" fmla="*/ 2021 w 2135"/>
                <a:gd name="T41" fmla="*/ 1510 h 1804"/>
                <a:gd name="T42" fmla="*/ 1949 w 2135"/>
                <a:gd name="T43" fmla="*/ 1366 h 1804"/>
                <a:gd name="T44" fmla="*/ 1866 w 2135"/>
                <a:gd name="T45" fmla="*/ 1223 h 1804"/>
                <a:gd name="T46" fmla="*/ 1722 w 2135"/>
                <a:gd name="T47" fmla="*/ 1013 h 1804"/>
                <a:gd name="T48" fmla="*/ 1561 w 2135"/>
                <a:gd name="T49" fmla="*/ 821 h 1804"/>
                <a:gd name="T50" fmla="*/ 1387 w 2135"/>
                <a:gd name="T51" fmla="*/ 647 h 1804"/>
                <a:gd name="T52" fmla="*/ 1202 w 2135"/>
                <a:gd name="T53" fmla="*/ 491 h 1804"/>
                <a:gd name="T54" fmla="*/ 999 w 2135"/>
                <a:gd name="T55" fmla="*/ 353 h 1804"/>
                <a:gd name="T56" fmla="*/ 783 w 2135"/>
                <a:gd name="T57" fmla="*/ 239 h 1804"/>
                <a:gd name="T58" fmla="*/ 562 w 2135"/>
                <a:gd name="T59" fmla="*/ 138 h 1804"/>
                <a:gd name="T60" fmla="*/ 329 w 2135"/>
                <a:gd name="T61" fmla="*/ 66 h 1804"/>
                <a:gd name="T62" fmla="*/ 329 w 2135"/>
                <a:gd name="T63" fmla="*/ 66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820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>
                <a:gd name="T0" fmla="*/ 1854 w 1854"/>
                <a:gd name="T1" fmla="*/ 1858 h 1858"/>
                <a:gd name="T2" fmla="*/ 0 w 1854"/>
                <a:gd name="T3" fmla="*/ 1858 h 1858"/>
                <a:gd name="T4" fmla="*/ 0 w 1854"/>
                <a:gd name="T5" fmla="*/ 0 h 1858"/>
                <a:gd name="T6" fmla="*/ 1854 w 1854"/>
                <a:gd name="T7" fmla="*/ 1858 h 1858"/>
                <a:gd name="T8" fmla="*/ 1854 w 1854"/>
                <a:gd name="T9" fmla="*/ 1858 h 18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821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>
                <a:gd name="T0" fmla="*/ 1640 w 1745"/>
                <a:gd name="T1" fmla="*/ 1377 h 1577"/>
                <a:gd name="T2" fmla="*/ 1692 w 1745"/>
                <a:gd name="T3" fmla="*/ 1479 h 1577"/>
                <a:gd name="T4" fmla="*/ 1732 w 1745"/>
                <a:gd name="T5" fmla="*/ 1577 h 1577"/>
                <a:gd name="T6" fmla="*/ 1745 w 1745"/>
                <a:gd name="T7" fmla="*/ 1577 h 1577"/>
                <a:gd name="T8" fmla="*/ 1703 w 1745"/>
                <a:gd name="T9" fmla="*/ 1469 h 1577"/>
                <a:gd name="T10" fmla="*/ 1649 w 1745"/>
                <a:gd name="T11" fmla="*/ 1367 h 1577"/>
                <a:gd name="T12" fmla="*/ 1535 w 1745"/>
                <a:gd name="T13" fmla="*/ 1157 h 1577"/>
                <a:gd name="T14" fmla="*/ 1395 w 1745"/>
                <a:gd name="T15" fmla="*/ 951 h 1577"/>
                <a:gd name="T16" fmla="*/ 1236 w 1745"/>
                <a:gd name="T17" fmla="*/ 756 h 1577"/>
                <a:gd name="T18" fmla="*/ 1061 w 1745"/>
                <a:gd name="T19" fmla="*/ 582 h 1577"/>
                <a:gd name="T20" fmla="*/ 876 w 1745"/>
                <a:gd name="T21" fmla="*/ 426 h 1577"/>
                <a:gd name="T22" fmla="*/ 672 w 1745"/>
                <a:gd name="T23" fmla="*/ 294 h 1577"/>
                <a:gd name="T24" fmla="*/ 455 w 1745"/>
                <a:gd name="T25" fmla="*/ 174 h 1577"/>
                <a:gd name="T26" fmla="*/ 234 w 1745"/>
                <a:gd name="T27" fmla="*/ 78 h 1577"/>
                <a:gd name="T28" fmla="*/ 0 w 1745"/>
                <a:gd name="T29" fmla="*/ 0 h 1577"/>
                <a:gd name="T30" fmla="*/ 0 w 1745"/>
                <a:gd name="T31" fmla="*/ 12 h 1577"/>
                <a:gd name="T32" fmla="*/ 222 w 1745"/>
                <a:gd name="T33" fmla="*/ 89 h 1577"/>
                <a:gd name="T34" fmla="*/ 446 w 1745"/>
                <a:gd name="T35" fmla="*/ 185 h 1577"/>
                <a:gd name="T36" fmla="*/ 662 w 1745"/>
                <a:gd name="T37" fmla="*/ 305 h 1577"/>
                <a:gd name="T38" fmla="*/ 866 w 1745"/>
                <a:gd name="T39" fmla="*/ 437 h 1577"/>
                <a:gd name="T40" fmla="*/ 1052 w 1745"/>
                <a:gd name="T41" fmla="*/ 593 h 1577"/>
                <a:gd name="T42" fmla="*/ 1226 w 1745"/>
                <a:gd name="T43" fmla="*/ 767 h 1577"/>
                <a:gd name="T44" fmla="*/ 1385 w 1745"/>
                <a:gd name="T45" fmla="*/ 960 h 1577"/>
                <a:gd name="T46" fmla="*/ 1526 w 1745"/>
                <a:gd name="T47" fmla="*/ 1167 h 1577"/>
                <a:gd name="T48" fmla="*/ 1640 w 1745"/>
                <a:gd name="T49" fmla="*/ 1377 h 1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822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>
                <a:gd name="T0" fmla="*/ 0 w 1745"/>
                <a:gd name="T1" fmla="*/ 0 h 1768"/>
                <a:gd name="T2" fmla="*/ 0 w 1745"/>
                <a:gd name="T3" fmla="*/ 12 h 1768"/>
                <a:gd name="T4" fmla="*/ 210 w 1745"/>
                <a:gd name="T5" fmla="*/ 88 h 1768"/>
                <a:gd name="T6" fmla="*/ 426 w 1745"/>
                <a:gd name="T7" fmla="*/ 190 h 1768"/>
                <a:gd name="T8" fmla="*/ 630 w 1745"/>
                <a:gd name="T9" fmla="*/ 304 h 1768"/>
                <a:gd name="T10" fmla="*/ 818 w 1745"/>
                <a:gd name="T11" fmla="*/ 442 h 1768"/>
                <a:gd name="T12" fmla="*/ 998 w 1745"/>
                <a:gd name="T13" fmla="*/ 592 h 1768"/>
                <a:gd name="T14" fmla="*/ 1164 w 1745"/>
                <a:gd name="T15" fmla="*/ 766 h 1768"/>
                <a:gd name="T16" fmla="*/ 1310 w 1745"/>
                <a:gd name="T17" fmla="*/ 942 h 1768"/>
                <a:gd name="T18" fmla="*/ 1454 w 1745"/>
                <a:gd name="T19" fmla="*/ 1146 h 1768"/>
                <a:gd name="T20" fmla="*/ 1536 w 1745"/>
                <a:gd name="T21" fmla="*/ 1298 h 1768"/>
                <a:gd name="T22" fmla="*/ 1614 w 1745"/>
                <a:gd name="T23" fmla="*/ 1456 h 1768"/>
                <a:gd name="T24" fmla="*/ 1682 w 1745"/>
                <a:gd name="T25" fmla="*/ 1616 h 1768"/>
                <a:gd name="T26" fmla="*/ 1733 w 1745"/>
                <a:gd name="T27" fmla="*/ 1768 h 1768"/>
                <a:gd name="T28" fmla="*/ 1745 w 1745"/>
                <a:gd name="T29" fmla="*/ 1768 h 1768"/>
                <a:gd name="T30" fmla="*/ 1691 w 1745"/>
                <a:gd name="T31" fmla="*/ 1606 h 1768"/>
                <a:gd name="T32" fmla="*/ 1623 w 1745"/>
                <a:gd name="T33" fmla="*/ 1445 h 1768"/>
                <a:gd name="T34" fmla="*/ 1547 w 1745"/>
                <a:gd name="T35" fmla="*/ 1288 h 1768"/>
                <a:gd name="T36" fmla="*/ 1463 w 1745"/>
                <a:gd name="T37" fmla="*/ 1136 h 1768"/>
                <a:gd name="T38" fmla="*/ 1320 w 1745"/>
                <a:gd name="T39" fmla="*/ 932 h 1768"/>
                <a:gd name="T40" fmla="*/ 1173 w 1745"/>
                <a:gd name="T41" fmla="*/ 755 h 1768"/>
                <a:gd name="T42" fmla="*/ 1008 w 1745"/>
                <a:gd name="T43" fmla="*/ 581 h 1768"/>
                <a:gd name="T44" fmla="*/ 827 w 1745"/>
                <a:gd name="T45" fmla="*/ 431 h 1768"/>
                <a:gd name="T46" fmla="*/ 642 w 1745"/>
                <a:gd name="T47" fmla="*/ 293 h 1768"/>
                <a:gd name="T48" fmla="*/ 437 w 1745"/>
                <a:gd name="T49" fmla="*/ 179 h 1768"/>
                <a:gd name="T50" fmla="*/ 222 w 1745"/>
                <a:gd name="T51" fmla="*/ 78 h 1768"/>
                <a:gd name="T52" fmla="*/ 0 w 1745"/>
                <a:gd name="T53" fmla="*/ 0 h 1768"/>
                <a:gd name="T54" fmla="*/ 0 w 1745"/>
                <a:gd name="T55" fmla="*/ 0 h 1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823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824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4825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4826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4827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4828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34829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34830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CD27CEE4-7638-497F-8165-6220FA1AF1B2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0"/>
            <a:ext cx="7918648" cy="5517232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chemeClr val="tx1"/>
                </a:solidFill>
              </a:rPr>
              <a:t>МІНІСТЕРСТВО ОХОРОНИ ЗДОРОВ'Я УКРАЇНИ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ВІННИЦЬКИЙ НАЦІОНАЛЬНИЙ МЕДИЧНИЙ УНІВЕРСИТЕТ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 err="1">
                <a:solidFill>
                  <a:schemeClr val="tx1"/>
                </a:solidFill>
              </a:rPr>
              <a:t>ім</a:t>
            </a:r>
            <a:r>
              <a:rPr lang="ru-RU" sz="1800" dirty="0">
                <a:solidFill>
                  <a:schemeClr val="tx1"/>
                </a:solidFill>
              </a:rPr>
              <a:t>. М.І. ПИРОГОВА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Кафедра </a:t>
            </a:r>
            <a:r>
              <a:rPr lang="ru-RU" sz="1800" dirty="0" err="1">
                <a:solidFill>
                  <a:schemeClr val="tx1"/>
                </a:solidFill>
              </a:rPr>
              <a:t>стоматології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дитячого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віку</a:t>
            </a: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3200" b="1" dirty="0">
                <a:solidFill>
                  <a:schemeClr val="tx1"/>
                </a:solidFill>
              </a:rPr>
              <a:t>ЕЛЕКТИВНИЙ КУРС</a:t>
            </a:r>
            <a:r>
              <a:rPr lang="ru-RU" sz="1800" b="1" dirty="0">
                <a:solidFill>
                  <a:schemeClr val="tx1"/>
                </a:solidFill>
              </a:rPr>
              <a:t/>
            </a:r>
            <a:br>
              <a:rPr lang="ru-RU" sz="1800" b="1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для </a:t>
            </a:r>
            <a:r>
              <a:rPr lang="ru-RU" sz="2000" dirty="0" err="1">
                <a:solidFill>
                  <a:schemeClr val="tx1"/>
                </a:solidFill>
              </a:rPr>
              <a:t>студентів</a:t>
            </a:r>
            <a:r>
              <a:rPr lang="ru-RU" sz="2000" dirty="0">
                <a:solidFill>
                  <a:schemeClr val="tx1"/>
                </a:solidFill>
              </a:rPr>
              <a:t> 5 курсу </a:t>
            </a:r>
            <a:r>
              <a:rPr lang="ru-RU" sz="2000" dirty="0" err="1">
                <a:solidFill>
                  <a:schemeClr val="tx1"/>
                </a:solidFill>
              </a:rPr>
              <a:t>стоматологічного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факультету</a:t>
            </a:r>
            <a:r>
              <a:rPr lang="ru-RU" sz="3200" b="1" i="1" dirty="0" smtClean="0">
                <a:solidFill>
                  <a:srgbClr val="FFC000"/>
                </a:solidFill>
              </a:rPr>
              <a:t> «</a:t>
            </a:r>
            <a:r>
              <a:rPr lang="ru-RU" sz="3200" b="1" i="1" dirty="0" err="1" smtClean="0">
                <a:solidFill>
                  <a:srgbClr val="FFC000"/>
                </a:solidFill>
              </a:rPr>
              <a:t>Рентгенологічні</a:t>
            </a:r>
            <a:r>
              <a:rPr lang="ru-RU" sz="3200" b="1" i="1" dirty="0" smtClean="0">
                <a:solidFill>
                  <a:srgbClr val="FFC000"/>
                </a:solidFill>
              </a:rPr>
              <a:t> </a:t>
            </a:r>
            <a:r>
              <a:rPr lang="ru-RU" sz="3200" b="1" i="1" dirty="0" err="1">
                <a:solidFill>
                  <a:srgbClr val="FFC000"/>
                </a:solidFill>
              </a:rPr>
              <a:t>методи</a:t>
            </a:r>
            <a:r>
              <a:rPr lang="ru-RU" sz="3200" b="1" i="1" dirty="0">
                <a:solidFill>
                  <a:srgbClr val="FFC000"/>
                </a:solidFill>
              </a:rPr>
              <a:t> в </a:t>
            </a:r>
            <a:r>
              <a:rPr lang="ru-RU" sz="3200" b="1" i="1" dirty="0" err="1">
                <a:solidFill>
                  <a:srgbClr val="FFC000"/>
                </a:solidFill>
              </a:rPr>
              <a:t>ортодонтичній</a:t>
            </a:r>
            <a:r>
              <a:rPr lang="ru-RU" sz="3200" b="1" i="1" dirty="0">
                <a:solidFill>
                  <a:srgbClr val="FFC000"/>
                </a:solidFill>
              </a:rPr>
              <a:t> </a:t>
            </a:r>
            <a:r>
              <a:rPr lang="ru-RU" sz="3200" b="1" i="1" dirty="0" err="1">
                <a:solidFill>
                  <a:srgbClr val="FFC000"/>
                </a:solidFill>
              </a:rPr>
              <a:t>діагностиці</a:t>
            </a:r>
            <a:r>
              <a:rPr lang="ru-RU" sz="3200" b="1" i="1" dirty="0">
                <a:solidFill>
                  <a:srgbClr val="FFC000"/>
                </a:solidFill>
              </a:rPr>
              <a:t>”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 err="1">
                <a:solidFill>
                  <a:schemeClr val="tx1"/>
                </a:solidFill>
              </a:rPr>
              <a:t>термін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проведення</a:t>
            </a:r>
            <a:r>
              <a:rPr lang="ru-RU" sz="1800" dirty="0">
                <a:solidFill>
                  <a:schemeClr val="tx1"/>
                </a:solidFill>
              </a:rPr>
              <a:t>- </a:t>
            </a:r>
            <a:r>
              <a:rPr lang="ru-RU" sz="1800" dirty="0" err="1">
                <a:solidFill>
                  <a:schemeClr val="tx1"/>
                </a:solidFill>
              </a:rPr>
              <a:t>осінній</a:t>
            </a:r>
            <a:r>
              <a:rPr lang="ru-RU" sz="1800" dirty="0">
                <a:solidFill>
                  <a:schemeClr val="tx1"/>
                </a:solidFill>
              </a:rPr>
              <a:t> семестр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форма контролю- </a:t>
            </a:r>
            <a:r>
              <a:rPr lang="ru-RU" sz="1800" dirty="0" err="1">
                <a:solidFill>
                  <a:schemeClr val="tx1"/>
                </a:solidFill>
              </a:rPr>
              <a:t>залік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2248262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4000" i="1" dirty="0" err="1">
                <a:solidFill>
                  <a:srgbClr val="FFC000"/>
                </a:solidFill>
              </a:rPr>
              <a:t>Елективний</a:t>
            </a:r>
            <a:r>
              <a:rPr lang="ru-RU" sz="4000" i="1" dirty="0">
                <a:solidFill>
                  <a:srgbClr val="FFC000"/>
                </a:solidFill>
              </a:rPr>
              <a:t> курс </a:t>
            </a:r>
            <a:r>
              <a:rPr lang="ru-RU" sz="4000" i="1" dirty="0" err="1">
                <a:solidFill>
                  <a:srgbClr val="FFC000"/>
                </a:solidFill>
              </a:rPr>
              <a:t>присвячений</a:t>
            </a:r>
            <a:r>
              <a:rPr lang="ru-RU" sz="4000" i="1" dirty="0">
                <a:solidFill>
                  <a:srgbClr val="FFC000"/>
                </a:solidFill>
              </a:rPr>
              <a:t> </a:t>
            </a:r>
            <a:r>
              <a:rPr lang="ru-RU" sz="4000" i="1" dirty="0" err="1">
                <a:solidFill>
                  <a:srgbClr val="FFC000"/>
                </a:solidFill>
              </a:rPr>
              <a:t>вивченню</a:t>
            </a:r>
            <a:r>
              <a:rPr lang="ru-RU" sz="4000" i="1" dirty="0">
                <a:solidFill>
                  <a:srgbClr val="FFC000"/>
                </a:solidFill>
              </a:rPr>
              <a:t> </a:t>
            </a:r>
            <a:r>
              <a:rPr lang="ru-RU" sz="4000" i="1" dirty="0" err="1">
                <a:solidFill>
                  <a:srgbClr val="FFC000"/>
                </a:solidFill>
              </a:rPr>
              <a:t>сучасних</a:t>
            </a:r>
            <a:r>
              <a:rPr lang="ru-RU" sz="4000" i="1" dirty="0">
                <a:solidFill>
                  <a:srgbClr val="FFC000"/>
                </a:solidFill>
              </a:rPr>
              <a:t> </a:t>
            </a:r>
            <a:r>
              <a:rPr lang="ru-RU" sz="4000" i="1" dirty="0" err="1">
                <a:solidFill>
                  <a:srgbClr val="FFC000"/>
                </a:solidFill>
              </a:rPr>
              <a:t>рентгенологічних</a:t>
            </a:r>
            <a:r>
              <a:rPr lang="ru-RU" sz="4000" i="1" dirty="0">
                <a:solidFill>
                  <a:srgbClr val="FFC000"/>
                </a:solidFill>
              </a:rPr>
              <a:t> </a:t>
            </a:r>
            <a:r>
              <a:rPr lang="ru-RU" sz="4000" i="1" dirty="0" err="1">
                <a:solidFill>
                  <a:srgbClr val="FFC000"/>
                </a:solidFill>
              </a:rPr>
              <a:t>методів</a:t>
            </a:r>
            <a:r>
              <a:rPr lang="ru-RU" sz="4000" i="1" dirty="0">
                <a:solidFill>
                  <a:srgbClr val="FFC000"/>
                </a:solidFill>
              </a:rPr>
              <a:t> в </a:t>
            </a:r>
            <a:r>
              <a:rPr lang="ru-RU" sz="4000" i="1" dirty="0" err="1">
                <a:solidFill>
                  <a:srgbClr val="FFC000"/>
                </a:solidFill>
              </a:rPr>
              <a:t>ортодонтичній</a:t>
            </a:r>
            <a:r>
              <a:rPr lang="ru-RU" sz="4000" i="1" dirty="0">
                <a:solidFill>
                  <a:srgbClr val="FFC000"/>
                </a:solidFill>
              </a:rPr>
              <a:t> </a:t>
            </a:r>
            <a:r>
              <a:rPr lang="ru-RU" sz="4000" i="1" dirty="0" err="1">
                <a:solidFill>
                  <a:srgbClr val="FFC000"/>
                </a:solidFill>
              </a:rPr>
              <a:t>діагностиці</a:t>
            </a:r>
            <a:endParaRPr lang="ru-RU" sz="4000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8149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Мета курсу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sz="4000" i="1" dirty="0">
              <a:solidFill>
                <a:srgbClr val="FFC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07B7B6C-8D09-48AF-980B-BFEA7E2CFEDC}"/>
              </a:ext>
            </a:extLst>
          </p:cNvPr>
          <p:cNvSpPr txBox="1"/>
          <p:nvPr/>
        </p:nvSpPr>
        <p:spPr>
          <a:xfrm>
            <a:off x="359532" y="2636912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/>
              <a:t>Вивчити та освоїти сучасні рентгенологічні методи, що </a:t>
            </a:r>
            <a:r>
              <a:rPr lang="uk-UA" sz="2800" dirty="0" err="1"/>
              <a:t>застовуються</a:t>
            </a:r>
            <a:r>
              <a:rPr lang="uk-UA" sz="2800" dirty="0"/>
              <a:t> в 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uk-UA" sz="2800" dirty="0"/>
              <a:t> діагностиці та лікуванні </a:t>
            </a:r>
            <a:r>
              <a:rPr lang="uk-UA" sz="2800" dirty="0" err="1"/>
              <a:t>зубощелепних</a:t>
            </a:r>
            <a:r>
              <a:rPr lang="uk-UA" sz="2800" dirty="0"/>
              <a:t> аномалій</a:t>
            </a:r>
          </a:p>
        </p:txBody>
      </p:sp>
    </p:spTree>
    <p:extLst>
      <p:ext uri="{BB962C8B-B14F-4D97-AF65-F5344CB8AC3E}">
        <p14:creationId xmlns:p14="http://schemas.microsoft.com/office/powerpoint/2010/main" xmlns="" val="738138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224136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err="1"/>
              <a:t>Завдання</a:t>
            </a:r>
            <a:r>
              <a:rPr lang="ru-RU" dirty="0"/>
              <a:t> курсу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sz="4000" i="1" dirty="0">
              <a:solidFill>
                <a:srgbClr val="FFC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07B7B6C-8D09-48AF-980B-BFEA7E2CFEDC}"/>
              </a:ext>
            </a:extLst>
          </p:cNvPr>
          <p:cNvSpPr txBox="1"/>
          <p:nvPr/>
        </p:nvSpPr>
        <p:spPr>
          <a:xfrm>
            <a:off x="457200" y="1268760"/>
            <a:ext cx="83632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AutoNum type="arabicPeriod"/>
            </a:pPr>
            <a:r>
              <a:rPr lang="uk-UA" sz="2400" dirty="0"/>
              <a:t>Вміти визначати анатомічні структури та </a:t>
            </a:r>
            <a:r>
              <a:rPr lang="uk-UA" sz="2400" dirty="0" err="1"/>
              <a:t>телерентгенографічні</a:t>
            </a:r>
            <a:r>
              <a:rPr lang="uk-UA" sz="2400" dirty="0"/>
              <a:t> точки  що використовуються  при </a:t>
            </a:r>
            <a:r>
              <a:rPr lang="uk-UA" sz="2400" dirty="0" err="1"/>
              <a:t>цефалометричному</a:t>
            </a:r>
            <a:r>
              <a:rPr lang="uk-UA" sz="2400" dirty="0"/>
              <a:t> дослідженні.</a:t>
            </a:r>
          </a:p>
          <a:p>
            <a:pPr marL="514350" indent="-514350" algn="just">
              <a:buAutoNum type="arabicPeriod"/>
            </a:pPr>
            <a:endParaRPr lang="uk-UA" sz="2400" dirty="0"/>
          </a:p>
          <a:p>
            <a:pPr marL="514350" indent="-514350" algn="just">
              <a:buAutoNum type="arabicPeriod"/>
            </a:pPr>
            <a:r>
              <a:rPr lang="uk-UA" sz="2400" dirty="0"/>
              <a:t>Оволодіти методиками </a:t>
            </a:r>
            <a:r>
              <a:rPr lang="uk-UA" sz="2400" dirty="0" err="1"/>
              <a:t>цефалометричного</a:t>
            </a:r>
            <a:r>
              <a:rPr lang="uk-UA" sz="2400" dirty="0"/>
              <a:t> аналізу за </a:t>
            </a:r>
            <a:r>
              <a:rPr lang="uk-UA" sz="2400" dirty="0" err="1"/>
              <a:t>Шварцем</a:t>
            </a:r>
            <a:r>
              <a:rPr lang="uk-UA" sz="2400" dirty="0"/>
              <a:t>, </a:t>
            </a:r>
            <a:r>
              <a:rPr lang="uk-UA" sz="2400" dirty="0" err="1"/>
              <a:t>Штайнером</a:t>
            </a:r>
            <a:r>
              <a:rPr lang="uk-UA" sz="2400" dirty="0"/>
              <a:t>, </a:t>
            </a:r>
            <a:r>
              <a:rPr lang="uk-UA" sz="2400" dirty="0" err="1"/>
              <a:t>Твидом</a:t>
            </a:r>
            <a:r>
              <a:rPr lang="uk-UA" sz="2400" dirty="0"/>
              <a:t> та </a:t>
            </a:r>
            <a:r>
              <a:rPr lang="uk-UA" sz="2400" dirty="0" err="1"/>
              <a:t>Рікетсом</a:t>
            </a:r>
            <a:r>
              <a:rPr lang="uk-UA" sz="2400" dirty="0"/>
              <a:t>.</a:t>
            </a:r>
          </a:p>
          <a:p>
            <a:pPr marL="514350" indent="-514350" algn="just">
              <a:buAutoNum type="arabicPeriod"/>
            </a:pPr>
            <a:endParaRPr lang="uk-UA" sz="2400" dirty="0"/>
          </a:p>
          <a:p>
            <a:pPr marL="514350" indent="-514350" algn="just">
              <a:buAutoNum type="arabicPeriod"/>
            </a:pPr>
            <a:r>
              <a:rPr lang="uk-UA" sz="2400" dirty="0"/>
              <a:t>Навчитися досліджувати тривимірні репродукції </a:t>
            </a:r>
            <a:r>
              <a:rPr lang="uk-UA" sz="2400" dirty="0" err="1"/>
              <a:t>краніофаціальних</a:t>
            </a:r>
            <a:r>
              <a:rPr lang="uk-UA" sz="2400" dirty="0"/>
              <a:t> структур отриманих за допомогою метода </a:t>
            </a:r>
            <a:r>
              <a:rPr lang="uk-UA" sz="2400" dirty="0" err="1"/>
              <a:t>конусно</a:t>
            </a:r>
            <a:r>
              <a:rPr lang="uk-UA" sz="2400" dirty="0"/>
              <a:t>-променевої комп’ютерної томографії.</a:t>
            </a:r>
          </a:p>
          <a:p>
            <a:pPr marL="514350" indent="-514350" algn="just">
              <a:buAutoNum type="arabicPeriod"/>
            </a:pPr>
            <a:r>
              <a:rPr lang="uk-UA" sz="2400" dirty="0"/>
              <a:t>Вміти читати та клінічно застосовувати данні </a:t>
            </a:r>
            <a:r>
              <a:rPr lang="uk-UA" sz="2400" dirty="0" err="1"/>
              <a:t>ортопантомограм</a:t>
            </a:r>
            <a:r>
              <a:rPr lang="uk-UA" sz="2400" dirty="0"/>
              <a:t> та рентгенограм кисті руки.</a:t>
            </a:r>
          </a:p>
          <a:p>
            <a:pPr marL="514350" indent="-514350" algn="ctr">
              <a:buAutoNum type="arabicPeriod"/>
            </a:pPr>
            <a:endParaRPr lang="uk-UA" sz="2400" dirty="0"/>
          </a:p>
          <a:p>
            <a:pPr algn="ctr"/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xmlns="" val="4234242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16632"/>
            <a:ext cx="8352928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           </a:t>
            </a:r>
            <a:r>
              <a:rPr lang="ru-RU" dirty="0"/>
              <a:t>З</a:t>
            </a:r>
            <a:r>
              <a:rPr lang="uk-UA" dirty="0"/>
              <a:t>міст курсу: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endParaRPr lang="ru-RU" sz="1400" dirty="0"/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Рентенологічні</a:t>
            </a:r>
            <a:r>
              <a:rPr lang="ru-RU" sz="1400" dirty="0"/>
              <a:t> </a:t>
            </a:r>
            <a:r>
              <a:rPr lang="ru-RU" sz="1400" dirty="0" err="1"/>
              <a:t>дослідження</a:t>
            </a:r>
            <a:r>
              <a:rPr lang="ru-RU" sz="1400" dirty="0"/>
              <a:t> – як </a:t>
            </a:r>
            <a:r>
              <a:rPr lang="ru-RU" sz="1400" dirty="0" err="1"/>
              <a:t>невідємна</a:t>
            </a:r>
            <a:r>
              <a:rPr lang="ru-RU" sz="1400" dirty="0"/>
              <a:t> </a:t>
            </a:r>
            <a:r>
              <a:rPr lang="ru-RU" sz="1400" dirty="0" err="1"/>
              <a:t>частина</a:t>
            </a:r>
            <a:r>
              <a:rPr lang="ru-RU" sz="1400" dirty="0"/>
              <a:t> </a:t>
            </a:r>
            <a:r>
              <a:rPr lang="ru-RU" sz="1400" dirty="0" err="1"/>
              <a:t>ортодонтичної</a:t>
            </a:r>
            <a:r>
              <a:rPr lang="ru-RU" sz="1400" dirty="0"/>
              <a:t> </a:t>
            </a:r>
            <a:r>
              <a:rPr lang="ru-RU" sz="1400" dirty="0" err="1"/>
              <a:t>діагностики</a:t>
            </a:r>
            <a:r>
              <a:rPr lang="ru-RU" sz="1400" dirty="0"/>
              <a:t> та </a:t>
            </a:r>
            <a:r>
              <a:rPr lang="ru-RU" sz="1400" dirty="0" err="1"/>
              <a:t>лікування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Види</a:t>
            </a:r>
            <a:r>
              <a:rPr lang="ru-RU" sz="1400" dirty="0"/>
              <a:t> </a:t>
            </a:r>
            <a:r>
              <a:rPr lang="ru-RU" sz="1400" dirty="0" err="1"/>
              <a:t>рентгенограм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/>
              <a:t>Характеристика </a:t>
            </a:r>
            <a:r>
              <a:rPr lang="ru-RU" sz="1400" dirty="0" err="1"/>
              <a:t>рентгенівського</a:t>
            </a:r>
            <a:r>
              <a:rPr lang="ru-RU" sz="1400" dirty="0"/>
              <a:t> </a:t>
            </a:r>
            <a:r>
              <a:rPr lang="ru-RU" sz="1400" dirty="0" err="1"/>
              <a:t>випромінювання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Визначення</a:t>
            </a:r>
            <a:r>
              <a:rPr lang="ru-RU" sz="1400" dirty="0"/>
              <a:t> </a:t>
            </a:r>
            <a:r>
              <a:rPr lang="ru-RU" sz="1400" dirty="0" err="1"/>
              <a:t>телерентгенографії</a:t>
            </a:r>
            <a:r>
              <a:rPr lang="ru-RU" sz="1400" dirty="0"/>
              <a:t>, </a:t>
            </a:r>
            <a:r>
              <a:rPr lang="ru-RU" sz="1400" dirty="0" err="1"/>
              <a:t>покази</a:t>
            </a:r>
            <a:r>
              <a:rPr lang="ru-RU" sz="1400" dirty="0"/>
              <a:t> до </a:t>
            </a:r>
            <a:r>
              <a:rPr lang="ru-RU" sz="1400" dirty="0" err="1"/>
              <a:t>використання</a:t>
            </a:r>
            <a:r>
              <a:rPr lang="ru-RU" sz="1400" dirty="0"/>
              <a:t>, </a:t>
            </a:r>
            <a:r>
              <a:rPr lang="ru-RU" sz="1400" dirty="0" err="1"/>
              <a:t>переваги</a:t>
            </a:r>
            <a:r>
              <a:rPr lang="ru-RU" sz="1400" dirty="0"/>
              <a:t> та </a:t>
            </a:r>
            <a:r>
              <a:rPr lang="ru-RU" sz="1400" dirty="0" err="1"/>
              <a:t>недоліки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/>
              <a:t>Характеристика </a:t>
            </a:r>
            <a:r>
              <a:rPr lang="ru-RU" sz="1400" dirty="0" err="1"/>
              <a:t>анатомічних</a:t>
            </a:r>
            <a:r>
              <a:rPr lang="ru-RU" sz="1400" dirty="0"/>
              <a:t> структур </a:t>
            </a:r>
            <a:r>
              <a:rPr lang="ru-RU" sz="1400" dirty="0" err="1"/>
              <a:t>представлених</a:t>
            </a:r>
            <a:r>
              <a:rPr lang="ru-RU" sz="1400" dirty="0"/>
              <a:t> на ТРГ.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Цефалометричні</a:t>
            </a:r>
            <a:r>
              <a:rPr lang="ru-RU" sz="1400" dirty="0"/>
              <a:t> </a:t>
            </a:r>
            <a:r>
              <a:rPr lang="ru-RU" sz="1400" dirty="0" err="1"/>
              <a:t>точкі</a:t>
            </a:r>
            <a:r>
              <a:rPr lang="ru-RU" sz="1400" dirty="0"/>
              <a:t> та правила </a:t>
            </a:r>
            <a:r>
              <a:rPr lang="ru-RU" sz="1400" dirty="0" err="1"/>
              <a:t>їх</a:t>
            </a:r>
            <a:r>
              <a:rPr lang="ru-RU" sz="1400" dirty="0"/>
              <a:t> </a:t>
            </a:r>
            <a:r>
              <a:rPr lang="ru-RU" sz="1400" dirty="0" err="1"/>
              <a:t>визначення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Цефалометричний</a:t>
            </a:r>
            <a:r>
              <a:rPr lang="ru-RU" sz="1400" dirty="0"/>
              <a:t> </a:t>
            </a:r>
            <a:r>
              <a:rPr lang="ru-RU" sz="1400" dirty="0" err="1"/>
              <a:t>аналіз</a:t>
            </a:r>
            <a:r>
              <a:rPr lang="ru-RU" sz="1400" dirty="0"/>
              <a:t> за методом Шварца.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Цефалометричний</a:t>
            </a:r>
            <a:r>
              <a:rPr lang="ru-RU" sz="1400" dirty="0"/>
              <a:t> </a:t>
            </a:r>
            <a:r>
              <a:rPr lang="ru-RU" sz="1400" dirty="0" err="1"/>
              <a:t>аналіз</a:t>
            </a:r>
            <a:r>
              <a:rPr lang="ru-RU" sz="1400" dirty="0"/>
              <a:t> за методом Штайнера.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Цефалометричний</a:t>
            </a:r>
            <a:r>
              <a:rPr lang="ru-RU" sz="1400" dirty="0"/>
              <a:t> </a:t>
            </a:r>
            <a:r>
              <a:rPr lang="ru-RU" sz="1400" dirty="0" err="1"/>
              <a:t>аналіз</a:t>
            </a:r>
            <a:r>
              <a:rPr lang="ru-RU" sz="1400" dirty="0"/>
              <a:t> за методом Твида.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Цефалометричний</a:t>
            </a:r>
            <a:r>
              <a:rPr lang="ru-RU" sz="1400" dirty="0"/>
              <a:t> </a:t>
            </a:r>
            <a:r>
              <a:rPr lang="ru-RU" sz="1400" dirty="0" err="1"/>
              <a:t>аналіз</a:t>
            </a:r>
            <a:r>
              <a:rPr lang="ru-RU" sz="1400" dirty="0"/>
              <a:t> за методом </a:t>
            </a:r>
            <a:r>
              <a:rPr lang="ru-RU" sz="1400" dirty="0" err="1"/>
              <a:t>Рикетса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Використання</a:t>
            </a:r>
            <a:r>
              <a:rPr lang="ru-RU" sz="1400" dirty="0"/>
              <a:t> ТРГ на </a:t>
            </a:r>
            <a:r>
              <a:rPr lang="ru-RU" sz="1400" dirty="0" err="1"/>
              <a:t>практиці</a:t>
            </a:r>
            <a:r>
              <a:rPr lang="ru-RU" sz="1400" dirty="0"/>
              <a:t>. </a:t>
            </a:r>
            <a:r>
              <a:rPr lang="ru-RU" sz="1400" dirty="0" err="1"/>
              <a:t>Аналіз</a:t>
            </a:r>
            <a:r>
              <a:rPr lang="ru-RU" sz="1400" dirty="0"/>
              <a:t> </a:t>
            </a:r>
            <a:r>
              <a:rPr lang="ru-RU" sz="1400" dirty="0" err="1"/>
              <a:t>клінічних</a:t>
            </a:r>
            <a:r>
              <a:rPr lang="ru-RU" sz="1400" dirty="0"/>
              <a:t> </a:t>
            </a:r>
            <a:r>
              <a:rPr lang="ru-RU" sz="1400" dirty="0" err="1"/>
              <a:t>випадків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Ручна</a:t>
            </a:r>
            <a:r>
              <a:rPr lang="ru-RU" sz="1400" dirty="0"/>
              <a:t> та </a:t>
            </a:r>
            <a:r>
              <a:rPr lang="ru-RU" sz="1400" dirty="0" err="1"/>
              <a:t>автоматизована</a:t>
            </a:r>
            <a:r>
              <a:rPr lang="ru-RU" sz="1400" dirty="0"/>
              <a:t> </a:t>
            </a:r>
            <a:r>
              <a:rPr lang="ru-RU" sz="1400" dirty="0" err="1"/>
              <a:t>цефалометрія</a:t>
            </a:r>
            <a:r>
              <a:rPr lang="ru-RU" sz="1400" dirty="0"/>
              <a:t>. </a:t>
            </a:r>
            <a:r>
              <a:rPr lang="ru-RU" sz="1400" dirty="0" err="1"/>
              <a:t>Види</a:t>
            </a:r>
            <a:r>
              <a:rPr lang="ru-RU" sz="1400" dirty="0"/>
              <a:t> </a:t>
            </a:r>
            <a:r>
              <a:rPr lang="ru-RU" sz="1400" dirty="0" err="1"/>
              <a:t>програмного</a:t>
            </a:r>
            <a:r>
              <a:rPr lang="ru-RU" sz="1400" dirty="0"/>
              <a:t> </a:t>
            </a:r>
            <a:r>
              <a:rPr lang="ru-RU" sz="1400" dirty="0" err="1"/>
              <a:t>забезпечення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Клінічне</a:t>
            </a:r>
            <a:r>
              <a:rPr lang="ru-RU" sz="1400" dirty="0"/>
              <a:t> </a:t>
            </a:r>
            <a:r>
              <a:rPr lang="ru-RU" sz="1400" dirty="0" err="1"/>
              <a:t>розуміння</a:t>
            </a:r>
            <a:r>
              <a:rPr lang="ru-RU" sz="1400" dirty="0"/>
              <a:t> </a:t>
            </a:r>
            <a:r>
              <a:rPr lang="ru-RU" sz="1400" dirty="0" err="1"/>
              <a:t>середньо-статистичних</a:t>
            </a:r>
            <a:r>
              <a:rPr lang="ru-RU" sz="1400" dirty="0"/>
              <a:t> норм, та </a:t>
            </a:r>
            <a:r>
              <a:rPr lang="ru-RU" sz="1400" dirty="0" err="1"/>
              <a:t>індивідуальна</a:t>
            </a:r>
            <a:r>
              <a:rPr lang="ru-RU" sz="1400" dirty="0"/>
              <a:t> </a:t>
            </a:r>
            <a:r>
              <a:rPr lang="ru-RU" sz="1400" dirty="0" err="1"/>
              <a:t>діагностика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Поняття</a:t>
            </a:r>
            <a:r>
              <a:rPr lang="ru-RU" sz="1400" dirty="0"/>
              <a:t> </a:t>
            </a:r>
            <a:r>
              <a:rPr lang="ru-RU" sz="1400" dirty="0" err="1"/>
              <a:t>компютерна</a:t>
            </a:r>
            <a:r>
              <a:rPr lang="ru-RU" sz="1400" dirty="0"/>
              <a:t> томограф</a:t>
            </a:r>
            <a:r>
              <a:rPr lang="uk-UA" sz="1400" dirty="0" err="1"/>
              <a:t>ія</a:t>
            </a:r>
            <a:r>
              <a:rPr lang="uk-UA" sz="1400" dirty="0"/>
              <a:t>, </a:t>
            </a:r>
            <a:r>
              <a:rPr lang="ru-RU" sz="1400" dirty="0" err="1"/>
              <a:t>покази</a:t>
            </a:r>
            <a:r>
              <a:rPr lang="ru-RU" sz="1400" dirty="0"/>
              <a:t> до </a:t>
            </a:r>
            <a:r>
              <a:rPr lang="ru-RU" sz="1400" dirty="0" err="1"/>
              <a:t>використання</a:t>
            </a:r>
            <a:r>
              <a:rPr lang="ru-RU" sz="1400" dirty="0"/>
              <a:t>, </a:t>
            </a:r>
            <a:r>
              <a:rPr lang="ru-RU" sz="1400" dirty="0" err="1"/>
              <a:t>переваги</a:t>
            </a:r>
            <a:r>
              <a:rPr lang="ru-RU" sz="1400" dirty="0"/>
              <a:t> та </a:t>
            </a:r>
            <a:r>
              <a:rPr lang="ru-RU" sz="1400" dirty="0" err="1"/>
              <a:t>недоліки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Види</a:t>
            </a:r>
            <a:r>
              <a:rPr lang="ru-RU" sz="1400" dirty="0"/>
              <a:t> </a:t>
            </a:r>
            <a:r>
              <a:rPr lang="ru-RU" sz="1400" dirty="0" err="1"/>
              <a:t>програмного</a:t>
            </a:r>
            <a:r>
              <a:rPr lang="ru-RU" sz="1400" dirty="0"/>
              <a:t> </a:t>
            </a:r>
            <a:r>
              <a:rPr lang="ru-RU" sz="1400" dirty="0" err="1"/>
              <a:t>забезпечення</a:t>
            </a:r>
            <a:r>
              <a:rPr lang="ru-RU" sz="1400" dirty="0"/>
              <a:t> для </a:t>
            </a:r>
            <a:r>
              <a:rPr lang="ru-RU" sz="1400" dirty="0" err="1"/>
              <a:t>візуалізації</a:t>
            </a:r>
            <a:r>
              <a:rPr lang="ru-RU" sz="1400" dirty="0"/>
              <a:t> та </a:t>
            </a:r>
            <a:r>
              <a:rPr lang="ru-RU" sz="1400" dirty="0" err="1"/>
              <a:t>аналізу</a:t>
            </a:r>
            <a:r>
              <a:rPr lang="ru-RU" sz="1400" dirty="0"/>
              <a:t> КЛКТ.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DICOM </a:t>
            </a:r>
            <a:r>
              <a:rPr lang="ru-RU" sz="1400" dirty="0" err="1"/>
              <a:t>файли</a:t>
            </a:r>
            <a:r>
              <a:rPr lang="ru-RU" sz="1400" dirty="0"/>
              <a:t>, та </a:t>
            </a:r>
            <a:r>
              <a:rPr lang="ru-RU" sz="1400" dirty="0" err="1"/>
              <a:t>основні</a:t>
            </a:r>
            <a:r>
              <a:rPr lang="ru-RU" sz="1400" dirty="0"/>
              <a:t> </a:t>
            </a:r>
            <a:r>
              <a:rPr lang="ru-RU" sz="1400" dirty="0" err="1"/>
              <a:t>принципи</a:t>
            </a:r>
            <a:r>
              <a:rPr lang="ru-RU" sz="1400" dirty="0"/>
              <a:t> </a:t>
            </a:r>
            <a:r>
              <a:rPr lang="ru-RU" sz="1400" dirty="0" err="1"/>
              <a:t>роботи</a:t>
            </a:r>
            <a:r>
              <a:rPr lang="ru-RU" sz="1400" dirty="0"/>
              <a:t> з ними .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/>
              <a:t>Методолог</a:t>
            </a:r>
            <a:r>
              <a:rPr lang="uk-UA" sz="1400" dirty="0" err="1"/>
              <a:t>ія</a:t>
            </a:r>
            <a:r>
              <a:rPr lang="uk-UA" sz="1400" dirty="0"/>
              <a:t> роботи та аналізу КЛКТ </a:t>
            </a:r>
            <a:r>
              <a:rPr lang="uk-UA" sz="1400" dirty="0" err="1"/>
              <a:t>зубощелепних</a:t>
            </a:r>
            <a:r>
              <a:rPr lang="uk-UA" sz="1400" dirty="0"/>
              <a:t> структур.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err="1"/>
              <a:t>Ортопантомографії</a:t>
            </a:r>
            <a:r>
              <a:rPr lang="ru-RU" sz="1400" dirty="0"/>
              <a:t>. </a:t>
            </a:r>
            <a:r>
              <a:rPr lang="ru-RU" sz="1400" dirty="0" err="1"/>
              <a:t>Визначення</a:t>
            </a:r>
            <a:r>
              <a:rPr lang="ru-RU" sz="1400" dirty="0"/>
              <a:t>, </a:t>
            </a:r>
            <a:r>
              <a:rPr lang="ru-RU" sz="1400" dirty="0" err="1"/>
              <a:t>клінічне</a:t>
            </a:r>
            <a:r>
              <a:rPr lang="ru-RU" sz="1400" dirty="0"/>
              <a:t> </a:t>
            </a:r>
            <a:r>
              <a:rPr lang="ru-RU" sz="1400" dirty="0" err="1"/>
              <a:t>застосування</a:t>
            </a:r>
            <a:r>
              <a:rPr lang="ru-RU" sz="1400" dirty="0"/>
              <a:t>, </a:t>
            </a:r>
            <a:r>
              <a:rPr lang="ru-RU" sz="1400" dirty="0" err="1"/>
              <a:t>переваги</a:t>
            </a:r>
            <a:r>
              <a:rPr lang="ru-RU" sz="1400" dirty="0"/>
              <a:t> та </a:t>
            </a:r>
            <a:r>
              <a:rPr lang="ru-RU" sz="1400" dirty="0" err="1"/>
              <a:t>недоліки</a:t>
            </a:r>
            <a:r>
              <a:rPr lang="ru-RU" sz="14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err="1"/>
              <a:t>Прицільна</a:t>
            </a:r>
            <a:r>
              <a:rPr lang="ru-RU" sz="1200" dirty="0"/>
              <a:t>, </a:t>
            </a:r>
            <a:r>
              <a:rPr lang="ru-RU" sz="1200" dirty="0" err="1"/>
              <a:t>внутрішньоротова</a:t>
            </a:r>
            <a:r>
              <a:rPr lang="ru-RU" sz="1200" dirty="0"/>
              <a:t> контактна </a:t>
            </a:r>
            <a:r>
              <a:rPr lang="ru-RU" sz="1200" dirty="0" err="1"/>
              <a:t>рентгенограма</a:t>
            </a:r>
            <a:r>
              <a:rPr lang="ru-RU" sz="1200" dirty="0"/>
              <a:t>, </a:t>
            </a:r>
            <a:r>
              <a:rPr lang="ru-RU" sz="1200" dirty="0" err="1"/>
              <a:t>покази</a:t>
            </a:r>
            <a:r>
              <a:rPr lang="ru-RU" sz="1200" dirty="0"/>
              <a:t> до </a:t>
            </a:r>
            <a:r>
              <a:rPr lang="ru-RU" sz="1200" dirty="0" err="1"/>
              <a:t>застосування</a:t>
            </a:r>
            <a:r>
              <a:rPr lang="ru-RU" sz="1200" dirty="0"/>
              <a:t>, </a:t>
            </a:r>
            <a:r>
              <a:rPr lang="ru-RU" sz="1200" dirty="0" err="1"/>
              <a:t>переваги</a:t>
            </a:r>
            <a:r>
              <a:rPr lang="ru-RU" sz="1200" dirty="0"/>
              <a:t> та </a:t>
            </a:r>
            <a:r>
              <a:rPr lang="ru-RU" sz="1200" dirty="0" err="1"/>
              <a:t>недоліки</a:t>
            </a:r>
            <a:r>
              <a:rPr lang="ru-RU" sz="12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err="1"/>
              <a:t>Внутрішньоротова</a:t>
            </a:r>
            <a:r>
              <a:rPr lang="ru-RU" sz="1200" dirty="0"/>
              <a:t> </a:t>
            </a:r>
            <a:r>
              <a:rPr lang="ru-RU" sz="1200" dirty="0" err="1"/>
              <a:t>рентгенограма</a:t>
            </a:r>
            <a:r>
              <a:rPr lang="ru-RU" sz="1200" dirty="0"/>
              <a:t> </a:t>
            </a:r>
            <a:r>
              <a:rPr lang="ru-RU" sz="1200" dirty="0" err="1"/>
              <a:t>вприкусі</a:t>
            </a:r>
            <a:r>
              <a:rPr lang="ru-RU" sz="1200" dirty="0"/>
              <a:t>, </a:t>
            </a:r>
            <a:r>
              <a:rPr lang="ru-RU" sz="1200" dirty="0" err="1"/>
              <a:t>покази</a:t>
            </a:r>
            <a:r>
              <a:rPr lang="ru-RU" sz="1200" dirty="0"/>
              <a:t> до </a:t>
            </a:r>
            <a:r>
              <a:rPr lang="ru-RU" sz="1200" dirty="0" err="1"/>
              <a:t>застосування</a:t>
            </a:r>
            <a:r>
              <a:rPr lang="ru-RU" sz="1200" dirty="0"/>
              <a:t>, </a:t>
            </a:r>
            <a:r>
              <a:rPr lang="ru-RU" sz="1200" dirty="0" err="1"/>
              <a:t>переваги</a:t>
            </a:r>
            <a:r>
              <a:rPr lang="ru-RU" sz="1200" dirty="0"/>
              <a:t> та </a:t>
            </a:r>
            <a:r>
              <a:rPr lang="ru-RU" sz="1200" dirty="0" err="1"/>
              <a:t>недоліки</a:t>
            </a:r>
            <a:r>
              <a:rPr lang="ru-RU" sz="12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200" dirty="0"/>
              <a:t>Особливості використання </a:t>
            </a:r>
            <a:r>
              <a:rPr lang="uk-UA" sz="1200" dirty="0" err="1"/>
              <a:t>радіовізіографії</a:t>
            </a:r>
            <a:r>
              <a:rPr lang="uk-UA" sz="1200" dirty="0"/>
              <a:t> та </a:t>
            </a:r>
            <a:r>
              <a:rPr lang="uk-UA" sz="1200" dirty="0" err="1"/>
              <a:t>відповідого</a:t>
            </a:r>
            <a:r>
              <a:rPr lang="uk-UA" sz="1200" dirty="0"/>
              <a:t> програмного забезпечення. </a:t>
            </a:r>
          </a:p>
          <a:p>
            <a:pPr marL="342900" indent="-342900">
              <a:buFont typeface="+mj-lt"/>
              <a:buAutoNum type="arabicPeriod"/>
            </a:pPr>
            <a:r>
              <a:rPr lang="uk-UA" sz="1200" dirty="0" err="1"/>
              <a:t>Рентгенограмма</a:t>
            </a:r>
            <a:r>
              <a:rPr lang="uk-UA" sz="1200" dirty="0"/>
              <a:t> кисті руки.</a:t>
            </a:r>
            <a:r>
              <a:rPr lang="ru-RU" sz="1200" dirty="0"/>
              <a:t> Методика </a:t>
            </a:r>
            <a:r>
              <a:rPr lang="ru-RU" sz="1200" dirty="0" err="1"/>
              <a:t>аналізу</a:t>
            </a:r>
            <a:r>
              <a:rPr lang="ru-RU" sz="1200" dirty="0"/>
              <a:t>. </a:t>
            </a:r>
            <a:r>
              <a:rPr lang="ru-RU" sz="1200" dirty="0" err="1"/>
              <a:t>Покази</a:t>
            </a:r>
            <a:r>
              <a:rPr lang="ru-RU" sz="1200" dirty="0"/>
              <a:t> до </a:t>
            </a:r>
            <a:r>
              <a:rPr lang="ru-RU" sz="1200" dirty="0" err="1"/>
              <a:t>використання</a:t>
            </a:r>
            <a:r>
              <a:rPr lang="ru-RU" sz="1200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 err="1"/>
              <a:t>Рентгенографія</a:t>
            </a:r>
            <a:r>
              <a:rPr lang="ru-RU" sz="1200" dirty="0"/>
              <a:t> СНЩС.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/>
              <a:t>Методики </a:t>
            </a:r>
            <a:r>
              <a:rPr lang="ru-RU" sz="1200" dirty="0" err="1"/>
              <a:t>аналізу</a:t>
            </a:r>
            <a:r>
              <a:rPr lang="ru-RU" sz="1200" dirty="0"/>
              <a:t> </a:t>
            </a:r>
            <a:r>
              <a:rPr lang="ru-RU" sz="1200" dirty="0" err="1"/>
              <a:t>двовимірних</a:t>
            </a:r>
            <a:r>
              <a:rPr lang="ru-RU" sz="1200" dirty="0"/>
              <a:t> </a:t>
            </a:r>
            <a:r>
              <a:rPr lang="ru-RU" sz="1200" dirty="0" err="1"/>
              <a:t>зображень</a:t>
            </a:r>
            <a:r>
              <a:rPr lang="ru-RU" sz="1200" dirty="0"/>
              <a:t> СНЩС.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200" dirty="0"/>
              <a:t>Методолог</a:t>
            </a:r>
            <a:r>
              <a:rPr lang="uk-UA" sz="1200" dirty="0" err="1"/>
              <a:t>ія</a:t>
            </a:r>
            <a:r>
              <a:rPr lang="uk-UA" sz="1200" dirty="0"/>
              <a:t> роботи та аналізу КЛКТ СНЩС структур.</a:t>
            </a:r>
          </a:p>
          <a:p>
            <a:pPr marL="342900" indent="-342900">
              <a:buFont typeface="+mj-lt"/>
              <a:buAutoNum type="arabicPeriod"/>
            </a:pPr>
            <a:endParaRPr lang="uk-UA" sz="1200" dirty="0"/>
          </a:p>
          <a:p>
            <a:pPr marL="342900" indent="-342900">
              <a:buFont typeface="+mj-lt"/>
              <a:buAutoNum type="arabicPeriod"/>
            </a:pPr>
            <a:endParaRPr lang="uk-UA" sz="1200" dirty="0"/>
          </a:p>
          <a:p>
            <a:pPr marL="342900" indent="-342900">
              <a:buAutoNum type="arabicPeriod"/>
            </a:pP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xmlns="" val="1487022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2" descr="Файл:Wilhelm Conrad Röntgen (1845--1923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20688"/>
            <a:ext cx="367665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35" y="2132856"/>
            <a:ext cx="494789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/>
              <a:t>Вільгельм</a:t>
            </a:r>
            <a:r>
              <a:rPr lang="ru-RU" sz="2800" b="1" dirty="0"/>
              <a:t> Конрад Рентген</a:t>
            </a:r>
            <a:endParaRPr lang="en-US" sz="2800" b="1" dirty="0"/>
          </a:p>
          <a:p>
            <a:r>
              <a:rPr lang="en-US" sz="2800" b="1" dirty="0"/>
              <a:t>		</a:t>
            </a:r>
            <a:r>
              <a:rPr lang="ru-RU" sz="2800" b="1" dirty="0"/>
              <a:t> 1895г.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408603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417638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 err="1"/>
              <a:t>Цефалометрія</a:t>
            </a: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676456" cy="4824536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err="1">
                <a:effectLst/>
              </a:rPr>
              <a:t>Цефалометрія</a:t>
            </a:r>
            <a:r>
              <a:rPr lang="ru-RU" sz="2000" dirty="0">
                <a:effectLst/>
              </a:rPr>
              <a:t> - </a:t>
            </a:r>
            <a:r>
              <a:rPr lang="ru-RU" sz="2000" dirty="0" err="1">
                <a:effectLst/>
              </a:rPr>
              <a:t>це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аналіз</a:t>
            </a:r>
            <a:r>
              <a:rPr lang="ru-RU" sz="2000" dirty="0">
                <a:effectLst/>
              </a:rPr>
              <a:t> та </a:t>
            </a:r>
            <a:r>
              <a:rPr lang="ru-RU" sz="2000" dirty="0" err="1">
                <a:effectLst/>
              </a:rPr>
              <a:t>інтерпретація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стандартизованих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рентгенограм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кісток</a:t>
            </a:r>
            <a:r>
              <a:rPr lang="ru-RU" sz="2000" dirty="0">
                <a:effectLst/>
              </a:rPr>
              <a:t> черепа. </a:t>
            </a:r>
          </a:p>
          <a:p>
            <a:pPr marL="0" indent="0">
              <a:buNone/>
            </a:pPr>
            <a:r>
              <a:rPr lang="ru-RU" sz="2000" dirty="0" err="1">
                <a:effectLst/>
              </a:rPr>
              <a:t>Найбільш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розповсюдженим</a:t>
            </a:r>
            <a:r>
              <a:rPr lang="ru-RU" sz="2000" dirty="0">
                <a:effectLst/>
              </a:rPr>
              <a:t> та </a:t>
            </a:r>
            <a:r>
              <a:rPr lang="ru-RU" sz="2000" dirty="0" err="1">
                <a:effectLst/>
              </a:rPr>
              <a:t>доступним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діагностичним</a:t>
            </a:r>
            <a:r>
              <a:rPr lang="ru-RU" sz="2000" dirty="0">
                <a:effectLst/>
              </a:rPr>
              <a:t> методом, </a:t>
            </a:r>
            <a:r>
              <a:rPr lang="ru-RU" sz="2000" dirty="0" err="1">
                <a:effectLst/>
              </a:rPr>
              <a:t>який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надає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інформацію</a:t>
            </a:r>
            <a:r>
              <a:rPr lang="ru-RU" sz="2000" dirty="0">
                <a:effectLst/>
              </a:rPr>
              <a:t> про </a:t>
            </a:r>
            <a:r>
              <a:rPr lang="ru-RU" sz="2000" dirty="0" err="1">
                <a:effectLst/>
              </a:rPr>
              <a:t>співвідношення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основних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анатомічних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компо-нентів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лиця</a:t>
            </a:r>
            <a:r>
              <a:rPr lang="ru-RU" sz="2000" dirty="0">
                <a:effectLst/>
              </a:rPr>
              <a:t>, </a:t>
            </a:r>
            <a:r>
              <a:rPr lang="ru-RU" sz="2000" dirty="0" err="1">
                <a:effectLst/>
              </a:rPr>
              <a:t>дозволяє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виявити</a:t>
            </a:r>
            <a:r>
              <a:rPr lang="ru-RU" sz="2000" dirty="0">
                <a:effectLst/>
              </a:rPr>
              <a:t> </a:t>
            </a:r>
          </a:p>
          <a:p>
            <a:pPr marL="0" indent="0">
              <a:buNone/>
            </a:pPr>
            <a:r>
              <a:rPr lang="ru-RU" sz="2000" dirty="0" err="1">
                <a:effectLst/>
              </a:rPr>
              <a:t>морфометричне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підгрунтя</a:t>
            </a:r>
            <a:r>
              <a:rPr lang="ru-RU" sz="2000" dirty="0">
                <a:effectLst/>
              </a:rPr>
              <a:t> </a:t>
            </a:r>
          </a:p>
          <a:p>
            <a:pPr marL="0" indent="0">
              <a:buNone/>
            </a:pPr>
            <a:r>
              <a:rPr lang="ru-RU" sz="2000" dirty="0" err="1">
                <a:effectLst/>
              </a:rPr>
              <a:t>тієї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чи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іншої</a:t>
            </a:r>
            <a:r>
              <a:rPr lang="ru-RU" sz="2000" dirty="0">
                <a:effectLst/>
              </a:rPr>
              <a:t> </a:t>
            </a:r>
            <a:r>
              <a:rPr lang="ru-RU" sz="2000" dirty="0" err="1" smtClean="0">
                <a:effectLst/>
              </a:rPr>
              <a:t>аномалії</a:t>
            </a:r>
            <a:r>
              <a:rPr lang="ru-RU" sz="2000" dirty="0">
                <a:effectLst/>
              </a:rPr>
              <a:t>,</a:t>
            </a:r>
          </a:p>
          <a:p>
            <a:pPr marL="0" indent="0">
              <a:buNone/>
            </a:pP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вивчити</a:t>
            </a:r>
            <a:r>
              <a:rPr lang="ru-RU" sz="2000" dirty="0">
                <a:effectLst/>
              </a:rPr>
              <a:t> та </a:t>
            </a:r>
            <a:r>
              <a:rPr lang="ru-RU" sz="2000" dirty="0" err="1">
                <a:effectLst/>
              </a:rPr>
              <a:t>прослідкувати</a:t>
            </a:r>
            <a:endParaRPr lang="ru-RU" sz="2000" dirty="0">
              <a:effectLst/>
            </a:endParaRPr>
          </a:p>
          <a:p>
            <a:pPr marL="0" indent="0">
              <a:buNone/>
            </a:pP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зміни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розмірів</a:t>
            </a:r>
            <a:r>
              <a:rPr lang="ru-RU" sz="2000" dirty="0">
                <a:effectLst/>
              </a:rPr>
              <a:t> та </a:t>
            </a:r>
            <a:r>
              <a:rPr lang="ru-RU" sz="2000" dirty="0" err="1">
                <a:effectLst/>
              </a:rPr>
              <a:t>взаємо</a:t>
            </a:r>
            <a:r>
              <a:rPr lang="ru-RU" sz="2000" dirty="0">
                <a:effectLst/>
              </a:rPr>
              <a:t>-</a:t>
            </a:r>
          </a:p>
          <a:p>
            <a:pPr marL="0" indent="0">
              <a:buNone/>
            </a:pPr>
            <a:r>
              <a:rPr lang="ru-RU" sz="2000" dirty="0" err="1">
                <a:effectLst/>
              </a:rPr>
              <a:t>розташування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кісткових</a:t>
            </a:r>
            <a:r>
              <a:rPr lang="ru-RU" sz="2000" dirty="0">
                <a:effectLst/>
              </a:rPr>
              <a:t> та</a:t>
            </a:r>
          </a:p>
          <a:p>
            <a:pPr marL="0" indent="0">
              <a:buNone/>
            </a:pP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м’яких</a:t>
            </a:r>
            <a:r>
              <a:rPr lang="ru-RU" sz="2000" dirty="0">
                <a:effectLst/>
              </a:rPr>
              <a:t> структур </a:t>
            </a:r>
            <a:r>
              <a:rPr lang="ru-RU" sz="2000" dirty="0" err="1">
                <a:effectLst/>
              </a:rPr>
              <a:t>голови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унаслідок</a:t>
            </a:r>
            <a:endParaRPr lang="ru-RU" sz="2000" dirty="0">
              <a:effectLst/>
            </a:endParaRPr>
          </a:p>
          <a:p>
            <a:pPr marL="0" indent="0">
              <a:buNone/>
            </a:pP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лікування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або</a:t>
            </a:r>
            <a:r>
              <a:rPr lang="ru-RU" sz="2000" dirty="0">
                <a:effectLst/>
              </a:rPr>
              <a:t> росту, є </a:t>
            </a:r>
            <a:r>
              <a:rPr lang="ru-RU" sz="2000" dirty="0" err="1">
                <a:effectLst/>
              </a:rPr>
              <a:t>бокова</a:t>
            </a:r>
            <a:endParaRPr lang="ru-RU" sz="2000" dirty="0">
              <a:effectLst/>
            </a:endParaRPr>
          </a:p>
          <a:p>
            <a:pPr marL="0" indent="0">
              <a:buNone/>
            </a:pP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телерентгенографія</a:t>
            </a:r>
            <a:r>
              <a:rPr lang="ru-RU" sz="2000" dirty="0">
                <a:effectLst/>
              </a:rPr>
              <a:t> (</a:t>
            </a:r>
            <a:r>
              <a:rPr lang="ru-RU" sz="2000" dirty="0" err="1">
                <a:effectLst/>
              </a:rPr>
              <a:t>цефалометрія</a:t>
            </a:r>
            <a:r>
              <a:rPr lang="ru-RU" dirty="0">
                <a:effectLst/>
              </a:rPr>
              <a:t>) </a:t>
            </a:r>
            <a:endParaRPr lang="en-US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6232" y="3068960"/>
            <a:ext cx="4150157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9683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ru-RU" dirty="0" err="1"/>
              <a:t>Цефалометрія</a:t>
            </a: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30725"/>
          </a:xfrm>
        </p:spPr>
        <p:txBody>
          <a:bodyPr/>
          <a:lstStyle/>
          <a:p>
            <a:r>
              <a:rPr lang="uk-UA" sz="1600" dirty="0">
                <a:effectLst/>
              </a:rPr>
              <a:t>Основні точки які використовувались при проведенні </a:t>
            </a:r>
            <a:r>
              <a:rPr lang="uk-UA" sz="1600" dirty="0" err="1">
                <a:effectLst/>
              </a:rPr>
              <a:t>цефалометричного</a:t>
            </a:r>
            <a:r>
              <a:rPr lang="uk-UA" sz="1600" dirty="0">
                <a:effectLst/>
              </a:rPr>
              <a:t> дослідження</a:t>
            </a:r>
            <a:r>
              <a:rPr lang="en-GB" sz="1600" dirty="0">
                <a:effectLst/>
              </a:rPr>
              <a:t>:</a:t>
            </a:r>
            <a:endParaRPr lang="uk-UA" sz="1600" dirty="0">
              <a:effectLst/>
            </a:endParaRPr>
          </a:p>
          <a:p>
            <a:r>
              <a:rPr lang="uk-UA" sz="1600" b="1" u="sng" dirty="0">
                <a:effectLst/>
              </a:rPr>
              <a:t>A'</a:t>
            </a:r>
            <a:r>
              <a:rPr lang="uk-UA" sz="1600" dirty="0">
                <a:effectLst/>
              </a:rPr>
              <a:t> – точка, яка розташовується на 3 мм нижче точки </a:t>
            </a:r>
            <a:r>
              <a:rPr lang="uk-UA" sz="1600" b="1" u="sng" dirty="0">
                <a:effectLst/>
              </a:rPr>
              <a:t>А</a:t>
            </a:r>
            <a:r>
              <a:rPr lang="uk-UA" sz="1600" dirty="0">
                <a:effectLst/>
              </a:rPr>
              <a:t>, використовується для вимірювання товщини нижньої губи в аналізі </a:t>
            </a:r>
            <a:r>
              <a:rPr lang="uk-UA" sz="1600" i="1" dirty="0" err="1">
                <a:effectLst/>
              </a:rPr>
              <a:t>Holdway</a:t>
            </a:r>
            <a:r>
              <a:rPr lang="uk-UA" sz="1600" dirty="0">
                <a:effectLst/>
              </a:rPr>
              <a:t>;</a:t>
            </a:r>
          </a:p>
          <a:p>
            <a:r>
              <a:rPr lang="uk-UA" sz="1600" b="1" u="sng" dirty="0">
                <a:effectLst/>
              </a:rPr>
              <a:t>A</a:t>
            </a:r>
            <a:r>
              <a:rPr lang="uk-UA" sz="1600" dirty="0">
                <a:effectLst/>
              </a:rPr>
              <a:t> (</a:t>
            </a:r>
            <a:r>
              <a:rPr lang="uk-UA" sz="1600" b="1" dirty="0" err="1">
                <a:effectLst/>
              </a:rPr>
              <a:t>subspinale</a:t>
            </a:r>
            <a:r>
              <a:rPr lang="uk-UA" sz="1600" dirty="0">
                <a:effectLst/>
              </a:rPr>
              <a:t>) – точка А за </a:t>
            </a:r>
            <a:r>
              <a:rPr lang="uk-UA" sz="1600" i="1" dirty="0" err="1">
                <a:effectLst/>
              </a:rPr>
              <a:t>Downs</a:t>
            </a:r>
            <a:r>
              <a:rPr lang="uk-UA" sz="1600" dirty="0">
                <a:effectLst/>
              </a:rPr>
              <a:t>, найбільш </a:t>
            </a:r>
            <a:r>
              <a:rPr lang="uk-UA" sz="1600" dirty="0" err="1">
                <a:effectLst/>
              </a:rPr>
              <a:t>задньо</a:t>
            </a:r>
            <a:r>
              <a:rPr lang="uk-UA" sz="1600" dirty="0">
                <a:effectLst/>
              </a:rPr>
              <a:t> розміщена точка переднього контуру верхньої щелепи;</a:t>
            </a:r>
          </a:p>
          <a:p>
            <a:r>
              <a:rPr lang="uk-UA" sz="1600" b="1" u="sng" dirty="0">
                <a:effectLst/>
              </a:rPr>
              <a:t>ANS</a:t>
            </a:r>
            <a:r>
              <a:rPr lang="uk-UA" sz="1600" dirty="0">
                <a:effectLst/>
              </a:rPr>
              <a:t> (</a:t>
            </a:r>
            <a:r>
              <a:rPr lang="uk-UA" sz="1600" b="1" dirty="0" err="1">
                <a:effectLst/>
              </a:rPr>
              <a:t>spina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nazalis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anterior</a:t>
            </a:r>
            <a:r>
              <a:rPr lang="uk-UA" sz="1600" dirty="0">
                <a:effectLst/>
              </a:rPr>
              <a:t>) – вершина передньої носової ості – утворює передню точку піднебінної площини (</a:t>
            </a:r>
            <a:r>
              <a:rPr lang="uk-UA" sz="1600" b="1" u="sng" dirty="0" err="1">
                <a:effectLst/>
              </a:rPr>
              <a:t>SpP</a:t>
            </a:r>
            <a:r>
              <a:rPr lang="uk-UA" sz="1600" dirty="0">
                <a:effectLst/>
              </a:rPr>
              <a:t>);</a:t>
            </a:r>
          </a:p>
          <a:p>
            <a:r>
              <a:rPr lang="uk-UA" sz="1600" b="1" u="sng" dirty="0" err="1">
                <a:effectLst/>
              </a:rPr>
              <a:t>AOclP</a:t>
            </a:r>
            <a:r>
              <a:rPr lang="uk-UA" sz="1600" dirty="0">
                <a:effectLst/>
              </a:rPr>
              <a:t> – проекція точки </a:t>
            </a:r>
            <a:r>
              <a:rPr lang="uk-UA" sz="1600" b="1" u="sng" dirty="0">
                <a:effectLst/>
              </a:rPr>
              <a:t>А</a:t>
            </a:r>
            <a:r>
              <a:rPr lang="uk-UA" sz="1600" dirty="0">
                <a:effectLst/>
              </a:rPr>
              <a:t> на лінію </a:t>
            </a:r>
            <a:r>
              <a:rPr lang="uk-UA" sz="1600" b="1" u="sng" dirty="0" err="1">
                <a:effectLst/>
              </a:rPr>
              <a:t>apOcP</a:t>
            </a:r>
            <a:r>
              <a:rPr lang="uk-UA" sz="1600" b="1" u="sng" dirty="0">
                <a:effectLst/>
              </a:rPr>
              <a:t> - </a:t>
            </a:r>
            <a:r>
              <a:rPr lang="uk-UA" sz="1600" b="1" u="sng" dirty="0" err="1">
                <a:effectLst/>
              </a:rPr>
              <a:t>ppOcP</a:t>
            </a:r>
            <a:r>
              <a:rPr lang="uk-UA" sz="1600" dirty="0">
                <a:effectLst/>
              </a:rPr>
              <a:t> (</a:t>
            </a:r>
            <a:r>
              <a:rPr lang="uk-UA" sz="1600" i="1" dirty="0" err="1">
                <a:effectLst/>
              </a:rPr>
              <a:t>змикальну</a:t>
            </a:r>
            <a:r>
              <a:rPr lang="uk-UA" sz="1600" i="1" dirty="0">
                <a:effectLst/>
              </a:rPr>
              <a:t> площину за </a:t>
            </a:r>
            <a:r>
              <a:rPr lang="uk-UA" sz="1600" i="1" dirty="0" err="1">
                <a:effectLst/>
              </a:rPr>
              <a:t>Steiner</a:t>
            </a:r>
            <a:r>
              <a:rPr lang="uk-UA" sz="1600" dirty="0">
                <a:effectLst/>
              </a:rPr>
              <a:t>, в подальшому позначається також як </a:t>
            </a:r>
            <a:r>
              <a:rPr lang="uk-UA" sz="1600" b="1" u="sng" dirty="0" err="1">
                <a:effectLst/>
              </a:rPr>
              <a:t>OcPSt</a:t>
            </a:r>
            <a:r>
              <a:rPr lang="uk-UA" sz="1600" dirty="0">
                <a:effectLst/>
              </a:rPr>
              <a:t>);</a:t>
            </a:r>
          </a:p>
          <a:p>
            <a:r>
              <a:rPr lang="uk-UA" sz="1600" b="1" u="sng" dirty="0" err="1">
                <a:effectLst/>
              </a:rPr>
              <a:t>apMandS</a:t>
            </a:r>
            <a:r>
              <a:rPr lang="uk-UA" sz="1600" dirty="0">
                <a:effectLst/>
              </a:rPr>
              <a:t> (</a:t>
            </a:r>
            <a:r>
              <a:rPr lang="uk-UA" sz="1600" b="1" dirty="0" err="1">
                <a:effectLst/>
              </a:rPr>
              <a:t>anterior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point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of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mandible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according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to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Schwarz</a:t>
            </a:r>
            <a:r>
              <a:rPr lang="uk-UA" sz="1600" dirty="0">
                <a:effectLst/>
              </a:rPr>
              <a:t>) – передня точка нижньої щелепи за </a:t>
            </a:r>
            <a:r>
              <a:rPr lang="uk-UA" sz="1600" i="1" dirty="0" err="1">
                <a:effectLst/>
              </a:rPr>
              <a:t>Schwarz</a:t>
            </a:r>
            <a:r>
              <a:rPr lang="uk-UA" sz="1600" dirty="0">
                <a:effectLst/>
              </a:rPr>
              <a:t>) – конструктивна точка, яка утворюється проекцією точки </a:t>
            </a:r>
            <a:r>
              <a:rPr lang="uk-UA" sz="1600" b="1" u="sng" dirty="0" err="1">
                <a:effectLst/>
              </a:rPr>
              <a:t>Pog</a:t>
            </a:r>
            <a:r>
              <a:rPr lang="uk-UA" sz="1600" dirty="0">
                <a:effectLst/>
              </a:rPr>
              <a:t> на лінію </a:t>
            </a:r>
            <a:r>
              <a:rPr lang="uk-UA" sz="1600" b="1" u="sng" dirty="0" err="1">
                <a:effectLst/>
              </a:rPr>
              <a:t>Me-tGoS</a:t>
            </a:r>
            <a:r>
              <a:rPr lang="uk-UA" sz="1600" dirty="0">
                <a:effectLst/>
              </a:rPr>
              <a:t>;</a:t>
            </a:r>
          </a:p>
          <a:p>
            <a:r>
              <a:rPr lang="uk-UA" sz="1600" b="1" u="sng" dirty="0" err="1">
                <a:effectLst/>
              </a:rPr>
              <a:t>apMax</a:t>
            </a:r>
            <a:r>
              <a:rPr lang="uk-UA" sz="1600" dirty="0">
                <a:effectLst/>
              </a:rPr>
              <a:t> – проекція точки </a:t>
            </a:r>
            <a:r>
              <a:rPr lang="uk-UA" sz="1600" b="1" u="sng" dirty="0">
                <a:effectLst/>
              </a:rPr>
              <a:t>А</a:t>
            </a:r>
            <a:r>
              <a:rPr lang="uk-UA" sz="1600" dirty="0">
                <a:effectLst/>
              </a:rPr>
              <a:t> на лінію </a:t>
            </a:r>
            <a:r>
              <a:rPr lang="uk-UA" sz="1600" b="1" u="sng" dirty="0">
                <a:effectLst/>
              </a:rPr>
              <a:t>ANS-PNS</a:t>
            </a:r>
            <a:r>
              <a:rPr lang="uk-UA" sz="1600" dirty="0">
                <a:effectLst/>
              </a:rPr>
              <a:t> (піднебінну площину </a:t>
            </a:r>
            <a:r>
              <a:rPr lang="uk-UA" sz="1600" b="1" u="sng" dirty="0" err="1">
                <a:effectLst/>
              </a:rPr>
              <a:t>SpP</a:t>
            </a:r>
            <a:r>
              <a:rPr lang="uk-UA" sz="1600" dirty="0">
                <a:effectLst/>
              </a:rPr>
              <a:t>);</a:t>
            </a:r>
          </a:p>
          <a:p>
            <a:r>
              <a:rPr lang="uk-UA" sz="1600" b="1" u="sng" dirty="0" err="1">
                <a:effectLst/>
              </a:rPr>
              <a:t>apOcP</a:t>
            </a:r>
            <a:r>
              <a:rPr lang="uk-UA" sz="1600" dirty="0">
                <a:effectLst/>
              </a:rPr>
              <a:t> (</a:t>
            </a:r>
            <a:r>
              <a:rPr lang="uk-UA" sz="1600" b="1" dirty="0" err="1">
                <a:effectLst/>
              </a:rPr>
              <a:t>anterior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point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of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occlusal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plane</a:t>
            </a:r>
            <a:r>
              <a:rPr lang="uk-UA" sz="1600" dirty="0">
                <a:effectLst/>
              </a:rPr>
              <a:t> за </a:t>
            </a:r>
            <a:r>
              <a:rPr lang="uk-UA" sz="1600" i="1" dirty="0" err="1">
                <a:effectLst/>
              </a:rPr>
              <a:t>Steiner</a:t>
            </a:r>
            <a:r>
              <a:rPr lang="uk-UA" sz="1600" dirty="0">
                <a:effectLst/>
              </a:rPr>
              <a:t>) також відома як </a:t>
            </a:r>
            <a:r>
              <a:rPr lang="uk-UA" sz="1600" b="1" u="sng" dirty="0">
                <a:effectLst/>
              </a:rPr>
              <a:t>ADP</a:t>
            </a:r>
            <a:r>
              <a:rPr lang="uk-UA" sz="1600" dirty="0">
                <a:effectLst/>
              </a:rPr>
              <a:t> (</a:t>
            </a:r>
            <a:r>
              <a:rPr lang="uk-UA" sz="1600" b="1" dirty="0" err="1">
                <a:effectLst/>
              </a:rPr>
              <a:t>anterior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Downs</a:t>
            </a:r>
            <a:r>
              <a:rPr lang="uk-UA" sz="1600" b="1" dirty="0">
                <a:effectLst/>
              </a:rPr>
              <a:t> </a:t>
            </a:r>
            <a:r>
              <a:rPr lang="uk-UA" sz="1600" b="1" dirty="0" err="1">
                <a:effectLst/>
              </a:rPr>
              <a:t>point</a:t>
            </a:r>
            <a:r>
              <a:rPr lang="uk-UA" sz="1600" b="1" dirty="0">
                <a:effectLst/>
              </a:rPr>
              <a:t>,</a:t>
            </a:r>
            <a:r>
              <a:rPr lang="uk-UA" sz="1600" dirty="0">
                <a:effectLst/>
              </a:rPr>
              <a:t> передня точка </a:t>
            </a:r>
            <a:r>
              <a:rPr lang="uk-UA" sz="1600" dirty="0" err="1">
                <a:effectLst/>
              </a:rPr>
              <a:t>змикальної</a:t>
            </a:r>
            <a:r>
              <a:rPr lang="uk-UA" sz="1600" dirty="0">
                <a:effectLst/>
              </a:rPr>
              <a:t> площини за </a:t>
            </a:r>
            <a:r>
              <a:rPr lang="uk-UA" sz="1600" i="1" dirty="0" err="1">
                <a:effectLst/>
              </a:rPr>
              <a:t>Downs</a:t>
            </a:r>
            <a:r>
              <a:rPr lang="uk-UA" sz="1600" dirty="0">
                <a:effectLst/>
              </a:rPr>
              <a:t>) – середина лінії що з’єднує різальні краї </a:t>
            </a:r>
            <a:r>
              <a:rPr lang="uk-UA" sz="1600" dirty="0" err="1">
                <a:effectLst/>
              </a:rPr>
              <a:t>присередніх</a:t>
            </a:r>
            <a:r>
              <a:rPr lang="uk-UA" sz="1600" dirty="0">
                <a:effectLst/>
              </a:rPr>
              <a:t> різців верхньої (</a:t>
            </a:r>
            <a:r>
              <a:rPr lang="uk-UA" sz="1600" b="1" u="sng" dirty="0">
                <a:effectLst/>
              </a:rPr>
              <a:t>Is1u</a:t>
            </a:r>
            <a:r>
              <a:rPr lang="uk-UA" sz="1600" dirty="0">
                <a:effectLst/>
              </a:rPr>
              <a:t>) та нижньої (</a:t>
            </a:r>
            <a:r>
              <a:rPr lang="uk-UA" sz="1600" b="1" u="sng" dirty="0">
                <a:effectLst/>
              </a:rPr>
              <a:t>Is1L</a:t>
            </a:r>
            <a:r>
              <a:rPr lang="uk-UA" sz="1600" dirty="0">
                <a:effectLst/>
              </a:rPr>
              <a:t>) щелеп;</a:t>
            </a:r>
          </a:p>
        </p:txBody>
      </p:sp>
    </p:spTree>
    <p:extLst>
      <p:ext uri="{BB962C8B-B14F-4D97-AF65-F5344CB8AC3E}">
        <p14:creationId xmlns:p14="http://schemas.microsoft.com/office/powerpoint/2010/main" xmlns="" val="40280280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uk-UA" dirty="0" err="1"/>
              <a:t>Цефалометрія</a:t>
            </a:r>
            <a:r>
              <a:rPr lang="uk-UA" dirty="0"/>
              <a:t> </a:t>
            </a:r>
            <a:r>
              <a:rPr lang="en-US" sz="5400" dirty="0">
                <a:solidFill>
                  <a:srgbClr val="FFFF00"/>
                </a:solidFill>
              </a:rPr>
              <a:t/>
            </a:r>
            <a:br>
              <a:rPr lang="en-US" sz="5400" dirty="0">
                <a:solidFill>
                  <a:srgbClr val="FFFF00"/>
                </a:solidFill>
              </a:rPr>
            </a:br>
            <a:endParaRPr lang="ru-RU" sz="5400" dirty="0">
              <a:solidFill>
                <a:srgbClr val="FFFF00"/>
              </a:solidFill>
            </a:endParaRPr>
          </a:p>
        </p:txBody>
      </p:sp>
      <p:pic>
        <p:nvPicPr>
          <p:cNvPr id="6" name="Объект 5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40768"/>
            <a:ext cx="6192688" cy="52565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246449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dirty="0">
                <a:effectLst/>
              </a:rPr>
              <a:t>1974. </a:t>
            </a:r>
            <a:r>
              <a:rPr lang="ru-RU" dirty="0" err="1">
                <a:effectLst/>
              </a:rPr>
              <a:t>Комп’ютерна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томографія</a:t>
            </a:r>
            <a:r>
              <a:rPr lang="ru-RU" dirty="0">
                <a:effectLst/>
              </a:rPr>
              <a:t> </a:t>
            </a:r>
          </a:p>
          <a:p>
            <a:r>
              <a:rPr lang="ru-RU" dirty="0" err="1">
                <a:effectLst/>
              </a:rPr>
              <a:t>Кормак</a:t>
            </a:r>
            <a:r>
              <a:rPr lang="ru-RU" dirty="0">
                <a:effectLst/>
              </a:rPr>
              <a:t> та </a:t>
            </a:r>
            <a:r>
              <a:rPr lang="ru-RU" dirty="0" err="1">
                <a:effectLst/>
              </a:rPr>
              <a:t>Хаусефільд</a:t>
            </a:r>
            <a:r>
              <a:rPr lang="ru-RU" dirty="0">
                <a:effectLst/>
              </a:rPr>
              <a:t> - </a:t>
            </a:r>
            <a:r>
              <a:rPr lang="ru-RU" dirty="0" err="1">
                <a:effectLst/>
              </a:rPr>
              <a:t>Нобелівська</a:t>
            </a:r>
            <a:r>
              <a:rPr lang="ru-RU" dirty="0">
                <a:effectLst/>
              </a:rPr>
              <a:t> </a:t>
            </a:r>
            <a:r>
              <a:rPr lang="ru-RU" dirty="0" err="1">
                <a:effectLst/>
              </a:rPr>
              <a:t>премія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6013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462812"/>
          </a:xfrm>
        </p:spPr>
        <p:txBody>
          <a:bodyPr/>
          <a:lstStyle/>
          <a:p>
            <a:r>
              <a:rPr lang="uk-UA" sz="5400" dirty="0">
                <a:solidFill>
                  <a:srgbClr val="FFFF00"/>
                </a:solidFill>
              </a:rPr>
              <a:t>КПКТ</a:t>
            </a: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-772150"/>
            <a:ext cx="78488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39552" y="1916832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dirty="0"/>
              <a:t>Для проведення даного дослідження </a:t>
            </a:r>
            <a:r>
              <a:rPr lang="uk-UA" dirty="0" err="1"/>
              <a:t>використову</a:t>
            </a:r>
            <a:r>
              <a:rPr lang="ru-RU" dirty="0" err="1"/>
              <a:t>ють</a:t>
            </a:r>
            <a:r>
              <a:rPr lang="uk-UA" dirty="0"/>
              <a:t> дентальні </a:t>
            </a:r>
            <a:r>
              <a:rPr lang="uk-UA" dirty="0" err="1"/>
              <a:t>конусно</a:t>
            </a:r>
            <a:r>
              <a:rPr lang="uk-UA" dirty="0"/>
              <a:t>-променеві томографи. Доза опромінення лімітована конусоподібним рентгенівським </a:t>
            </a:r>
            <a:r>
              <a:rPr lang="uk-UA" dirty="0" err="1"/>
              <a:t>промінем</a:t>
            </a:r>
            <a:r>
              <a:rPr lang="uk-UA" dirty="0"/>
              <a:t>, який сприймається високочутливим </a:t>
            </a:r>
            <a:r>
              <a:rPr lang="uk-UA" dirty="0" err="1"/>
              <a:t>світлопідсилюючим</a:t>
            </a:r>
            <a:r>
              <a:rPr lang="uk-UA" dirty="0"/>
              <a:t> приймачем з високою роздільною здатністю. Оскільки промінь проходить лише через обмежену ділянку тіла, то ми отримуємо тривимірне зображення високої якості при мінімальній дозі опромінення. Доза опромінення становить 0,015-0,060 </a:t>
            </a:r>
            <a:r>
              <a:rPr lang="uk-UA" dirty="0" err="1"/>
              <a:t>мЗврт</a:t>
            </a:r>
            <a:r>
              <a:rPr lang="uk-UA" dirty="0"/>
              <a:t>, що можна порівняти з чотирма </a:t>
            </a:r>
            <a:r>
              <a:rPr lang="uk-UA" dirty="0" err="1"/>
              <a:t>інтраоральними</a:t>
            </a:r>
            <a:r>
              <a:rPr lang="uk-UA" dirty="0"/>
              <a:t> або одним плівковим панорамним знімком, та складає від 1/25 до 1/50 дози стандартної рентгенівської комп’ютерної то-</a:t>
            </a:r>
            <a:r>
              <a:rPr lang="uk-UA" dirty="0" err="1"/>
              <a:t>мографії</a:t>
            </a:r>
            <a:r>
              <a:rPr lang="uk-UA" dirty="0"/>
              <a:t>. Дослідження проводилися в межах таких </a:t>
            </a:r>
            <a:r>
              <a:rPr lang="uk-UA" dirty="0" err="1"/>
              <a:t>характерис</a:t>
            </a:r>
            <a:r>
              <a:rPr lang="uk-UA" dirty="0"/>
              <a:t>-тик: напруга на генераторі 60-80 кВ; сила струму на генераторі 1-10 м</a:t>
            </a:r>
            <a:r>
              <a:rPr lang="en-US" dirty="0"/>
              <a:t>A; </a:t>
            </a:r>
            <a:r>
              <a:rPr lang="uk-UA" dirty="0" err="1"/>
              <a:t>фо-кусна</a:t>
            </a:r>
            <a:r>
              <a:rPr lang="uk-UA" dirty="0"/>
              <a:t> пляма 0.5 мм; час експозиції при режимі високої якості складав 9,4с; кут обертання при томографічному дослідженні складав 180 градусів. </a:t>
            </a:r>
            <a:r>
              <a:rPr lang="ru-RU" dirty="0" err="1"/>
              <a:t>Отримана</a:t>
            </a:r>
            <a:r>
              <a:rPr lang="ru-RU" dirty="0"/>
              <a:t> </a:t>
            </a:r>
            <a:r>
              <a:rPr lang="ru-RU" dirty="0" err="1"/>
              <a:t>тривимірна</a:t>
            </a:r>
            <a:r>
              <a:rPr lang="ru-RU" dirty="0"/>
              <a:t> </a:t>
            </a:r>
            <a:r>
              <a:rPr lang="ru-RU" dirty="0" err="1"/>
              <a:t>реконструкція</a:t>
            </a:r>
            <a:r>
              <a:rPr lang="ru-RU" dirty="0"/>
              <a:t>, методом конусно-</a:t>
            </a:r>
            <a:r>
              <a:rPr lang="ru-RU" dirty="0" err="1"/>
              <a:t>променовоїї</a:t>
            </a:r>
            <a:r>
              <a:rPr lang="ru-RU" dirty="0"/>
              <a:t> </a:t>
            </a:r>
            <a:r>
              <a:rPr lang="ru-RU" dirty="0" err="1"/>
              <a:t>комп’ютерної</a:t>
            </a:r>
            <a:r>
              <a:rPr lang="ru-RU" dirty="0"/>
              <a:t> </a:t>
            </a:r>
            <a:r>
              <a:rPr lang="ru-RU" dirty="0" err="1"/>
              <a:t>томографії</a:t>
            </a:r>
            <a:r>
              <a:rPr lang="ru-RU" dirty="0"/>
              <a:t> (КПКТ), </a:t>
            </a:r>
            <a:r>
              <a:rPr lang="ru-RU" dirty="0" err="1"/>
              <a:t>репрезентується</a:t>
            </a:r>
            <a:r>
              <a:rPr lang="ru-RU" dirty="0"/>
              <a:t> в </a:t>
            </a:r>
            <a:r>
              <a:rPr lang="ru-RU" dirty="0" err="1"/>
              <a:t>трьох</a:t>
            </a:r>
            <a:r>
              <a:rPr lang="ru-RU" dirty="0"/>
              <a:t> </a:t>
            </a:r>
            <a:r>
              <a:rPr lang="ru-RU" dirty="0" err="1"/>
              <a:t>площинах</a:t>
            </a:r>
            <a:r>
              <a:rPr lang="ru-RU" dirty="0"/>
              <a:t> – </a:t>
            </a:r>
            <a:r>
              <a:rPr lang="ru-RU" dirty="0" err="1"/>
              <a:t>стріловій</a:t>
            </a:r>
            <a:r>
              <a:rPr lang="ru-RU" dirty="0"/>
              <a:t>, </a:t>
            </a:r>
            <a:r>
              <a:rPr lang="ru-RU" dirty="0" err="1"/>
              <a:t>лобовій</a:t>
            </a:r>
            <a:r>
              <a:rPr lang="ru-RU" dirty="0"/>
              <a:t> та </a:t>
            </a:r>
            <a:r>
              <a:rPr lang="ru-RU" dirty="0" err="1"/>
              <a:t>горизонтальній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10423640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5196023"/>
              </p:ext>
            </p:extLst>
          </p:nvPr>
        </p:nvGraphicFramePr>
        <p:xfrm>
          <a:off x="323528" y="548680"/>
          <a:ext cx="8352928" cy="5871327"/>
        </p:xfrm>
        <a:graphic>
          <a:graphicData uri="http://schemas.openxmlformats.org/drawingml/2006/table">
            <a:tbl>
              <a:tblPr/>
              <a:tblGrid>
                <a:gridCol w="42844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684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84016"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Regular CT</a:t>
                      </a:r>
                      <a:endParaRPr lang="ru-RU" sz="1200" dirty="0"/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rgbClr val="FFFF00"/>
                          </a:solidFill>
                        </a:rPr>
                        <a:t>Maxilla</a:t>
                      </a:r>
                      <a:endParaRPr lang="ru-RU" sz="1800" dirty="0">
                        <a:solidFill>
                          <a:srgbClr val="FFFF00"/>
                        </a:solidFill>
                      </a:endParaRP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solidFill>
                            <a:srgbClr val="FFFF00"/>
                          </a:solidFill>
                        </a:rPr>
                        <a:t>1400 </a:t>
                      </a:r>
                      <a:r>
                        <a:rPr lang="en-US" sz="1800" dirty="0" err="1">
                          <a:solidFill>
                            <a:srgbClr val="FFFF00"/>
                          </a:solidFill>
                        </a:rPr>
                        <a:t>mSv</a:t>
                      </a:r>
                      <a:endParaRPr lang="en-US" sz="1800" dirty="0">
                        <a:solidFill>
                          <a:srgbClr val="FFFF00"/>
                        </a:solidFill>
                      </a:endParaRP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r>
                        <a:rPr lang="en-US" sz="1200" dirty="0"/>
                        <a:t>Mandible</a:t>
                      </a:r>
                      <a:endParaRPr lang="ru-RU" sz="1200" dirty="0"/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1320 </a:t>
                      </a:r>
                      <a:r>
                        <a:rPr lang="en-US" sz="1200" dirty="0" err="1"/>
                        <a:t>mSv</a:t>
                      </a:r>
                      <a:endParaRPr lang="en-US" sz="1200" dirty="0"/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8037">
                <a:tc gridSpan="2">
                  <a:txBody>
                    <a:bodyPr/>
                    <a:lstStyle/>
                    <a:p>
                      <a:r>
                        <a:rPr lang="en-US" sz="1200" b="1" dirty="0"/>
                        <a:t>Dental CT</a:t>
                      </a:r>
                      <a:endParaRPr lang="ru-RU" sz="1200" dirty="0"/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r>
                        <a:rPr lang="en-US" sz="1200" dirty="0" err="1"/>
                        <a:t>Mercuray</a:t>
                      </a:r>
                      <a:r>
                        <a:rPr lang="en-US" sz="1200" dirty="0"/>
                        <a:t> 9" FOV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435.5 mSv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r>
                        <a:rPr lang="en-US" sz="1200" dirty="0" err="1"/>
                        <a:t>Mercuray</a:t>
                      </a:r>
                      <a:r>
                        <a:rPr lang="en-US" sz="1200" dirty="0"/>
                        <a:t> 6" FOV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283.3 mSv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r>
                        <a:rPr lang="en-US" sz="1200" dirty="0" err="1"/>
                        <a:t>i</a:t>
                      </a:r>
                      <a:r>
                        <a:rPr lang="en-US" sz="1200" dirty="0"/>
                        <a:t>-CAT 12" FOV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193.4 mSv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r>
                        <a:rPr lang="en-US" sz="1200" dirty="0" err="1"/>
                        <a:t>i</a:t>
                      </a:r>
                      <a:r>
                        <a:rPr lang="en-US" sz="1200" dirty="0"/>
                        <a:t>-CAT 9" FOV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104.5 mSv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r>
                        <a:rPr lang="en-US" sz="1200" dirty="0" err="1"/>
                        <a:t>NewTom</a:t>
                      </a:r>
                      <a:r>
                        <a:rPr lang="en-US" sz="1200" dirty="0"/>
                        <a:t> 3G 12" FOV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58.9 mSv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r>
                        <a:rPr lang="en-US" sz="1200" dirty="0"/>
                        <a:t>Morita </a:t>
                      </a:r>
                      <a:r>
                        <a:rPr lang="en-US" sz="1200" dirty="0" err="1"/>
                        <a:t>Accuitomo</a:t>
                      </a:r>
                      <a:r>
                        <a:rPr lang="en-US" sz="1200" dirty="0"/>
                        <a:t> 3D 4"x4"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7.3 mSv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820090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rgbClr val="FFFF00"/>
                          </a:solidFill>
                        </a:rPr>
                        <a:t>Morita </a:t>
                      </a:r>
                      <a:r>
                        <a:rPr lang="en-US" sz="1600" b="1" dirty="0" err="1">
                          <a:solidFill>
                            <a:srgbClr val="FFFF00"/>
                          </a:solidFill>
                        </a:rPr>
                        <a:t>Veraviewepocs</a:t>
                      </a:r>
                      <a:r>
                        <a:rPr lang="en-US" sz="1600" b="1" dirty="0">
                          <a:solidFill>
                            <a:srgbClr val="FFFF00"/>
                          </a:solidFill>
                        </a:rPr>
                        <a:t> 3D 4"x4"</a:t>
                      </a:r>
                      <a:endParaRPr lang="en-US" sz="1600" dirty="0">
                        <a:solidFill>
                          <a:srgbClr val="FFFF00"/>
                        </a:solidFill>
                      </a:endParaRP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solidFill>
                            <a:srgbClr val="FFFF00"/>
                          </a:solidFill>
                        </a:rPr>
                        <a:t>~30 </a:t>
                      </a:r>
                      <a:r>
                        <a:rPr lang="ru-RU" sz="1600" dirty="0" err="1">
                          <a:solidFill>
                            <a:srgbClr val="FFFF00"/>
                          </a:solidFill>
                        </a:rPr>
                        <a:t>mSv</a:t>
                      </a:r>
                      <a:endParaRPr lang="ru-RU" sz="1600" dirty="0">
                        <a:solidFill>
                          <a:srgbClr val="FFFF00"/>
                        </a:solidFill>
                      </a:endParaRP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574063"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 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r>
                        <a:rPr lang="en-US" sz="2000" dirty="0" err="1">
                          <a:solidFill>
                            <a:srgbClr val="FFFF00"/>
                          </a:solidFill>
                        </a:rPr>
                        <a:t>Periapical</a:t>
                      </a:r>
                      <a:r>
                        <a:rPr lang="en-US" sz="2000" dirty="0">
                          <a:solidFill>
                            <a:srgbClr val="FFFF00"/>
                          </a:solidFill>
                        </a:rPr>
                        <a:t> dental X-ray</a:t>
                      </a:r>
                      <a:endParaRPr lang="ru-RU" sz="2000" dirty="0">
                        <a:solidFill>
                          <a:srgbClr val="FFFF00"/>
                        </a:solidFill>
                      </a:endParaRP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rgbClr val="FFFF00"/>
                          </a:solidFill>
                        </a:rPr>
                        <a:t>5 </a:t>
                      </a:r>
                      <a:r>
                        <a:rPr lang="en-US" sz="2000" dirty="0" err="1">
                          <a:solidFill>
                            <a:srgbClr val="FFFF00"/>
                          </a:solidFill>
                        </a:rPr>
                        <a:t>mSv</a:t>
                      </a:r>
                      <a:endParaRPr lang="en-US" sz="2000" dirty="0">
                        <a:solidFill>
                          <a:srgbClr val="FFFF00"/>
                        </a:solidFill>
                      </a:endParaRP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28037"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 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574063"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rgbClr val="FFFF00"/>
                          </a:solidFill>
                        </a:rPr>
                        <a:t>Flying from </a:t>
                      </a:r>
                      <a:r>
                        <a:rPr lang="ru-RU" sz="1200" dirty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en-US" sz="1200" dirty="0">
                          <a:solidFill>
                            <a:srgbClr val="FFFF00"/>
                          </a:solidFill>
                        </a:rPr>
                        <a:t>Paris</a:t>
                      </a:r>
                      <a:r>
                        <a:rPr lang="ru-RU" sz="1200" dirty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en-US" sz="1200" dirty="0">
                          <a:solidFill>
                            <a:srgbClr val="FFFF00"/>
                          </a:solidFill>
                        </a:rPr>
                        <a:t>to Tokyo</a:t>
                      </a:r>
                      <a:r>
                        <a:rPr lang="ru-RU" sz="1200" dirty="0">
                          <a:solidFill>
                            <a:srgbClr val="FFFF00"/>
                          </a:solidFill>
                        </a:rPr>
                        <a:t> </a:t>
                      </a: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rgbClr val="FFFF00"/>
                          </a:solidFill>
                        </a:rPr>
                        <a:t>150 </a:t>
                      </a:r>
                      <a:r>
                        <a:rPr lang="en-US" sz="1200" dirty="0" err="1">
                          <a:solidFill>
                            <a:srgbClr val="FFFF00"/>
                          </a:solidFill>
                        </a:rPr>
                        <a:t>mSv</a:t>
                      </a:r>
                      <a:endParaRPr lang="en-US" sz="1200" dirty="0">
                        <a:solidFill>
                          <a:srgbClr val="FFFF00"/>
                        </a:solidFill>
                      </a:endParaRPr>
                    </a:p>
                  </a:txBody>
                  <a:tcPr marL="62927" marR="62927" marT="31463" marB="31463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739900" y="1600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58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8400" y="66675"/>
            <a:ext cx="2895600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6" y="6412686"/>
            <a:ext cx="5378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International Endodontic Journal (Patel et al, 2007)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02769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/>
              <a:t>Ортодонтия</a:t>
            </a:r>
            <a:r>
              <a:rPr lang="uk-UA" dirty="0"/>
              <a:t/>
            </a:r>
            <a:br>
              <a:rPr lang="uk-UA" dirty="0"/>
            </a:br>
            <a:endParaRPr lang="ru-RU" dirty="0"/>
          </a:p>
        </p:txBody>
      </p:sp>
      <p:pic>
        <p:nvPicPr>
          <p:cNvPr id="266241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201182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026" name="Picture 2" descr="http://www.rusdent.com/articles/dm-3-03/radio2/kav16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1196752"/>
            <a:ext cx="3552825" cy="512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7028" name="Picture 4" descr="http://www.rusdent.com/articles/dm-3-03/radio2/kav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822873"/>
            <a:ext cx="549583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4322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29C35B4-CD91-4115-AA93-C14B76E27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0B67CE4B-21D8-4017-B79A-AD721393BE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9218" name="Picture 2" descr="Рентген кисті у Вінниці | МЕДІЛЮКС Лікувально-діагностичний центр">
            <a:extLst>
              <a:ext uri="{FF2B5EF4-FFF2-40B4-BE49-F238E27FC236}">
                <a16:creationId xmlns:a16="http://schemas.microsoft.com/office/drawing/2014/main" xmlns="" id="{23031651-7353-48A4-BDA4-B5762C179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94050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КТ височно-нижнечелюстного сустава | Медицина Плюс">
            <a:extLst>
              <a:ext uri="{FF2B5EF4-FFF2-40B4-BE49-F238E27FC236}">
                <a16:creationId xmlns:a16="http://schemas.microsoft.com/office/drawing/2014/main" xmlns="" id="{9CCA6360-A61F-41A8-8903-C0459BE33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762" y="980728"/>
            <a:ext cx="8430475" cy="5479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883624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3105835"/>
            <a:ext cx="72008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dirty="0" err="1"/>
              <a:t>Дякуємо</a:t>
            </a:r>
            <a:r>
              <a:rPr lang="ru-RU" sz="6600" dirty="0"/>
              <a:t> за </a:t>
            </a:r>
            <a:r>
              <a:rPr lang="ru-RU" sz="6600" dirty="0" err="1"/>
              <a:t>увагу</a:t>
            </a:r>
            <a:r>
              <a:rPr lang="ru-RU" sz="66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xmlns="" val="1335722031"/>
      </p:ext>
    </p:extLst>
  </p:cSld>
  <p:clrMapOvr>
    <a:masterClrMapping/>
  </p:clrMapOvr>
</p:sld>
</file>

<file path=ppt/theme/theme1.xml><?xml version="1.0" encoding="utf-8"?>
<a:theme xmlns:a="http://schemas.openxmlformats.org/drawingml/2006/main" name="Орбита">
  <a:themeElements>
    <a:clrScheme name="Орбита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Орбит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рбита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рбита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рбита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2807</TotalTime>
  <Words>772</Words>
  <Application>Microsoft Office PowerPoint</Application>
  <PresentationFormat>Экран (4:3)</PresentationFormat>
  <Paragraphs>103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Wingdings</vt:lpstr>
      <vt:lpstr>Орбита</vt:lpstr>
      <vt:lpstr>МІНІСТЕРСТВО ОХОРОНИ ЗДОРОВ'Я УКРАЇНИ ВІННИЦЬКИЙ НАЦІОНАЛЬНИЙ МЕДИЧНИЙ УНІВЕРСИТЕТ ім. М.І. ПИРОГОВА Кафедра стоматології дитячого віку   ЕЛЕКТИВНИЙ КУРС для студентів 5 курсу стоматологічного факультету «Рентгенологічні методи в ортодонтичній діагностиці”  термін проведення- осінній семестр форма контролю- залік </vt:lpstr>
      <vt:lpstr>         Елективний курс присвячений вивченню сучасних рентгенологічних методів в ортодонтичній діагностиці</vt:lpstr>
      <vt:lpstr>    Мета курсу    </vt:lpstr>
      <vt:lpstr>    Завдання курсу    </vt:lpstr>
      <vt:lpstr>Слайд 5</vt:lpstr>
      <vt:lpstr>Слайд 6</vt:lpstr>
      <vt:lpstr> Цефалометрія</vt:lpstr>
      <vt:lpstr> Цефалометрія</vt:lpstr>
      <vt:lpstr> Цефалометрія  </vt:lpstr>
      <vt:lpstr>Слайд 10</vt:lpstr>
      <vt:lpstr>КПКТ</vt:lpstr>
      <vt:lpstr>Слайд 12</vt:lpstr>
      <vt:lpstr>Ортодонтия </vt:lpstr>
      <vt:lpstr>Слайд 14</vt:lpstr>
      <vt:lpstr>Слайд 15</vt:lpstr>
      <vt:lpstr>Слайд 16</vt:lpstr>
      <vt:lpstr>Слайд 17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Nik</dc:creator>
  <cp:lastModifiedBy>stomatology1</cp:lastModifiedBy>
  <cp:revision>105</cp:revision>
  <dcterms:created xsi:type="dcterms:W3CDTF">2005-08-19T07:41:21Z</dcterms:created>
  <dcterms:modified xsi:type="dcterms:W3CDTF">2022-09-07T07:53:09Z</dcterms:modified>
</cp:coreProperties>
</file>