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85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5/28/2026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 ПСИХОЛОГІЇ ТА ПСИХІАТРІЇ 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66107" y="247398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2.11.Статеве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Виховання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сексуальної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культури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2.11 «</a:t>
            </a:r>
            <a:r>
              <a:rPr lang="ru-RU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Статеве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Виховання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сексуальної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культури</a:t>
            </a:r>
            <a:r>
              <a:rPr lang="ru-RU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854" y="2468767"/>
            <a:ext cx="10928837" cy="3750878"/>
          </a:xfrm>
        </p:spPr>
        <p:txBody>
          <a:bodyPr>
            <a:noAutofit/>
          </a:bodyPr>
          <a:lstStyle/>
          <a:p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Спеціальність: І2 Медицина</a:t>
            </a: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Курс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2-й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Кредити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3,0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Форма</a:t>
            </a:r>
            <a:r>
              <a:rPr sz="2000" dirty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контролю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залік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Мова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українська, англійська</a:t>
            </a:r>
          </a:p>
          <a:p>
            <a:r>
              <a:rPr lang="uk-UA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Пререквізити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:базові знання з медичної біології, анатомії людини, нормальної фізіології,</a:t>
            </a:r>
          </a:p>
          <a:p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філософії, культури академічної доброчесності, етики та деонтології</a:t>
            </a:r>
            <a:endParaRPr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відмінності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статей 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мислення;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краще розуміти гендерні та сексуальні відмінності чоловіків та жінок;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Дозволяє навчитись розрізняти ознаки сексуальних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девіацій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Надає прикладні поради щодо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гарномнійної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сексуальної культури та статевої освіти 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поняття</a:t>
            </a:r>
            <a:r>
              <a:rPr lang="ru-RU" sz="2400" dirty="0" smtClean="0"/>
              <a:t> про </a:t>
            </a:r>
            <a:r>
              <a:rPr lang="ru-RU" sz="2400" dirty="0" smtClean="0"/>
              <a:t>стать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її</a:t>
            </a:r>
            <a:r>
              <a:rPr lang="ru-RU" sz="2400" dirty="0" smtClean="0"/>
              <a:t> </a:t>
            </a:r>
            <a:r>
              <a:rPr lang="ru-RU" sz="2400" dirty="0" err="1" smtClean="0"/>
              <a:t>детермінанти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соціально-культурне</a:t>
            </a:r>
            <a:r>
              <a:rPr lang="ru-RU" sz="2400" dirty="0" smtClean="0"/>
              <a:t> </a:t>
            </a:r>
            <a:r>
              <a:rPr lang="ru-RU" sz="2400" dirty="0" err="1" smtClean="0"/>
              <a:t>бачення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сексуальності</a:t>
            </a:r>
            <a:r>
              <a:rPr lang="ru-RU" sz="2400" dirty="0" smtClean="0"/>
              <a:t>; </a:t>
            </a:r>
            <a:endParaRPr lang="ru-RU" sz="2400" dirty="0" smtClean="0"/>
          </a:p>
          <a:p>
            <a:r>
              <a:rPr lang="ru-RU" sz="2400" dirty="0" err="1" smtClean="0"/>
              <a:t>періодизація</a:t>
            </a:r>
            <a:r>
              <a:rPr lang="ru-RU" sz="2400" dirty="0" smtClean="0"/>
              <a:t> </a:t>
            </a:r>
            <a:r>
              <a:rPr lang="ru-RU" sz="2400" dirty="0" err="1" smtClean="0"/>
              <a:t>психосексуального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розвитку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статеве</a:t>
            </a:r>
            <a:r>
              <a:rPr lang="ru-RU" sz="2400" dirty="0" smtClean="0"/>
              <a:t> </a:t>
            </a:r>
            <a:r>
              <a:rPr lang="ru-RU" sz="2400" dirty="0" err="1" smtClean="0"/>
              <a:t>виховання</a:t>
            </a:r>
            <a:r>
              <a:rPr lang="ru-RU" sz="2400" dirty="0" smtClean="0"/>
              <a:t>; </a:t>
            </a:r>
            <a:endParaRPr lang="ru-RU" sz="2400" dirty="0" smtClean="0"/>
          </a:p>
          <a:p>
            <a:r>
              <a:rPr lang="ru-RU" sz="2400" dirty="0" err="1" smtClean="0"/>
              <a:t>чоловіча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жіноча</a:t>
            </a:r>
            <a:r>
              <a:rPr lang="ru-RU" sz="2400" dirty="0" smtClean="0"/>
              <a:t> </a:t>
            </a:r>
            <a:r>
              <a:rPr lang="ru-RU" sz="2400" dirty="0" err="1" smtClean="0"/>
              <a:t>сексуальність</a:t>
            </a:r>
            <a:r>
              <a:rPr lang="ru-RU" sz="2400" dirty="0" smtClean="0"/>
              <a:t> (</a:t>
            </a:r>
            <a:r>
              <a:rPr lang="ru-RU" sz="2400" dirty="0" err="1" smtClean="0"/>
              <a:t>загальна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розбіжна</a:t>
            </a:r>
            <a:r>
              <a:rPr lang="ru-RU" sz="2400" dirty="0" smtClean="0"/>
              <a:t>), </a:t>
            </a:r>
            <a:r>
              <a:rPr lang="ru-RU" sz="2400" dirty="0" err="1" smtClean="0"/>
              <a:t>особливості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взаємодії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загальне</a:t>
            </a:r>
            <a:r>
              <a:rPr lang="ru-RU" sz="2400" dirty="0" smtClean="0"/>
              <a:t> </a:t>
            </a:r>
            <a:r>
              <a:rPr lang="ru-RU" sz="2400" dirty="0" err="1" smtClean="0"/>
              <a:t>ознайомлення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порушеннями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розвитку</a:t>
            </a:r>
            <a:r>
              <a:rPr lang="ru-RU" sz="2400" dirty="0" smtClean="0"/>
              <a:t> </a:t>
            </a:r>
            <a:r>
              <a:rPr lang="ru-RU" sz="2400" dirty="0" err="1" smtClean="0"/>
              <a:t>сексуальності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статевої</a:t>
            </a:r>
            <a:r>
              <a:rPr lang="ru-RU" sz="2400" dirty="0" smtClean="0"/>
              <a:t> </a:t>
            </a:r>
            <a:r>
              <a:rPr lang="ru-RU" sz="2400" dirty="0" err="1" smtClean="0"/>
              <a:t>диференціації</a:t>
            </a:r>
            <a:r>
              <a:rPr lang="ru-RU" sz="2400" dirty="0" smtClean="0"/>
              <a:t>.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600" dirty="0" err="1" smtClean="0"/>
              <a:t>використовувати</a:t>
            </a:r>
            <a:r>
              <a:rPr lang="ru-RU" sz="3600" dirty="0" smtClean="0"/>
              <a:t> </a:t>
            </a:r>
            <a:r>
              <a:rPr lang="ru-RU" sz="3600" dirty="0" err="1" smtClean="0"/>
              <a:t>стратегії</a:t>
            </a:r>
            <a:r>
              <a:rPr lang="ru-RU" sz="3600" dirty="0" smtClean="0"/>
              <a:t> </a:t>
            </a:r>
            <a:r>
              <a:rPr lang="ru-RU" sz="3600" dirty="0" err="1" smtClean="0"/>
              <a:t>психологічного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дослідження</a:t>
            </a:r>
            <a:r>
              <a:rPr lang="ru-RU" sz="3600" dirty="0" smtClean="0"/>
              <a:t> для </a:t>
            </a:r>
            <a:r>
              <a:rPr lang="ru-RU" sz="3600" dirty="0" err="1" smtClean="0"/>
              <a:t>встановлення</a:t>
            </a:r>
            <a:r>
              <a:rPr lang="ru-RU" sz="3600" dirty="0" smtClean="0"/>
              <a:t> </a:t>
            </a:r>
            <a:r>
              <a:rPr lang="ru-RU" sz="3600" dirty="0" err="1" smtClean="0"/>
              <a:t>чинників</a:t>
            </a:r>
            <a:r>
              <a:rPr lang="ru-RU" sz="3600" dirty="0" smtClean="0"/>
              <a:t> </a:t>
            </a:r>
            <a:r>
              <a:rPr lang="ru-RU" sz="3600" dirty="0" err="1" smtClean="0"/>
              <a:t>сексуальних</a:t>
            </a:r>
            <a:r>
              <a:rPr lang="ru-RU" sz="3600" dirty="0" smtClean="0"/>
              <a:t> </a:t>
            </a:r>
            <a:r>
              <a:rPr lang="ru-RU" sz="3600" dirty="0" err="1" smtClean="0"/>
              <a:t>розладів</a:t>
            </a:r>
            <a:r>
              <a:rPr lang="ru-RU" sz="3600" dirty="0" smtClean="0"/>
              <a:t>;</a:t>
            </a:r>
          </a:p>
          <a:p>
            <a:pPr lvl="0"/>
            <a:r>
              <a:rPr lang="ru-RU" sz="3600" dirty="0" smtClean="0"/>
              <a:t> </a:t>
            </a:r>
            <a:r>
              <a:rPr lang="ru-RU" sz="3600" dirty="0" err="1" smtClean="0"/>
              <a:t>формувати</a:t>
            </a:r>
            <a:r>
              <a:rPr lang="ru-RU" sz="3600" dirty="0" smtClean="0"/>
              <a:t> </a:t>
            </a:r>
            <a:r>
              <a:rPr lang="ru-RU" sz="3600" dirty="0" smtClean="0"/>
              <a:t>тактику </a:t>
            </a:r>
            <a:r>
              <a:rPr lang="ru-RU" sz="3600" dirty="0" err="1" smtClean="0"/>
              <a:t>психологічного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дослідження</a:t>
            </a:r>
            <a:r>
              <a:rPr lang="ru-RU" sz="3600" dirty="0" smtClean="0"/>
              <a:t> </a:t>
            </a:r>
            <a:r>
              <a:rPr lang="ru-RU" sz="3600" dirty="0" err="1" smtClean="0"/>
              <a:t>залежно</a:t>
            </a:r>
            <a:r>
              <a:rPr lang="ru-RU" sz="3600" dirty="0" smtClean="0"/>
              <a:t> </a:t>
            </a:r>
            <a:r>
              <a:rPr lang="ru-RU" sz="3600" dirty="0" err="1" smtClean="0"/>
              <a:t>від</a:t>
            </a:r>
            <a:r>
              <a:rPr lang="ru-RU" sz="3600" dirty="0" smtClean="0"/>
              <a:t> </a:t>
            </a:r>
            <a:r>
              <a:rPr lang="ru-RU" sz="3600" dirty="0" err="1" smtClean="0"/>
              <a:t>поставлених</a:t>
            </a:r>
            <a:r>
              <a:rPr lang="ru-RU" sz="3600" dirty="0" smtClean="0"/>
              <a:t> </a:t>
            </a:r>
            <a:r>
              <a:rPr lang="ru-RU" sz="3600" dirty="0" err="1" smtClean="0"/>
              <a:t>завдань</a:t>
            </a:r>
            <a:r>
              <a:rPr lang="ru-RU" sz="3600" dirty="0" smtClean="0"/>
              <a:t> у </a:t>
            </a:r>
            <a:r>
              <a:rPr lang="ru-RU" sz="3600" dirty="0" err="1" smtClean="0"/>
              <a:t>сфері</a:t>
            </a:r>
            <a:r>
              <a:rPr lang="ru-RU" sz="3600" dirty="0" smtClean="0"/>
              <a:t> </a:t>
            </a:r>
            <a:r>
              <a:rPr lang="ru-RU" sz="3600" dirty="0" err="1" smtClean="0"/>
              <a:t>сексології</a:t>
            </a:r>
            <a:r>
              <a:rPr lang="ru-RU" sz="3600" dirty="0" smtClean="0"/>
              <a:t>;</a:t>
            </a:r>
          </a:p>
          <a:p>
            <a:pPr lvl="0"/>
            <a:r>
              <a:rPr lang="ru-RU" sz="3600" dirty="0" err="1" smtClean="0"/>
              <a:t>застосовувати</a:t>
            </a:r>
            <a:r>
              <a:rPr lang="ru-RU" sz="3600" dirty="0" smtClean="0"/>
              <a:t> </a:t>
            </a:r>
            <a:r>
              <a:rPr lang="ru-RU" sz="3600" dirty="0" err="1" smtClean="0"/>
              <a:t>методи</a:t>
            </a:r>
            <a:r>
              <a:rPr lang="ru-RU" sz="3600" dirty="0" smtClean="0"/>
              <a:t> </a:t>
            </a:r>
            <a:r>
              <a:rPr lang="ru-RU" sz="3600" dirty="0" err="1" smtClean="0"/>
              <a:t>психо</a:t>
            </a:r>
            <a:r>
              <a:rPr lang="ru-RU" sz="3600" dirty="0" smtClean="0"/>
              <a:t>- та </a:t>
            </a:r>
            <a:r>
              <a:rPr lang="ru-RU" sz="3600" dirty="0" err="1" smtClean="0"/>
              <a:t>патопсихологічного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дослідження</a:t>
            </a:r>
            <a:r>
              <a:rPr lang="ru-RU" sz="3600" dirty="0" smtClean="0"/>
              <a:t>;</a:t>
            </a:r>
          </a:p>
          <a:p>
            <a:pPr lvl="0"/>
            <a:r>
              <a:rPr lang="ru-RU" sz="3600" dirty="0" smtClean="0"/>
              <a:t> </a:t>
            </a:r>
            <a:r>
              <a:rPr lang="ru-RU" sz="3600" dirty="0" err="1" smtClean="0"/>
              <a:t>використовувати</a:t>
            </a:r>
            <a:r>
              <a:rPr lang="ru-RU" sz="3600" dirty="0" smtClean="0"/>
              <a:t> </a:t>
            </a:r>
            <a:r>
              <a:rPr lang="ru-RU" sz="3600" dirty="0" err="1" smtClean="0"/>
              <a:t>принципи</a:t>
            </a:r>
            <a:r>
              <a:rPr lang="ru-RU" sz="3600" dirty="0" smtClean="0"/>
              <a:t> </a:t>
            </a:r>
            <a:r>
              <a:rPr lang="ru-RU" sz="3600" dirty="0" err="1" smtClean="0"/>
              <a:t>аналізу</a:t>
            </a:r>
            <a:r>
              <a:rPr lang="ru-RU" sz="3600" dirty="0" smtClean="0"/>
              <a:t> </a:t>
            </a:r>
            <a:r>
              <a:rPr lang="ru-RU" sz="3600" dirty="0" err="1" smtClean="0"/>
              <a:t>даних</a:t>
            </a:r>
            <a:r>
              <a:rPr lang="ru-RU" sz="3600" dirty="0" smtClean="0"/>
              <a:t> </a:t>
            </a:r>
            <a:r>
              <a:rPr lang="ru-RU" sz="3600" dirty="0" err="1" smtClean="0"/>
              <a:t>психологічного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дослідження</a:t>
            </a:r>
            <a:r>
              <a:rPr lang="ru-RU" sz="3600" dirty="0" smtClean="0"/>
              <a:t>;</a:t>
            </a:r>
          </a:p>
          <a:p>
            <a:pPr lvl="0"/>
            <a:r>
              <a:rPr lang="ru-RU" sz="3600" dirty="0" smtClean="0"/>
              <a:t> </a:t>
            </a:r>
            <a:r>
              <a:rPr lang="ru-RU" sz="3600" dirty="0" err="1" smtClean="0"/>
              <a:t>застосовувати</a:t>
            </a:r>
            <a:r>
              <a:rPr lang="ru-RU" sz="3600" dirty="0" smtClean="0"/>
              <a:t> </a:t>
            </a:r>
            <a:r>
              <a:rPr lang="ru-RU" sz="3600" dirty="0" err="1" smtClean="0"/>
              <a:t>техніки</a:t>
            </a:r>
            <a:r>
              <a:rPr lang="ru-RU" sz="3600" dirty="0" smtClean="0"/>
              <a:t> </a:t>
            </a:r>
            <a:r>
              <a:rPr lang="ru-RU" sz="3600" dirty="0" err="1" smtClean="0"/>
              <a:t>інтерпретації</a:t>
            </a:r>
            <a:r>
              <a:rPr lang="ru-RU" sz="3600" dirty="0" smtClean="0"/>
              <a:t> </a:t>
            </a:r>
            <a:r>
              <a:rPr lang="ru-RU" sz="3600" dirty="0" err="1" smtClean="0"/>
              <a:t>результатів</a:t>
            </a:r>
            <a:r>
              <a:rPr lang="ru-RU" sz="3600" dirty="0" smtClean="0"/>
              <a:t> </a:t>
            </a:r>
            <a:r>
              <a:rPr lang="ru-RU" sz="3600" dirty="0" err="1" smtClean="0"/>
              <a:t>психологічного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дослідження</a:t>
            </a:r>
            <a:r>
              <a:rPr lang="ru-RU" sz="3600" dirty="0" smtClean="0"/>
              <a:t>.</a:t>
            </a:r>
            <a:endParaRPr lang="uk-UA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0981" y="2228436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Асисент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ІЛЬНИЦЬКИЙ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Генріх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Олегович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,109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297</TotalTime>
  <Words>297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2.11.Статеве Виховання та основи сексуальної культури</vt:lpstr>
      <vt:lpstr>Паспорт ОСВІТНЬОГО КОМПОНЕнТА   ВК 2.11 «Статеве Виховання та основи сексуальної культури»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Acer</cp:lastModifiedBy>
  <cp:revision>12</cp:revision>
  <dcterms:created xsi:type="dcterms:W3CDTF">2026-04-08T10:22:59Z</dcterms:created>
  <dcterms:modified xsi:type="dcterms:W3CDTF">2026-05-28T12:07:24Z</dcterms:modified>
</cp:coreProperties>
</file>